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7"/>
  </p:notesMasterIdLst>
  <p:sldIdLst>
    <p:sldId id="320" r:id="rId4"/>
    <p:sldId id="474" r:id="rId5"/>
    <p:sldId id="475" r:id="rId6"/>
    <p:sldId id="476" r:id="rId7"/>
    <p:sldId id="477" r:id="rId8"/>
    <p:sldId id="478" r:id="rId9"/>
    <p:sldId id="479" r:id="rId10"/>
    <p:sldId id="480" r:id="rId11"/>
    <p:sldId id="481" r:id="rId12"/>
    <p:sldId id="349" r:id="rId13"/>
    <p:sldId id="348" r:id="rId14"/>
    <p:sldId id="350" r:id="rId15"/>
    <p:sldId id="375" r:id="rId16"/>
    <p:sldId id="378" r:id="rId17"/>
    <p:sldId id="301" r:id="rId18"/>
    <p:sldId id="327" r:id="rId19"/>
    <p:sldId id="451" r:id="rId20"/>
    <p:sldId id="452" r:id="rId21"/>
    <p:sldId id="453" r:id="rId22"/>
    <p:sldId id="455" r:id="rId23"/>
    <p:sldId id="454" r:id="rId24"/>
    <p:sldId id="380" r:id="rId25"/>
    <p:sldId id="326" r:id="rId26"/>
    <p:sldId id="443" r:id="rId27"/>
    <p:sldId id="444" r:id="rId28"/>
    <p:sldId id="445" r:id="rId29"/>
    <p:sldId id="446" r:id="rId30"/>
    <p:sldId id="447" r:id="rId31"/>
    <p:sldId id="448" r:id="rId32"/>
    <p:sldId id="450" r:id="rId33"/>
    <p:sldId id="456" r:id="rId34"/>
    <p:sldId id="457" r:id="rId35"/>
    <p:sldId id="458" r:id="rId36"/>
    <p:sldId id="440" r:id="rId37"/>
    <p:sldId id="484" r:id="rId38"/>
    <p:sldId id="485" r:id="rId39"/>
    <p:sldId id="486" r:id="rId40"/>
    <p:sldId id="487" r:id="rId41"/>
    <p:sldId id="308" r:id="rId42"/>
    <p:sldId id="466" r:id="rId43"/>
    <p:sldId id="482" r:id="rId44"/>
    <p:sldId id="433" r:id="rId45"/>
    <p:sldId id="483" r:id="rId46"/>
    <p:sldId id="417" r:id="rId47"/>
    <p:sldId id="432" r:id="rId48"/>
    <p:sldId id="431" r:id="rId49"/>
    <p:sldId id="435" r:id="rId50"/>
    <p:sldId id="488" r:id="rId51"/>
    <p:sldId id="489" r:id="rId52"/>
    <p:sldId id="469" r:id="rId53"/>
    <p:sldId id="470" r:id="rId54"/>
    <p:sldId id="256" r:id="rId55"/>
    <p:sldId id="386"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3333" autoAdjust="0"/>
  </p:normalViewPr>
  <p:slideViewPr>
    <p:cSldViewPr>
      <p:cViewPr>
        <p:scale>
          <a:sx n="90" d="100"/>
          <a:sy n="90" d="100"/>
        </p:scale>
        <p:origin x="-588" y="-34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489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46C35F-F4FB-414B-8C23-DB9AA5A72141}" type="datetimeFigureOut">
              <a:rPr lang="en-US" smtClean="0"/>
              <a:pPr/>
              <a:t>9/21/2012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EB7CFE-84AE-470C-B1D9-62928B786DDA}" type="slidenum">
              <a:rPr lang="en-US" smtClean="0"/>
              <a:pPr/>
              <a:t>‹#›</a:t>
            </a:fld>
            <a:endParaRPr lang="en-US"/>
          </a:p>
        </p:txBody>
      </p:sp>
    </p:spTree>
    <p:extLst>
      <p:ext uri="{BB962C8B-B14F-4D97-AF65-F5344CB8AC3E}">
        <p14:creationId xmlns="" xmlns:p14="http://schemas.microsoft.com/office/powerpoint/2010/main" val="2299747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baseline="0" dirty="0" smtClean="0"/>
              <a:t>Creativity and emotion are on the other brain side than numbers, math and logic. myMix is designed to keep the operators (musicians) in their creative mind set.</a:t>
            </a:r>
            <a:endParaRPr lang="en-US" baseline="0" dirty="0" smtClean="0"/>
          </a:p>
          <a:p>
            <a:endParaRPr lang="en-US" baseline="0" dirty="0" smtClean="0"/>
          </a:p>
          <a:p>
            <a:r>
              <a:rPr lang="en-US" baseline="0" dirty="0" smtClean="0"/>
              <a:t>And musicians wonder why the sound guy can’t comprehend the vibe they require on stage to really dig deep creatively. </a:t>
            </a:r>
          </a:p>
          <a:p>
            <a:endParaRPr lang="en-US" baseline="0" dirty="0" smtClean="0"/>
          </a:p>
          <a:p>
            <a:r>
              <a:rPr lang="en-US" baseline="0" dirty="0" smtClean="0"/>
              <a:t>It’s because they operate from different sides of the brain that, in many cases, lead to completely opposing perspectives and understanding of the situation.</a:t>
            </a:r>
            <a:endParaRPr lang="de-DE" b="1" baseline="0" dirty="0" smtClean="0"/>
          </a:p>
          <a:p>
            <a:endParaRPr lang="de-DE" b="1" baseline="0" dirty="0" smtClean="0"/>
          </a:p>
          <a:p>
            <a:endParaRPr lang="en-US" b="1" dirty="0"/>
          </a:p>
        </p:txBody>
      </p:sp>
      <p:sp>
        <p:nvSpPr>
          <p:cNvPr id="4" name="Slide Number Placeholder 3"/>
          <p:cNvSpPr>
            <a:spLocks noGrp="1"/>
          </p:cNvSpPr>
          <p:nvPr>
            <p:ph type="sldNum" sz="quarter" idx="10"/>
          </p:nvPr>
        </p:nvSpPr>
        <p:spPr/>
        <p:txBody>
          <a:bodyPr/>
          <a:lstStyle/>
          <a:p>
            <a:fld id="{46F03F67-DF0A-4AB4-976C-F659B1156BD1}"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using Y-cable</a:t>
            </a:r>
            <a:endParaRPr lang="en-US" b="1" dirty="0"/>
          </a:p>
        </p:txBody>
      </p:sp>
      <p:sp>
        <p:nvSpPr>
          <p:cNvPr id="4" name="Slide Number Placeholder 3"/>
          <p:cNvSpPr>
            <a:spLocks noGrp="1"/>
          </p:cNvSpPr>
          <p:nvPr>
            <p:ph type="sldNum" sz="quarter" idx="10"/>
          </p:nvPr>
        </p:nvSpPr>
        <p:spPr/>
        <p:txBody>
          <a:bodyPr/>
          <a:lstStyle/>
          <a:p>
            <a:fld id="{46F03F67-DF0A-4AB4-976C-F659B1156BD1}" type="slidenum">
              <a:rPr lang="en-US" smtClean="0">
                <a:solidFill>
                  <a:prstClr val="black"/>
                </a:solidFill>
              </a:rPr>
              <a:pPr/>
              <a:t>31</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using Y-cable</a:t>
            </a:r>
            <a:endParaRPr lang="en-US" b="1" dirty="0"/>
          </a:p>
        </p:txBody>
      </p:sp>
      <p:sp>
        <p:nvSpPr>
          <p:cNvPr id="4" name="Slide Number Placeholder 3"/>
          <p:cNvSpPr>
            <a:spLocks noGrp="1"/>
          </p:cNvSpPr>
          <p:nvPr>
            <p:ph type="sldNum" sz="quarter" idx="10"/>
          </p:nvPr>
        </p:nvSpPr>
        <p:spPr/>
        <p:txBody>
          <a:bodyPr/>
          <a:lstStyle/>
          <a:p>
            <a:fld id="{46F03F67-DF0A-4AB4-976C-F659B1156BD1}" type="slidenum">
              <a:rPr lang="en-US" smtClean="0">
                <a:solidFill>
                  <a:prstClr val="black"/>
                </a:solidFill>
              </a:rPr>
              <a:pPr/>
              <a:t>32</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using Y-cable</a:t>
            </a:r>
            <a:endParaRPr lang="en-US" b="1" dirty="0"/>
          </a:p>
        </p:txBody>
      </p:sp>
      <p:sp>
        <p:nvSpPr>
          <p:cNvPr id="4" name="Slide Number Placeholder 3"/>
          <p:cNvSpPr>
            <a:spLocks noGrp="1"/>
          </p:cNvSpPr>
          <p:nvPr>
            <p:ph type="sldNum" sz="quarter" idx="10"/>
          </p:nvPr>
        </p:nvSpPr>
        <p:spPr/>
        <p:txBody>
          <a:bodyPr/>
          <a:lstStyle/>
          <a:p>
            <a:fld id="{46F03F67-DF0A-4AB4-976C-F659B1156BD1}" type="slidenum">
              <a:rPr lang="en-US" smtClean="0">
                <a:solidFill>
                  <a:prstClr val="black"/>
                </a:solidFill>
              </a:rPr>
              <a:pPr/>
              <a:t>33</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6F03F67-DF0A-4AB4-976C-F659B1156BD1}" type="slidenum">
              <a:rPr lang="en-US" smtClean="0">
                <a:solidFill>
                  <a:prstClr val="black"/>
                </a:solidFill>
              </a:rPr>
              <a:pPr/>
              <a:t>35</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6F03F67-DF0A-4AB4-976C-F659B1156BD1}" type="slidenum">
              <a:rPr lang="en-US" smtClean="0">
                <a:solidFill>
                  <a:prstClr val="black"/>
                </a:solidFill>
              </a:rPr>
              <a:pPr/>
              <a:t>36</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6F03F67-DF0A-4AB4-976C-F659B1156BD1}" type="slidenum">
              <a:rPr lang="en-US" smtClean="0">
                <a:solidFill>
                  <a:prstClr val="black"/>
                </a:solidFill>
              </a:rPr>
              <a:pPr/>
              <a:t>37</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So what is myMix. It is a ...........</a:t>
            </a:r>
          </a:p>
          <a:p>
            <a:r>
              <a:rPr lang="de-DE" dirty="0" smtClean="0"/>
              <a:t>The way you know</a:t>
            </a:r>
            <a:r>
              <a:rPr lang="de-DE" baseline="0" dirty="0" smtClean="0"/>
              <a:t> consoles is that all signals come centralized into the mixer. You change the signal and send it out again. </a:t>
            </a:r>
          </a:p>
          <a:p>
            <a:r>
              <a:rPr lang="de-DE" baseline="0" dirty="0" smtClean="0"/>
              <a:t>With myMix each mixer has all information about everything and therefore there is no centralized system.</a:t>
            </a:r>
            <a:endParaRPr lang="en-US" dirty="0"/>
          </a:p>
        </p:txBody>
      </p:sp>
      <p:sp>
        <p:nvSpPr>
          <p:cNvPr id="4" name="Slide Number Placeholder 3"/>
          <p:cNvSpPr>
            <a:spLocks noGrp="1"/>
          </p:cNvSpPr>
          <p:nvPr>
            <p:ph type="sldNum" sz="quarter" idx="10"/>
          </p:nvPr>
        </p:nvSpPr>
        <p:spPr/>
        <p:txBody>
          <a:bodyPr/>
          <a:lstStyle/>
          <a:p>
            <a:fld id="{FEEB7CFE-84AE-470C-B1D9-62928B786DDA}" type="slidenum">
              <a:rPr lang="en-US" smtClean="0"/>
              <a:pPr/>
              <a:t>41</a:t>
            </a:fld>
            <a:endParaRPr lang="en-US"/>
          </a:p>
        </p:txBody>
      </p:sp>
    </p:spTree>
    <p:extLst>
      <p:ext uri="{BB962C8B-B14F-4D97-AF65-F5344CB8AC3E}">
        <p14:creationId xmlns="" xmlns:p14="http://schemas.microsoft.com/office/powerpoint/2010/main" val="11606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baseline="0" dirty="0" smtClean="0"/>
              <a:t>Creativity and emotion are on the other brain side than numbers, math and logic. myMix is designed to keep the operators (musicians) in their creative mind set.</a:t>
            </a:r>
            <a:endParaRPr lang="en-US" baseline="0" dirty="0" smtClean="0"/>
          </a:p>
          <a:p>
            <a:endParaRPr lang="en-US" baseline="0" dirty="0" smtClean="0"/>
          </a:p>
          <a:p>
            <a:r>
              <a:rPr lang="en-US" baseline="0" dirty="0" smtClean="0"/>
              <a:t>And musicians wonder why the sound guy can’t comprehend the vibe they require on stage to really dig deep creatively. </a:t>
            </a:r>
          </a:p>
          <a:p>
            <a:endParaRPr lang="en-US" baseline="0" dirty="0" smtClean="0"/>
          </a:p>
          <a:p>
            <a:r>
              <a:rPr lang="en-US" baseline="0" dirty="0" smtClean="0"/>
              <a:t>It’s because they operate from different sides of the brain that, in many cases, lead to completely opposing perspectives and understanding of the situation.</a:t>
            </a:r>
            <a:endParaRPr lang="de-DE" b="1" baseline="0" dirty="0" smtClean="0"/>
          </a:p>
          <a:p>
            <a:endParaRPr lang="de-DE" b="1" baseline="0" dirty="0" smtClean="0"/>
          </a:p>
          <a:p>
            <a:endParaRPr lang="en-US" b="1" dirty="0"/>
          </a:p>
        </p:txBody>
      </p:sp>
      <p:sp>
        <p:nvSpPr>
          <p:cNvPr id="4" name="Slide Number Placeholder 3"/>
          <p:cNvSpPr>
            <a:spLocks noGrp="1"/>
          </p:cNvSpPr>
          <p:nvPr>
            <p:ph type="sldNum" sz="quarter" idx="10"/>
          </p:nvPr>
        </p:nvSpPr>
        <p:spPr/>
        <p:txBody>
          <a:bodyPr/>
          <a:lstStyle/>
          <a:p>
            <a:fld id="{46F03F67-DF0A-4AB4-976C-F659B1156BD1}" type="slidenum">
              <a:rPr lang="en-US" smtClean="0"/>
              <a:pPr/>
              <a:t>15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using Y-cable</a:t>
            </a:r>
            <a:endParaRPr lang="en-US" b="1" dirty="0"/>
          </a:p>
        </p:txBody>
      </p:sp>
      <p:sp>
        <p:nvSpPr>
          <p:cNvPr id="4" name="Slide Number Placeholder 3"/>
          <p:cNvSpPr>
            <a:spLocks noGrp="1"/>
          </p:cNvSpPr>
          <p:nvPr>
            <p:ph type="sldNum" sz="quarter" idx="10"/>
          </p:nvPr>
        </p:nvSpPr>
        <p:spPr/>
        <p:txBody>
          <a:bodyPr/>
          <a:lstStyle/>
          <a:p>
            <a:fld id="{46F03F67-DF0A-4AB4-976C-F659B1156BD1}" type="slidenum">
              <a:rPr lang="en-US" smtClean="0">
                <a:solidFill>
                  <a:prstClr val="black"/>
                </a:solidFill>
              </a:rPr>
              <a:pPr/>
              <a:t>24</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using Y-cable</a:t>
            </a:r>
            <a:endParaRPr lang="en-US" b="1" dirty="0"/>
          </a:p>
        </p:txBody>
      </p:sp>
      <p:sp>
        <p:nvSpPr>
          <p:cNvPr id="4" name="Slide Number Placeholder 3"/>
          <p:cNvSpPr>
            <a:spLocks noGrp="1"/>
          </p:cNvSpPr>
          <p:nvPr>
            <p:ph type="sldNum" sz="quarter" idx="10"/>
          </p:nvPr>
        </p:nvSpPr>
        <p:spPr/>
        <p:txBody>
          <a:bodyPr/>
          <a:lstStyle/>
          <a:p>
            <a:fld id="{46F03F67-DF0A-4AB4-976C-F659B1156BD1}"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using Y-cable</a:t>
            </a:r>
            <a:endParaRPr lang="en-US" b="1" dirty="0"/>
          </a:p>
        </p:txBody>
      </p:sp>
      <p:sp>
        <p:nvSpPr>
          <p:cNvPr id="4" name="Slide Number Placeholder 3"/>
          <p:cNvSpPr>
            <a:spLocks noGrp="1"/>
          </p:cNvSpPr>
          <p:nvPr>
            <p:ph type="sldNum" sz="quarter" idx="10"/>
          </p:nvPr>
        </p:nvSpPr>
        <p:spPr/>
        <p:txBody>
          <a:bodyPr/>
          <a:lstStyle/>
          <a:p>
            <a:fld id="{46F03F67-DF0A-4AB4-976C-F659B1156BD1}" type="slidenum">
              <a:rPr lang="en-US" smtClean="0">
                <a:solidFill>
                  <a:prstClr val="black"/>
                </a:solidFill>
              </a:rPr>
              <a:pPr/>
              <a:t>26</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6F03F67-DF0A-4AB4-976C-F659B1156BD1}" type="slidenum">
              <a:rPr lang="en-US" smtClean="0">
                <a:solidFill>
                  <a:prstClr val="black"/>
                </a:solidFill>
              </a:rPr>
              <a:pPr/>
              <a:t>27</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6F03F67-DF0A-4AB4-976C-F659B1156BD1}"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using Y-cable</a:t>
            </a:r>
            <a:endParaRPr lang="en-US" b="1" dirty="0"/>
          </a:p>
        </p:txBody>
      </p:sp>
      <p:sp>
        <p:nvSpPr>
          <p:cNvPr id="4" name="Slide Number Placeholder 3"/>
          <p:cNvSpPr>
            <a:spLocks noGrp="1"/>
          </p:cNvSpPr>
          <p:nvPr>
            <p:ph type="sldNum" sz="quarter" idx="10"/>
          </p:nvPr>
        </p:nvSpPr>
        <p:spPr/>
        <p:txBody>
          <a:bodyPr/>
          <a:lstStyle/>
          <a:p>
            <a:fld id="{46F03F67-DF0A-4AB4-976C-F659B1156BD1}" type="slidenum">
              <a:rPr lang="en-US" smtClean="0">
                <a:solidFill>
                  <a:prstClr val="black"/>
                </a:solidFill>
              </a:rPr>
              <a:pPr/>
              <a:t>29</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using Y-cable</a:t>
            </a:r>
            <a:endParaRPr lang="en-US" b="1" dirty="0"/>
          </a:p>
        </p:txBody>
      </p:sp>
      <p:sp>
        <p:nvSpPr>
          <p:cNvPr id="4" name="Slide Number Placeholder 3"/>
          <p:cNvSpPr>
            <a:spLocks noGrp="1"/>
          </p:cNvSpPr>
          <p:nvPr>
            <p:ph type="sldNum" sz="quarter" idx="10"/>
          </p:nvPr>
        </p:nvSpPr>
        <p:spPr/>
        <p:txBody>
          <a:bodyPr/>
          <a:lstStyle/>
          <a:p>
            <a:fld id="{46F03F67-DF0A-4AB4-976C-F659B1156BD1}" type="slidenum">
              <a:rPr lang="en-US" smtClean="0">
                <a:solidFill>
                  <a:prstClr val="black"/>
                </a:solidFill>
              </a:rPr>
              <a:pPr/>
              <a:t>30</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4224CF-253F-4A24-B5DD-AE2BC9C60FDF}" type="datetimeFigureOut">
              <a:rPr lang="en-US" smtClean="0"/>
              <a:pPr/>
              <a:t>9/21/2012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3A8CC-5E97-4E2F-BC43-50FFF8942B1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4224CF-253F-4A24-B5DD-AE2BC9C60FDF}" type="datetimeFigureOut">
              <a:rPr lang="en-US" smtClean="0"/>
              <a:pPr/>
              <a:t>9/21/2012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3A8CC-5E97-4E2F-BC43-50FFF8942B1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4224CF-253F-4A24-B5DD-AE2BC9C60FDF}" type="datetimeFigureOut">
              <a:rPr lang="en-US" smtClean="0"/>
              <a:pPr/>
              <a:t>9/21/2012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3A8CC-5E97-4E2F-BC43-50FFF8942B1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E7DA93-5F68-4ABB-ABFA-7372515EADAE}" type="datetimeFigureOut">
              <a:rPr lang="en-US" smtClean="0">
                <a:solidFill>
                  <a:prstClr val="black">
                    <a:tint val="75000"/>
                  </a:prstClr>
                </a:solidFill>
              </a:rPr>
              <a:pPr/>
              <a:t>9/21/2012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07006F-B789-4757-AA5A-D7CC6FD2BB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77663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E7DA93-5F68-4ABB-ABFA-7372515EADAE}" type="datetimeFigureOut">
              <a:rPr lang="en-US" smtClean="0">
                <a:solidFill>
                  <a:prstClr val="black">
                    <a:tint val="75000"/>
                  </a:prstClr>
                </a:solidFill>
              </a:rPr>
              <a:pPr/>
              <a:t>9/21/2012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07006F-B789-4757-AA5A-D7CC6FD2BB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41428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E7DA93-5F68-4ABB-ABFA-7372515EADAE}" type="datetimeFigureOut">
              <a:rPr lang="en-US" smtClean="0">
                <a:solidFill>
                  <a:prstClr val="black">
                    <a:tint val="75000"/>
                  </a:prstClr>
                </a:solidFill>
              </a:rPr>
              <a:pPr/>
              <a:t>9/21/2012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07006F-B789-4757-AA5A-D7CC6FD2BB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20097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E7DA93-5F68-4ABB-ABFA-7372515EADAE}" type="datetimeFigureOut">
              <a:rPr lang="en-US" smtClean="0">
                <a:solidFill>
                  <a:prstClr val="black">
                    <a:tint val="75000"/>
                  </a:prstClr>
                </a:solidFill>
              </a:rPr>
              <a:pPr/>
              <a:t>9/21/2012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07006F-B789-4757-AA5A-D7CC6FD2BB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30992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7DA93-5F68-4ABB-ABFA-7372515EADAE}" type="datetimeFigureOut">
              <a:rPr lang="en-US" smtClean="0">
                <a:solidFill>
                  <a:prstClr val="black">
                    <a:tint val="75000"/>
                  </a:prstClr>
                </a:solidFill>
              </a:rPr>
              <a:pPr/>
              <a:t>9/21/2012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07006F-B789-4757-AA5A-D7CC6FD2BB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98605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E7DA93-5F68-4ABB-ABFA-7372515EADAE}" type="datetimeFigureOut">
              <a:rPr lang="en-US" smtClean="0">
                <a:solidFill>
                  <a:prstClr val="black">
                    <a:tint val="75000"/>
                  </a:prstClr>
                </a:solidFill>
              </a:rPr>
              <a:pPr/>
              <a:t>9/21/2012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107006F-B789-4757-AA5A-D7CC6FD2BB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91133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E7DA93-5F68-4ABB-ABFA-7372515EADAE}" type="datetimeFigureOut">
              <a:rPr lang="en-US" smtClean="0">
                <a:solidFill>
                  <a:prstClr val="black">
                    <a:tint val="75000"/>
                  </a:prstClr>
                </a:solidFill>
              </a:rPr>
              <a:pPr/>
              <a:t>9/21/2012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107006F-B789-4757-AA5A-D7CC6FD2BB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34520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E7DA93-5F68-4ABB-ABFA-7372515EADAE}" type="datetimeFigureOut">
              <a:rPr lang="en-US" smtClean="0">
                <a:solidFill>
                  <a:prstClr val="black">
                    <a:tint val="75000"/>
                  </a:prstClr>
                </a:solidFill>
              </a:rPr>
              <a:pPr/>
              <a:t>9/21/2012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07006F-B789-4757-AA5A-D7CC6FD2BB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21286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4224CF-253F-4A24-B5DD-AE2BC9C60FDF}" type="datetimeFigureOut">
              <a:rPr lang="en-US" smtClean="0"/>
              <a:pPr/>
              <a:t>9/21/2012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3A8CC-5E97-4E2F-BC43-50FFF8942B1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E7DA93-5F68-4ABB-ABFA-7372515EADAE}" type="datetimeFigureOut">
              <a:rPr lang="en-US" smtClean="0">
                <a:solidFill>
                  <a:prstClr val="black">
                    <a:tint val="75000"/>
                  </a:prstClr>
                </a:solidFill>
              </a:rPr>
              <a:pPr/>
              <a:t>9/21/2012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07006F-B789-4757-AA5A-D7CC6FD2BB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03310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E7DA93-5F68-4ABB-ABFA-7372515EADAE}" type="datetimeFigureOut">
              <a:rPr lang="en-US" smtClean="0">
                <a:solidFill>
                  <a:prstClr val="black">
                    <a:tint val="75000"/>
                  </a:prstClr>
                </a:solidFill>
              </a:rPr>
              <a:pPr/>
              <a:t>9/21/2012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07006F-B789-4757-AA5A-D7CC6FD2BB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36744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E7DA93-5F68-4ABB-ABFA-7372515EADAE}" type="datetimeFigureOut">
              <a:rPr lang="en-US" smtClean="0">
                <a:solidFill>
                  <a:prstClr val="black">
                    <a:tint val="75000"/>
                  </a:prstClr>
                </a:solidFill>
              </a:rPr>
              <a:pPr/>
              <a:t>9/21/2012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07006F-B789-4757-AA5A-D7CC6FD2BB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43900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4224CF-253F-4A24-B5DD-AE2BC9C60FDF}" type="datetimeFigureOut">
              <a:rPr lang="en-US" smtClean="0">
                <a:solidFill>
                  <a:prstClr val="white">
                    <a:tint val="75000"/>
                  </a:prstClr>
                </a:solidFill>
              </a:rPr>
              <a:pPr/>
              <a:t>9/21/2012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2B3A8CC-5E97-4E2F-BC43-50FFF8942B1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1290539290"/>
      </p:ext>
    </p:extLst>
  </p:cSld>
  <p:clrMapOvr>
    <a:masterClrMapping/>
  </p:clrMapOvr>
  <p:transition spd="slow">
    <p:split dir="in"/>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4224CF-253F-4A24-B5DD-AE2BC9C60FDF}" type="datetimeFigureOut">
              <a:rPr lang="en-US" smtClean="0">
                <a:solidFill>
                  <a:prstClr val="white">
                    <a:tint val="75000"/>
                  </a:prstClr>
                </a:solidFill>
              </a:rPr>
              <a:pPr/>
              <a:t>9/21/2012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2B3A8CC-5E97-4E2F-BC43-50FFF8942B1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486937601"/>
      </p:ext>
    </p:extLst>
  </p:cSld>
  <p:clrMapOvr>
    <a:masterClrMapping/>
  </p:clrMapOvr>
  <p:transition spd="slow">
    <p:split dir="in"/>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4224CF-253F-4A24-B5DD-AE2BC9C60FDF}" type="datetimeFigureOut">
              <a:rPr lang="en-US" smtClean="0">
                <a:solidFill>
                  <a:prstClr val="white">
                    <a:tint val="75000"/>
                  </a:prstClr>
                </a:solidFill>
              </a:rPr>
              <a:pPr/>
              <a:t>9/21/2012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2B3A8CC-5E97-4E2F-BC43-50FFF8942B1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2035582378"/>
      </p:ext>
    </p:extLst>
  </p:cSld>
  <p:clrMapOvr>
    <a:masterClrMapping/>
  </p:clrMapOvr>
  <p:transition spd="slow">
    <p:split dir="in"/>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4224CF-253F-4A24-B5DD-AE2BC9C60FDF}" type="datetimeFigureOut">
              <a:rPr lang="en-US" smtClean="0">
                <a:solidFill>
                  <a:prstClr val="white">
                    <a:tint val="75000"/>
                  </a:prstClr>
                </a:solidFill>
              </a:rPr>
              <a:pPr/>
              <a:t>9/21/2012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2B3A8CC-5E97-4E2F-BC43-50FFF8942B1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2902918551"/>
      </p:ext>
    </p:extLst>
  </p:cSld>
  <p:clrMapOvr>
    <a:masterClrMapping/>
  </p:clrMapOvr>
  <p:transition spd="slow">
    <p:split dir="in"/>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4224CF-253F-4A24-B5DD-AE2BC9C60FDF}" type="datetimeFigureOut">
              <a:rPr lang="en-US" smtClean="0">
                <a:solidFill>
                  <a:prstClr val="white">
                    <a:tint val="75000"/>
                  </a:prstClr>
                </a:solidFill>
              </a:rPr>
              <a:pPr/>
              <a:t>9/21/2012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F2B3A8CC-5E97-4E2F-BC43-50FFF8942B1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1399809000"/>
      </p:ext>
    </p:extLst>
  </p:cSld>
  <p:clrMapOvr>
    <a:masterClrMapping/>
  </p:clrMapOvr>
  <p:transition spd="slow">
    <p:split dir="in"/>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4224CF-253F-4A24-B5DD-AE2BC9C60FDF}" type="datetimeFigureOut">
              <a:rPr lang="en-US" smtClean="0">
                <a:solidFill>
                  <a:prstClr val="white">
                    <a:tint val="75000"/>
                  </a:prstClr>
                </a:solidFill>
              </a:rPr>
              <a:pPr/>
              <a:t>9/21/2012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2B3A8CC-5E97-4E2F-BC43-50FFF8942B1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2876137159"/>
      </p:ext>
    </p:extLst>
  </p:cSld>
  <p:clrMapOvr>
    <a:masterClrMapping/>
  </p:clrMapOvr>
  <p:transition spd="slow">
    <p:split dir="in"/>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4224CF-253F-4A24-B5DD-AE2BC9C60FDF}" type="datetimeFigureOut">
              <a:rPr lang="en-US" smtClean="0">
                <a:solidFill>
                  <a:prstClr val="white">
                    <a:tint val="75000"/>
                  </a:prstClr>
                </a:solidFill>
              </a:rPr>
              <a:pPr/>
              <a:t>9/21/2012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F2B3A8CC-5E97-4E2F-BC43-50FFF8942B1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1570390188"/>
      </p:ext>
    </p:extLst>
  </p:cSld>
  <p:clrMapOvr>
    <a:masterClrMapping/>
  </p:clrMapOvr>
  <p:transition spd="slow">
    <p:split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4224CF-253F-4A24-B5DD-AE2BC9C60FDF}" type="datetimeFigureOut">
              <a:rPr lang="en-US" smtClean="0"/>
              <a:pPr/>
              <a:t>9/21/2012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3A8CC-5E97-4E2F-BC43-50FFF8942B1E}"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4224CF-253F-4A24-B5DD-AE2BC9C60FDF}" type="datetimeFigureOut">
              <a:rPr lang="en-US" smtClean="0">
                <a:solidFill>
                  <a:prstClr val="white">
                    <a:tint val="75000"/>
                  </a:prstClr>
                </a:solidFill>
              </a:rPr>
              <a:pPr/>
              <a:t>9/21/2012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2B3A8CC-5E97-4E2F-BC43-50FFF8942B1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1498838723"/>
      </p:ext>
    </p:extLst>
  </p:cSld>
  <p:clrMapOvr>
    <a:masterClrMapping/>
  </p:clrMapOvr>
  <p:transition spd="slow">
    <p:split dir="in"/>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4224CF-253F-4A24-B5DD-AE2BC9C60FDF}" type="datetimeFigureOut">
              <a:rPr lang="en-US" smtClean="0">
                <a:solidFill>
                  <a:prstClr val="white">
                    <a:tint val="75000"/>
                  </a:prstClr>
                </a:solidFill>
              </a:rPr>
              <a:pPr/>
              <a:t>9/21/2012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2B3A8CC-5E97-4E2F-BC43-50FFF8942B1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3276602104"/>
      </p:ext>
    </p:extLst>
  </p:cSld>
  <p:clrMapOvr>
    <a:masterClrMapping/>
  </p:clrMapOvr>
  <p:transition spd="slow">
    <p:split dir="in"/>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4224CF-253F-4A24-B5DD-AE2BC9C60FDF}" type="datetimeFigureOut">
              <a:rPr lang="en-US" smtClean="0">
                <a:solidFill>
                  <a:prstClr val="white">
                    <a:tint val="75000"/>
                  </a:prstClr>
                </a:solidFill>
              </a:rPr>
              <a:pPr/>
              <a:t>9/21/2012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2B3A8CC-5E97-4E2F-BC43-50FFF8942B1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2710834536"/>
      </p:ext>
    </p:extLst>
  </p:cSld>
  <p:clrMapOvr>
    <a:masterClrMapping/>
  </p:clrMapOvr>
  <p:transition spd="slow">
    <p:split dir="in"/>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4224CF-253F-4A24-B5DD-AE2BC9C60FDF}" type="datetimeFigureOut">
              <a:rPr lang="en-US" smtClean="0">
                <a:solidFill>
                  <a:prstClr val="white">
                    <a:tint val="75000"/>
                  </a:prstClr>
                </a:solidFill>
              </a:rPr>
              <a:pPr/>
              <a:t>9/21/2012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2B3A8CC-5E97-4E2F-BC43-50FFF8942B1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3329253677"/>
      </p:ext>
    </p:extLst>
  </p:cSld>
  <p:clrMapOvr>
    <a:masterClrMapping/>
  </p:clrMapOvr>
  <p:transition spd="slow">
    <p:split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4224CF-253F-4A24-B5DD-AE2BC9C60FDF}" type="datetimeFigureOut">
              <a:rPr lang="en-US" smtClean="0"/>
              <a:pPr/>
              <a:t>9/21/2012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3A8CC-5E97-4E2F-BC43-50FFF8942B1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4224CF-253F-4A24-B5DD-AE2BC9C60FDF}" type="datetimeFigureOut">
              <a:rPr lang="en-US" smtClean="0"/>
              <a:pPr/>
              <a:t>9/21/2012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B3A8CC-5E97-4E2F-BC43-50FFF8942B1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4224CF-253F-4A24-B5DD-AE2BC9C60FDF}" type="datetimeFigureOut">
              <a:rPr lang="en-US" smtClean="0"/>
              <a:pPr/>
              <a:t>9/21/2012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B3A8CC-5E97-4E2F-BC43-50FFF8942B1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4224CF-253F-4A24-B5DD-AE2BC9C60FDF}" type="datetimeFigureOut">
              <a:rPr lang="en-US" smtClean="0"/>
              <a:pPr/>
              <a:t>9/21/2012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B3A8CC-5E97-4E2F-BC43-50FFF8942B1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4224CF-253F-4A24-B5DD-AE2BC9C60FDF}" type="datetimeFigureOut">
              <a:rPr lang="en-US" smtClean="0"/>
              <a:pPr/>
              <a:t>9/21/2012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3A8CC-5E97-4E2F-BC43-50FFF8942B1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4224CF-253F-4A24-B5DD-AE2BC9C60FDF}" type="datetimeFigureOut">
              <a:rPr lang="en-US" smtClean="0"/>
              <a:pPr/>
              <a:t>9/21/2012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3A8CC-5E97-4E2F-BC43-50FFF8942B1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4224CF-253F-4A24-B5DD-AE2BC9C60FDF}" type="datetimeFigureOut">
              <a:rPr lang="en-US" smtClean="0"/>
              <a:pPr/>
              <a:t>9/21/2012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B3A8CC-5E97-4E2F-BC43-50FFF8942B1E}"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E7DA93-5F68-4ABB-ABFA-7372515EADAE}" type="datetimeFigureOut">
              <a:rPr lang="en-US" smtClean="0">
                <a:solidFill>
                  <a:prstClr val="black">
                    <a:tint val="75000"/>
                  </a:prstClr>
                </a:solidFill>
              </a:rPr>
              <a:pPr/>
              <a:t>9/21/2012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07006F-B789-4757-AA5A-D7CC6FD2BB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69759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4224CF-253F-4A24-B5DD-AE2BC9C60FDF}" type="datetimeFigureOut">
              <a:rPr lang="en-US" smtClean="0">
                <a:solidFill>
                  <a:prstClr val="white">
                    <a:tint val="75000"/>
                  </a:prstClr>
                </a:solidFill>
              </a:rPr>
              <a:pPr/>
              <a:t>9/21/2012</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B3A8CC-5E97-4E2F-BC43-50FFF8942B1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368918679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split dir="in"/>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hyperlink" Target="Guitar%20Mix.mp3" TargetMode="External"/><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hyperlink" Target="Vocal%20Mix.mp3" TargetMode="External"/><Relationship Id="rId17" Type="http://schemas.openxmlformats.org/officeDocument/2006/relationships/image" Target="../media/image72.png"/><Relationship Id="rId2" Type="http://schemas.openxmlformats.org/officeDocument/2006/relationships/image" Target="../media/image62.png"/><Relationship Id="rId16" Type="http://schemas.openxmlformats.org/officeDocument/2006/relationships/image" Target="../media/image71.tiff"/><Relationship Id="rId1" Type="http://schemas.openxmlformats.org/officeDocument/2006/relationships/slideLayout" Target="../slideLayouts/slideLayout18.xml"/><Relationship Id="rId6" Type="http://schemas.openxmlformats.org/officeDocument/2006/relationships/hyperlink" Target="Bass%20Players%20Mix.mp3" TargetMode="External"/><Relationship Id="rId11" Type="http://schemas.openxmlformats.org/officeDocument/2006/relationships/image" Target="../media/image67.png"/><Relationship Id="rId5" Type="http://schemas.openxmlformats.org/officeDocument/2006/relationships/image" Target="../media/image64.png"/><Relationship Id="rId15" Type="http://schemas.openxmlformats.org/officeDocument/2006/relationships/image" Target="../media/image70.tiff"/><Relationship Id="rId10" Type="http://schemas.openxmlformats.org/officeDocument/2006/relationships/hyperlink" Target="Keyboarders%20Mix.mp3" TargetMode="External"/><Relationship Id="rId19" Type="http://schemas.openxmlformats.org/officeDocument/2006/relationships/image" Target="../media/image74.png"/><Relationship Id="rId4" Type="http://schemas.openxmlformats.org/officeDocument/2006/relationships/hyperlink" Target="Drummers%20Mix.mp3" TargetMode="External"/><Relationship Id="rId9" Type="http://schemas.openxmlformats.org/officeDocument/2006/relationships/image" Target="../media/image66.png"/><Relationship Id="rId1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gif"/><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tiff"/></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ymix sparkling.png"/>
          <p:cNvPicPr>
            <a:picLocks noChangeAspect="1"/>
          </p:cNvPicPr>
          <p:nvPr/>
        </p:nvPicPr>
        <p:blipFill>
          <a:blip r:embed="rId2" cstate="print"/>
          <a:stretch>
            <a:fillRect/>
          </a:stretch>
        </p:blipFill>
        <p:spPr>
          <a:xfrm>
            <a:off x="0" y="0"/>
            <a:ext cx="9180512" cy="4412171"/>
          </a:xfrm>
          <a:prstGeom prst="rect">
            <a:avLst/>
          </a:prstGeom>
        </p:spPr>
      </p:pic>
      <p:pic>
        <p:nvPicPr>
          <p:cNvPr id="3" name="Picture 2" descr="LogoEnhanced2 copy.png"/>
          <p:cNvPicPr>
            <a:picLocks noChangeAspect="1"/>
          </p:cNvPicPr>
          <p:nvPr/>
        </p:nvPicPr>
        <p:blipFill>
          <a:blip r:embed="rId3" cstate="email"/>
          <a:stretch>
            <a:fillRect/>
          </a:stretch>
        </p:blipFill>
        <p:spPr>
          <a:xfrm>
            <a:off x="35496" y="2996952"/>
            <a:ext cx="4134264" cy="1104574"/>
          </a:xfrm>
          <a:prstGeom prst="rect">
            <a:avLst/>
          </a:prstGeom>
          <a:effectLst>
            <a:reflection blurRad="6350" stA="50000" endA="300" endPos="90000" dir="5400000" sy="-100000" algn="bl" rotWithShape="0"/>
          </a:effectLst>
        </p:spPr>
      </p:pic>
      <p:sp>
        <p:nvSpPr>
          <p:cNvPr id="4" name="Rectangle 3"/>
          <p:cNvSpPr/>
          <p:nvPr/>
        </p:nvSpPr>
        <p:spPr>
          <a:xfrm>
            <a:off x="0" y="5397023"/>
            <a:ext cx="8972771" cy="1200329"/>
          </a:xfrm>
          <a:prstGeom prst="rect">
            <a:avLst/>
          </a:prstGeom>
          <a:noFill/>
        </p:spPr>
        <p:txBody>
          <a:bodyPr wrap="square" lIns="91440" tIns="45720" rIns="91440" bIns="45720">
            <a:spAutoFit/>
          </a:bodyPr>
          <a:lstStyle/>
          <a:p>
            <a:pPr algn="ctr"/>
            <a:r>
              <a:rPr lang="de-DE" sz="2400"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Century Gothic" pitchFamily="34" charset="0"/>
              </a:rPr>
              <a:t>Decentralized Networkable Personal Monitor Mixing for stage,  studio and other AV applications</a:t>
            </a:r>
          </a:p>
          <a:p>
            <a:pPr algn="ctr"/>
            <a:endParaRPr lang="en-US" sz="2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Century Gothic"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otsy.jpg"/>
          <p:cNvPicPr>
            <a:picLocks noChangeAspect="1"/>
          </p:cNvPicPr>
          <p:nvPr/>
        </p:nvPicPr>
        <p:blipFill>
          <a:blip r:embed="rId2" cstate="print"/>
          <a:stretch>
            <a:fillRect/>
          </a:stretch>
        </p:blipFill>
        <p:spPr>
          <a:xfrm>
            <a:off x="395536" y="332656"/>
            <a:ext cx="3463145" cy="2996952"/>
          </a:xfrm>
          <a:prstGeom prst="rect">
            <a:avLst/>
          </a:prstGeom>
        </p:spPr>
      </p:pic>
      <p:pic>
        <p:nvPicPr>
          <p:cNvPr id="3" name="Picture 2"/>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5433089" y="3212977"/>
            <a:ext cx="2810068" cy="1872208"/>
          </a:xfrm>
          <a:prstGeom prst="rect">
            <a:avLst/>
          </a:prstGeom>
        </p:spPr>
      </p:pic>
      <p:pic>
        <p:nvPicPr>
          <p:cNvPr id="4" name="Picture 3" descr="LogoEnhanced2 copy.png"/>
          <p:cNvPicPr>
            <a:picLocks noChangeAspect="1"/>
          </p:cNvPicPr>
          <p:nvPr/>
        </p:nvPicPr>
        <p:blipFill>
          <a:blip r:embed="rId4"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pic>
        <p:nvPicPr>
          <p:cNvPr id="6" name="Picture 5" descr="simultaneous translation.jpg"/>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4860032" y="260648"/>
            <a:ext cx="3888432" cy="2592288"/>
          </a:xfrm>
          <a:prstGeom prst="rect">
            <a:avLst/>
          </a:prstGeom>
        </p:spPr>
      </p:pic>
      <p:pic>
        <p:nvPicPr>
          <p:cNvPr id="7" name="Picture 6"/>
          <p:cNvPicPr>
            <a:picLocks noChangeAspect="1"/>
          </p:cNvPicPr>
          <p:nvPr/>
        </p:nvPicPr>
        <p:blipFill>
          <a:blip r:embed="rId6" cstate="print">
            <a:extLst>
              <a:ext uri="{28A0092B-C50C-407E-A947-70E740481C1C}">
                <a14:useLocalDpi xmlns="" xmlns:a14="http://schemas.microsoft.com/office/drawing/2010/main"/>
              </a:ext>
            </a:extLst>
          </a:blip>
          <a:srcRect l="1597" t="2700" r="2554" b="5501"/>
          <a:stretch>
            <a:fillRect/>
          </a:stretch>
        </p:blipFill>
        <p:spPr>
          <a:xfrm>
            <a:off x="251520" y="3789040"/>
            <a:ext cx="4320480" cy="2448272"/>
          </a:xfrm>
          <a:prstGeom prst="rect">
            <a:avLst/>
          </a:prstGeom>
        </p:spPr>
      </p:pic>
    </p:spTree>
  </p:cSld>
  <p:clrMapOvr>
    <a:masterClrMapping/>
  </p:clrMapOvr>
  <p:transition spd="slow">
    <p:wheel spokes="8"/>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835696" y="1196752"/>
            <a:ext cx="5791200" cy="830997"/>
          </a:xfrm>
          <a:prstGeom prst="rect">
            <a:avLst/>
          </a:prstGeom>
          <a:noFill/>
        </p:spPr>
        <p:txBody>
          <a:bodyPr wrap="square" rtlCol="0">
            <a:spAutoFit/>
          </a:bodyPr>
          <a:lstStyle/>
          <a:p>
            <a:pPr algn="ctr"/>
            <a:r>
              <a:rPr lang="en-US" sz="2400" dirty="0" smtClean="0">
                <a:latin typeface="Century Gothic" pitchFamily="34" charset="0"/>
                <a:ea typeface="Verdana" pitchFamily="34" charset="0"/>
                <a:cs typeface="Verdana" pitchFamily="34" charset="0"/>
              </a:rPr>
              <a:t>Decentralized, Networkable Digital Mixing </a:t>
            </a:r>
            <a:r>
              <a:rPr lang="en-US" sz="2400" dirty="0">
                <a:latin typeface="Century Gothic" pitchFamily="34" charset="0"/>
                <a:ea typeface="Verdana" pitchFamily="34" charset="0"/>
                <a:cs typeface="Verdana" pitchFamily="34" charset="0"/>
              </a:rPr>
              <a:t>C</a:t>
            </a:r>
            <a:r>
              <a:rPr lang="en-US" sz="2400" dirty="0" smtClean="0">
                <a:latin typeface="Century Gothic" pitchFamily="34" charset="0"/>
                <a:ea typeface="Verdana" pitchFamily="34" charset="0"/>
                <a:cs typeface="Verdana" pitchFamily="34" charset="0"/>
              </a:rPr>
              <a:t>onsole System</a:t>
            </a:r>
            <a:endParaRPr lang="en-US" sz="2400" dirty="0">
              <a:latin typeface="Century Gothic" pitchFamily="34" charset="0"/>
              <a:ea typeface="Verdana" pitchFamily="34" charset="0"/>
              <a:cs typeface="Verdana" pitchFamily="34" charset="0"/>
            </a:endParaRPr>
          </a:p>
        </p:txBody>
      </p:sp>
      <p:pic>
        <p:nvPicPr>
          <p:cNvPr id="3" name="Picture 2" descr="LogoEnhanced2 copy.png"/>
          <p:cNvPicPr>
            <a:picLocks noChangeAspect="1"/>
          </p:cNvPicPr>
          <p:nvPr/>
        </p:nvPicPr>
        <p:blipFill>
          <a:blip r:embed="rId2"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pic>
        <p:nvPicPr>
          <p:cNvPr id="4" name="Picture 3" descr="mymix sparkling.png"/>
          <p:cNvPicPr>
            <a:picLocks noChangeAspect="1"/>
          </p:cNvPicPr>
          <p:nvPr/>
        </p:nvPicPr>
        <p:blipFill>
          <a:blip r:embed="rId3" cstate="print"/>
          <a:srcRect l="47062" b="5342"/>
          <a:stretch>
            <a:fillRect/>
          </a:stretch>
        </p:blipFill>
        <p:spPr>
          <a:xfrm>
            <a:off x="251520" y="260648"/>
            <a:ext cx="1584176" cy="1361360"/>
          </a:xfrm>
          <a:prstGeom prst="rect">
            <a:avLst/>
          </a:prstGeom>
        </p:spPr>
      </p:pic>
      <p:sp>
        <p:nvSpPr>
          <p:cNvPr id="5" name="TextBox 4"/>
          <p:cNvSpPr txBox="1"/>
          <p:nvPr/>
        </p:nvSpPr>
        <p:spPr>
          <a:xfrm>
            <a:off x="1187624" y="2420888"/>
            <a:ext cx="6768752" cy="3323987"/>
          </a:xfrm>
          <a:prstGeom prst="rect">
            <a:avLst/>
          </a:prstGeom>
          <a:noFill/>
        </p:spPr>
        <p:txBody>
          <a:bodyPr wrap="square" rtlCol="0">
            <a:spAutoFit/>
          </a:bodyPr>
          <a:lstStyle/>
          <a:p>
            <a:pPr algn="ctr">
              <a:lnSpc>
                <a:spcPct val="150000"/>
              </a:lnSpc>
              <a:buFont typeface="Arial" pitchFamily="34" charset="0"/>
              <a:buChar char="•"/>
            </a:pPr>
            <a:r>
              <a:rPr lang="de-DE" sz="2000" dirty="0" smtClean="0">
                <a:latin typeface="Century Gothic" pitchFamily="34" charset="0"/>
                <a:ea typeface="Verdana" pitchFamily="34" charset="0"/>
                <a:cs typeface="Verdana" pitchFamily="34" charset="0"/>
              </a:rPr>
              <a:t> Intuitive Operation</a:t>
            </a:r>
          </a:p>
          <a:p>
            <a:pPr algn="ctr">
              <a:lnSpc>
                <a:spcPct val="150000"/>
              </a:lnSpc>
              <a:buFont typeface="Arial" pitchFamily="34" charset="0"/>
              <a:buChar char="•"/>
            </a:pPr>
            <a:r>
              <a:rPr lang="de-DE" sz="2000" dirty="0" smtClean="0">
                <a:latin typeface="Century Gothic" pitchFamily="34" charset="0"/>
                <a:ea typeface="Verdana" pitchFamily="34" charset="0"/>
                <a:cs typeface="Verdana" pitchFamily="34" charset="0"/>
              </a:rPr>
              <a:t> Integrated or Stand Alone</a:t>
            </a:r>
          </a:p>
          <a:p>
            <a:pPr algn="ctr">
              <a:lnSpc>
                <a:spcPct val="150000"/>
              </a:lnSpc>
              <a:buFont typeface="Arial" pitchFamily="34" charset="0"/>
              <a:buChar char="•"/>
            </a:pPr>
            <a:r>
              <a:rPr lang="de-DE" sz="2000" dirty="0" smtClean="0">
                <a:latin typeface="Century Gothic" pitchFamily="34" charset="0"/>
                <a:ea typeface="Verdana" pitchFamily="34" charset="0"/>
                <a:cs typeface="Verdana" pitchFamily="34" charset="0"/>
              </a:rPr>
              <a:t> Local Inputs and Outputs</a:t>
            </a:r>
          </a:p>
          <a:p>
            <a:pPr algn="ctr">
              <a:lnSpc>
                <a:spcPct val="150000"/>
              </a:lnSpc>
              <a:buFont typeface="Arial" pitchFamily="34" charset="0"/>
              <a:buChar char="•"/>
            </a:pPr>
            <a:r>
              <a:rPr lang="de-DE" sz="2000" dirty="0" smtClean="0">
                <a:latin typeface="Century Gothic" pitchFamily="34" charset="0"/>
                <a:ea typeface="Verdana" pitchFamily="34" charset="0"/>
                <a:cs typeface="Verdana" pitchFamily="34" charset="0"/>
              </a:rPr>
              <a:t>Oustanding Audio Quality (24-bit 48kHz)</a:t>
            </a:r>
          </a:p>
          <a:p>
            <a:pPr algn="ctr">
              <a:lnSpc>
                <a:spcPct val="150000"/>
              </a:lnSpc>
              <a:buFont typeface="Arial" pitchFamily="34" charset="0"/>
              <a:buChar char="•"/>
            </a:pPr>
            <a:r>
              <a:rPr lang="de-DE" sz="2000" dirty="0" smtClean="0">
                <a:latin typeface="Century Gothic" pitchFamily="34" charset="0"/>
                <a:ea typeface="Verdana" pitchFamily="34" charset="0"/>
                <a:cs typeface="Verdana" pitchFamily="34" charset="0"/>
              </a:rPr>
              <a:t> Additional Audio Inputs- analogue or digital</a:t>
            </a:r>
          </a:p>
          <a:p>
            <a:pPr algn="ctr">
              <a:lnSpc>
                <a:spcPct val="150000"/>
              </a:lnSpc>
              <a:buFont typeface="Arial" pitchFamily="34" charset="0"/>
              <a:buChar char="•"/>
            </a:pPr>
            <a:r>
              <a:rPr lang="de-DE" sz="2000" dirty="0" smtClean="0">
                <a:latin typeface="Century Gothic" pitchFamily="34" charset="0"/>
                <a:ea typeface="Verdana" pitchFamily="34" charset="0"/>
                <a:cs typeface="Verdana" pitchFamily="34" charset="0"/>
              </a:rPr>
              <a:t> Integrated Multitrack Recording (16 tracks + mix) and Playback  / Play Along</a:t>
            </a:r>
            <a:endParaRPr lang="en-US" sz="2000" dirty="0">
              <a:latin typeface="Century Gothic" pitchFamily="34" charset="0"/>
              <a:ea typeface="Verdana" pitchFamily="34" charset="0"/>
              <a:cs typeface="Verdana" pitchFamily="34" charset="0"/>
            </a:endParaRPr>
          </a:p>
        </p:txBody>
      </p:sp>
    </p:spTree>
    <p:extLst>
      <p:ext uri="{BB962C8B-B14F-4D97-AF65-F5344CB8AC3E}">
        <p14:creationId xmlns="" xmlns:p14="http://schemas.microsoft.com/office/powerpoint/2010/main" val="2020896489"/>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53" presetClass="entr" presetSubtype="16" fill="hold" grpId="0" nodeType="afterEffect">
                                  <p:stCondLst>
                                    <p:cond delay="100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5" dur="2000"/>
                                        <p:tgtEl>
                                          <p:spTgt spid="5">
                                            <p:txEl>
                                              <p:pRg st="0" end="0"/>
                                            </p:txEl>
                                          </p:spTgt>
                                        </p:tgtEl>
                                      </p:cBhvr>
                                    </p:animEffect>
                                  </p:childTnLst>
                                </p:cTn>
                              </p:par>
                            </p:childTnLst>
                          </p:cTn>
                        </p:par>
                        <p:par>
                          <p:cTn id="16" fill="hold">
                            <p:stCondLst>
                              <p:cond delay="5000"/>
                            </p:stCondLst>
                            <p:childTnLst>
                              <p:par>
                                <p:cTn id="17" presetID="53" presetClass="entr" presetSubtype="16" fill="hold" grpId="0" nodeType="afterEffect">
                                  <p:stCondLst>
                                    <p:cond delay="100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2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0" dur="2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1" dur="2000"/>
                                        <p:tgtEl>
                                          <p:spTgt spid="5">
                                            <p:txEl>
                                              <p:pRg st="1" end="1"/>
                                            </p:txEl>
                                          </p:spTgt>
                                        </p:tgtEl>
                                      </p:cBhvr>
                                    </p:animEffect>
                                  </p:childTnLst>
                                </p:cTn>
                              </p:par>
                            </p:childTnLst>
                          </p:cTn>
                        </p:par>
                        <p:par>
                          <p:cTn id="22" fill="hold">
                            <p:stCondLst>
                              <p:cond delay="8000"/>
                            </p:stCondLst>
                            <p:childTnLst>
                              <p:par>
                                <p:cTn id="23" presetID="53" presetClass="entr" presetSubtype="16" fill="hold" grpId="0" nodeType="afterEffect">
                                  <p:stCondLst>
                                    <p:cond delay="100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p:cTn id="25" dur="2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6" dur="2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7" dur="2000"/>
                                        <p:tgtEl>
                                          <p:spTgt spid="5">
                                            <p:txEl>
                                              <p:pRg st="2" end="2"/>
                                            </p:txEl>
                                          </p:spTgt>
                                        </p:tgtEl>
                                      </p:cBhvr>
                                    </p:animEffect>
                                  </p:childTnLst>
                                </p:cTn>
                              </p:par>
                            </p:childTnLst>
                          </p:cTn>
                        </p:par>
                        <p:par>
                          <p:cTn id="28" fill="hold">
                            <p:stCondLst>
                              <p:cond delay="11000"/>
                            </p:stCondLst>
                            <p:childTnLst>
                              <p:par>
                                <p:cTn id="29" presetID="53" presetClass="entr" presetSubtype="16" fill="hold" grpId="0" nodeType="afterEffect">
                                  <p:stCondLst>
                                    <p:cond delay="100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p:cTn id="31" dur="2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2" dur="20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3" dur="2000"/>
                                        <p:tgtEl>
                                          <p:spTgt spid="5">
                                            <p:txEl>
                                              <p:pRg st="3" end="3"/>
                                            </p:txEl>
                                          </p:spTgt>
                                        </p:tgtEl>
                                      </p:cBhvr>
                                    </p:animEffect>
                                  </p:childTnLst>
                                </p:cTn>
                              </p:par>
                            </p:childTnLst>
                          </p:cTn>
                        </p:par>
                        <p:par>
                          <p:cTn id="34" fill="hold">
                            <p:stCondLst>
                              <p:cond delay="14000"/>
                            </p:stCondLst>
                            <p:childTnLst>
                              <p:par>
                                <p:cTn id="35" presetID="53" presetClass="entr" presetSubtype="16" fill="hold" grpId="0" nodeType="afterEffect">
                                  <p:stCondLst>
                                    <p:cond delay="100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p:cTn id="37" dur="2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8" dur="20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9" dur="2000"/>
                                        <p:tgtEl>
                                          <p:spTgt spid="5">
                                            <p:txEl>
                                              <p:pRg st="4" end="4"/>
                                            </p:txEl>
                                          </p:spTgt>
                                        </p:tgtEl>
                                      </p:cBhvr>
                                    </p:animEffect>
                                  </p:childTnLst>
                                </p:cTn>
                              </p:par>
                            </p:childTnLst>
                          </p:cTn>
                        </p:par>
                        <p:par>
                          <p:cTn id="40" fill="hold">
                            <p:stCondLst>
                              <p:cond delay="17000"/>
                            </p:stCondLst>
                            <p:childTnLst>
                              <p:par>
                                <p:cTn id="41" presetID="53" presetClass="entr" presetSubtype="16" fill="hold" grpId="0" nodeType="afterEffect">
                                  <p:stCondLst>
                                    <p:cond delay="100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p:cTn id="43" dur="2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4" dur="20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5"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advAuto="100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763688" y="1988840"/>
            <a:ext cx="6192688" cy="3785652"/>
          </a:xfrm>
          <a:prstGeom prst="rect">
            <a:avLst/>
          </a:prstGeom>
          <a:noFill/>
        </p:spPr>
        <p:txBody>
          <a:bodyPr wrap="square" rtlCol="0">
            <a:spAutoFit/>
          </a:bodyPr>
          <a:lstStyle/>
          <a:p>
            <a:pPr algn="ctr">
              <a:lnSpc>
                <a:spcPct val="150000"/>
              </a:lnSpc>
              <a:buFont typeface="Arial" pitchFamily="34" charset="0"/>
              <a:buChar char="•"/>
            </a:pPr>
            <a:r>
              <a:rPr lang="en-US" sz="2000" dirty="0" smtClean="0">
                <a:latin typeface="Century Gothic" pitchFamily="34" charset="0"/>
                <a:ea typeface="Verdana" pitchFamily="34" charset="0"/>
                <a:cs typeface="Verdana" pitchFamily="34" charset="0"/>
              </a:rPr>
              <a:t> Unlimited </a:t>
            </a:r>
            <a:r>
              <a:rPr lang="en-US" sz="2000" dirty="0">
                <a:latin typeface="Century Gothic" pitchFamily="34" charset="0"/>
                <a:ea typeface="Verdana" pitchFamily="34" charset="0"/>
                <a:cs typeface="Verdana" pitchFamily="34" charset="0"/>
              </a:rPr>
              <a:t>number of myMix </a:t>
            </a:r>
            <a:r>
              <a:rPr lang="en-US" sz="2000" dirty="0" smtClean="0">
                <a:latin typeface="Century Gothic" pitchFamily="34" charset="0"/>
                <a:ea typeface="Verdana" pitchFamily="34" charset="0"/>
                <a:cs typeface="Verdana" pitchFamily="34" charset="0"/>
              </a:rPr>
              <a:t>mixers on </a:t>
            </a:r>
            <a:r>
              <a:rPr lang="en-US" sz="2000" dirty="0">
                <a:latin typeface="Century Gothic" pitchFamily="34" charset="0"/>
                <a:ea typeface="Verdana" pitchFamily="34" charset="0"/>
                <a:cs typeface="Verdana" pitchFamily="34" charset="0"/>
              </a:rPr>
              <a:t>a </a:t>
            </a:r>
            <a:r>
              <a:rPr lang="en-US" sz="2000" dirty="0" smtClean="0">
                <a:latin typeface="Century Gothic" pitchFamily="34" charset="0"/>
                <a:ea typeface="Verdana" pitchFamily="34" charset="0"/>
                <a:cs typeface="Verdana" pitchFamily="34" charset="0"/>
              </a:rPr>
              <a:t>network</a:t>
            </a:r>
          </a:p>
          <a:p>
            <a:pPr algn="ctr">
              <a:lnSpc>
                <a:spcPct val="150000"/>
              </a:lnSpc>
              <a:buFont typeface="Arial" pitchFamily="34" charset="0"/>
              <a:buChar char="•"/>
            </a:pPr>
            <a:r>
              <a:rPr lang="de-DE" sz="2000" dirty="0" smtClean="0">
                <a:latin typeface="Century Gothic" pitchFamily="34" charset="0"/>
                <a:ea typeface="Verdana" pitchFamily="34" charset="0"/>
                <a:cs typeface="Verdana" pitchFamily="34" charset="0"/>
              </a:rPr>
              <a:t> Capable of hundreds of audio channels on the network </a:t>
            </a:r>
          </a:p>
          <a:p>
            <a:pPr algn="ctr">
              <a:lnSpc>
                <a:spcPct val="150000"/>
              </a:lnSpc>
              <a:buFont typeface="Arial" pitchFamily="34" charset="0"/>
              <a:buChar char="•"/>
            </a:pPr>
            <a:r>
              <a:rPr lang="de-DE" sz="2000" dirty="0" smtClean="0">
                <a:latin typeface="Century Gothic" pitchFamily="34" charset="0"/>
                <a:ea typeface="Verdana" pitchFamily="34" charset="0"/>
                <a:cs typeface="Verdana" pitchFamily="34" charset="0"/>
              </a:rPr>
              <a:t> Each myMix can individually select 16 audio channels (8 pairs) to create a  local mix</a:t>
            </a:r>
          </a:p>
          <a:p>
            <a:pPr algn="ctr">
              <a:lnSpc>
                <a:spcPct val="150000"/>
              </a:lnSpc>
              <a:buFont typeface="Arial" pitchFamily="34" charset="0"/>
              <a:buChar char="•"/>
            </a:pPr>
            <a:r>
              <a:rPr lang="de-DE" sz="2000" dirty="0" smtClean="0">
                <a:latin typeface="Century Gothic" pitchFamily="34" charset="0"/>
                <a:ea typeface="Verdana" pitchFamily="34" charset="0"/>
                <a:cs typeface="Verdana" pitchFamily="34" charset="0"/>
              </a:rPr>
              <a:t> Local Mix can be send to network and selected by other myMixes</a:t>
            </a:r>
          </a:p>
          <a:p>
            <a:pPr algn="ctr">
              <a:lnSpc>
                <a:spcPct val="150000"/>
              </a:lnSpc>
            </a:pPr>
            <a:endParaRPr lang="en-US" sz="2000" dirty="0">
              <a:latin typeface="Century Gothic" pitchFamily="34" charset="0"/>
              <a:ea typeface="Verdana" pitchFamily="34" charset="0"/>
              <a:cs typeface="Verdana" pitchFamily="34" charset="0"/>
            </a:endParaRPr>
          </a:p>
        </p:txBody>
      </p:sp>
      <p:pic>
        <p:nvPicPr>
          <p:cNvPr id="3" name="Picture 2" descr="LogoEnhanced2 copy.png"/>
          <p:cNvPicPr>
            <a:picLocks noChangeAspect="1"/>
          </p:cNvPicPr>
          <p:nvPr/>
        </p:nvPicPr>
        <p:blipFill>
          <a:blip r:embed="rId2"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pic>
        <p:nvPicPr>
          <p:cNvPr id="4" name="Picture 3" descr="mymix sparkling.png"/>
          <p:cNvPicPr>
            <a:picLocks noChangeAspect="1"/>
          </p:cNvPicPr>
          <p:nvPr/>
        </p:nvPicPr>
        <p:blipFill>
          <a:blip r:embed="rId3" cstate="print"/>
          <a:srcRect l="47062" b="5342"/>
          <a:stretch>
            <a:fillRect/>
          </a:stretch>
        </p:blipFill>
        <p:spPr>
          <a:xfrm>
            <a:off x="251520" y="260648"/>
            <a:ext cx="1584176" cy="1361360"/>
          </a:xfrm>
          <a:prstGeom prst="rect">
            <a:avLst/>
          </a:prstGeom>
        </p:spPr>
      </p:pic>
    </p:spTree>
    <p:extLst>
      <p:ext uri="{BB962C8B-B14F-4D97-AF65-F5344CB8AC3E}">
        <p14:creationId xmlns="" xmlns:p14="http://schemas.microsoft.com/office/powerpoint/2010/main" val="2070603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2">
                                            <p:txEl>
                                              <p:pRg st="0" end="0"/>
                                            </p:txEl>
                                          </p:spTgt>
                                        </p:tgtEl>
                                      </p:cBhvr>
                                    </p:animEffect>
                                  </p:childTnLst>
                                </p:cTn>
                              </p:par>
                            </p:childTnLst>
                          </p:cTn>
                        </p:par>
                        <p:par>
                          <p:cTn id="10" fill="hold">
                            <p:stCondLst>
                              <p:cond delay="3000"/>
                            </p:stCondLst>
                            <p:childTnLst>
                              <p:par>
                                <p:cTn id="11" presetID="53" presetClass="entr" presetSubtype="16" fill="hold" grpId="0" nodeType="afterEffect">
                                  <p:stCondLst>
                                    <p:cond delay="100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2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20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5" dur="2000"/>
                                        <p:tgtEl>
                                          <p:spTgt spid="2">
                                            <p:txEl>
                                              <p:pRg st="1" end="1"/>
                                            </p:txEl>
                                          </p:spTgt>
                                        </p:tgtEl>
                                      </p:cBhvr>
                                    </p:animEffect>
                                  </p:childTnLst>
                                </p:cTn>
                              </p:par>
                            </p:childTnLst>
                          </p:cTn>
                        </p:par>
                        <p:par>
                          <p:cTn id="16" fill="hold">
                            <p:stCondLst>
                              <p:cond delay="6000"/>
                            </p:stCondLst>
                            <p:childTnLst>
                              <p:par>
                                <p:cTn id="17" presetID="53" presetClass="entr" presetSubtype="16" fill="hold" grpId="0" nodeType="afterEffect">
                                  <p:stCondLst>
                                    <p:cond delay="100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2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1" dur="2000"/>
                                        <p:tgtEl>
                                          <p:spTgt spid="2">
                                            <p:txEl>
                                              <p:pRg st="2" end="2"/>
                                            </p:txEl>
                                          </p:spTgt>
                                        </p:tgtEl>
                                      </p:cBhvr>
                                    </p:animEffect>
                                  </p:childTnLst>
                                </p:cTn>
                              </p:par>
                            </p:childTnLst>
                          </p:cTn>
                        </p:par>
                        <p:par>
                          <p:cTn id="22" fill="hold">
                            <p:stCondLst>
                              <p:cond delay="9000"/>
                            </p:stCondLst>
                            <p:childTnLst>
                              <p:par>
                                <p:cTn id="23" presetID="53" presetClass="entr" presetSubtype="16" fill="hold" grpId="0" nodeType="afterEffect">
                                  <p:stCondLst>
                                    <p:cond delay="100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2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6" dur="20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7"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dvAuto="100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547664" y="1700808"/>
            <a:ext cx="7272808" cy="3785652"/>
          </a:xfrm>
          <a:prstGeom prst="rect">
            <a:avLst/>
          </a:prstGeom>
          <a:noFill/>
        </p:spPr>
        <p:txBody>
          <a:bodyPr wrap="square" rtlCol="0">
            <a:spAutoFit/>
          </a:bodyPr>
          <a:lstStyle/>
          <a:p>
            <a:pPr algn="ctr">
              <a:lnSpc>
                <a:spcPct val="150000"/>
              </a:lnSpc>
              <a:buFont typeface="Arial" pitchFamily="34" charset="0"/>
              <a:buChar char="•"/>
            </a:pPr>
            <a:r>
              <a:rPr lang="de-DE" sz="2000" dirty="0" smtClean="0">
                <a:latin typeface="Century Gothic" pitchFamily="34" charset="0"/>
                <a:ea typeface="Verdana" pitchFamily="34" charset="0"/>
                <a:cs typeface="Verdana" pitchFamily="34" charset="0"/>
              </a:rPr>
              <a:t> Each channel can be controled in volume, tone, FX, Pan, Solo and Mute</a:t>
            </a:r>
          </a:p>
          <a:p>
            <a:pPr algn="ctr">
              <a:lnSpc>
                <a:spcPct val="150000"/>
              </a:lnSpc>
              <a:buFont typeface="Arial" pitchFamily="34" charset="0"/>
              <a:buChar char="•"/>
            </a:pPr>
            <a:r>
              <a:rPr lang="de-DE" sz="2000" dirty="0" smtClean="0">
                <a:latin typeface="Century Gothic" pitchFamily="34" charset="0"/>
                <a:ea typeface="Verdana" pitchFamily="34" charset="0"/>
                <a:cs typeface="Verdana" pitchFamily="34" charset="0"/>
              </a:rPr>
              <a:t> Name based operation for ease of use</a:t>
            </a:r>
          </a:p>
          <a:p>
            <a:pPr algn="ctr">
              <a:lnSpc>
                <a:spcPct val="150000"/>
              </a:lnSpc>
              <a:buFont typeface="Arial" pitchFamily="34" charset="0"/>
              <a:buChar char="•"/>
            </a:pPr>
            <a:r>
              <a:rPr lang="de-DE" sz="2000" dirty="0" smtClean="0">
                <a:latin typeface="Century Gothic" pitchFamily="34" charset="0"/>
                <a:ea typeface="Verdana" pitchFamily="34" charset="0"/>
                <a:cs typeface="Verdana" pitchFamily="34" charset="0"/>
              </a:rPr>
              <a:t> Works on conventional Fast Ethernet Network-</a:t>
            </a:r>
          </a:p>
          <a:p>
            <a:pPr algn="ctr">
              <a:lnSpc>
                <a:spcPct val="150000"/>
              </a:lnSpc>
              <a:buFont typeface="Arial" pitchFamily="34" charset="0"/>
              <a:buChar char="•"/>
            </a:pPr>
            <a:r>
              <a:rPr lang="de-DE" sz="2000" dirty="0" smtClean="0">
                <a:latin typeface="Century Gothic" pitchFamily="34" charset="0"/>
                <a:ea typeface="Verdana" pitchFamily="34" charset="0"/>
                <a:cs typeface="Verdana" pitchFamily="34" charset="0"/>
              </a:rPr>
              <a:t> Uses early version of Ethernet AVB – ready for the future</a:t>
            </a:r>
          </a:p>
          <a:p>
            <a:pPr algn="ctr">
              <a:lnSpc>
                <a:spcPct val="150000"/>
              </a:lnSpc>
              <a:buFont typeface="Arial" pitchFamily="34" charset="0"/>
              <a:buChar char="•"/>
            </a:pPr>
            <a:r>
              <a:rPr lang="de-DE" sz="2000" dirty="0" smtClean="0">
                <a:latin typeface="Century Gothic" pitchFamily="34" charset="0"/>
                <a:ea typeface="Verdana" pitchFamily="34" charset="0"/>
                <a:cs typeface="Verdana" pitchFamily="34" charset="0"/>
              </a:rPr>
              <a:t> Settings and configuration are auto saved in a profile – 20 different profiles  available </a:t>
            </a:r>
          </a:p>
          <a:p>
            <a:pPr algn="ctr">
              <a:lnSpc>
                <a:spcPct val="150000"/>
              </a:lnSpc>
              <a:buFont typeface="Arial" pitchFamily="34" charset="0"/>
              <a:buChar char="•"/>
            </a:pPr>
            <a:endParaRPr lang="en-US" sz="2000" dirty="0">
              <a:latin typeface="Century Gothic" pitchFamily="34" charset="0"/>
              <a:ea typeface="Verdana" pitchFamily="34" charset="0"/>
              <a:cs typeface="Verdana" pitchFamily="34" charset="0"/>
            </a:endParaRPr>
          </a:p>
        </p:txBody>
      </p:sp>
      <p:pic>
        <p:nvPicPr>
          <p:cNvPr id="3" name="Picture 2" descr="LogoEnhanced2 copy.png"/>
          <p:cNvPicPr>
            <a:picLocks noChangeAspect="1"/>
          </p:cNvPicPr>
          <p:nvPr/>
        </p:nvPicPr>
        <p:blipFill>
          <a:blip r:embed="rId2"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pic>
        <p:nvPicPr>
          <p:cNvPr id="4" name="Picture 3" descr="mymix sparkling.png"/>
          <p:cNvPicPr>
            <a:picLocks noChangeAspect="1"/>
          </p:cNvPicPr>
          <p:nvPr/>
        </p:nvPicPr>
        <p:blipFill>
          <a:blip r:embed="rId3" cstate="print"/>
          <a:srcRect l="47062" b="5342"/>
          <a:stretch>
            <a:fillRect/>
          </a:stretch>
        </p:blipFill>
        <p:spPr>
          <a:xfrm>
            <a:off x="251520" y="260648"/>
            <a:ext cx="1584176" cy="1361360"/>
          </a:xfrm>
          <a:prstGeom prst="rect">
            <a:avLst/>
          </a:prstGeom>
        </p:spPr>
      </p:pic>
    </p:spTree>
    <p:extLst>
      <p:ext uri="{BB962C8B-B14F-4D97-AF65-F5344CB8AC3E}">
        <p14:creationId xmlns="" xmlns:p14="http://schemas.microsoft.com/office/powerpoint/2010/main" val="2070603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2">
                                            <p:txEl>
                                              <p:pRg st="0" end="0"/>
                                            </p:txEl>
                                          </p:spTgt>
                                        </p:tgtEl>
                                      </p:cBhvr>
                                    </p:animEffect>
                                  </p:childTnLst>
                                </p:cTn>
                              </p:par>
                            </p:childTnLst>
                          </p:cTn>
                        </p:par>
                        <p:par>
                          <p:cTn id="10" fill="hold">
                            <p:stCondLst>
                              <p:cond delay="3000"/>
                            </p:stCondLst>
                            <p:childTnLst>
                              <p:par>
                                <p:cTn id="11" presetID="53" presetClass="entr" presetSubtype="16" fill="hold" grpId="0" nodeType="afterEffect">
                                  <p:stCondLst>
                                    <p:cond delay="100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2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20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5" dur="2000"/>
                                        <p:tgtEl>
                                          <p:spTgt spid="2">
                                            <p:txEl>
                                              <p:pRg st="1" end="1"/>
                                            </p:txEl>
                                          </p:spTgt>
                                        </p:tgtEl>
                                      </p:cBhvr>
                                    </p:animEffect>
                                  </p:childTnLst>
                                </p:cTn>
                              </p:par>
                            </p:childTnLst>
                          </p:cTn>
                        </p:par>
                        <p:par>
                          <p:cTn id="16" fill="hold">
                            <p:stCondLst>
                              <p:cond delay="6000"/>
                            </p:stCondLst>
                            <p:childTnLst>
                              <p:par>
                                <p:cTn id="17" presetID="53" presetClass="entr" presetSubtype="16" fill="hold" grpId="0" nodeType="afterEffect">
                                  <p:stCondLst>
                                    <p:cond delay="100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2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1" dur="2000"/>
                                        <p:tgtEl>
                                          <p:spTgt spid="2">
                                            <p:txEl>
                                              <p:pRg st="2" end="2"/>
                                            </p:txEl>
                                          </p:spTgt>
                                        </p:tgtEl>
                                      </p:cBhvr>
                                    </p:animEffect>
                                  </p:childTnLst>
                                </p:cTn>
                              </p:par>
                            </p:childTnLst>
                          </p:cTn>
                        </p:par>
                        <p:par>
                          <p:cTn id="22" fill="hold">
                            <p:stCondLst>
                              <p:cond delay="9000"/>
                            </p:stCondLst>
                            <p:childTnLst>
                              <p:par>
                                <p:cTn id="23" presetID="53" presetClass="entr" presetSubtype="16" fill="hold" grpId="0" nodeType="afterEffect">
                                  <p:stCondLst>
                                    <p:cond delay="100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2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6" dur="20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7" dur="2000"/>
                                        <p:tgtEl>
                                          <p:spTgt spid="2">
                                            <p:txEl>
                                              <p:pRg st="3" end="3"/>
                                            </p:txEl>
                                          </p:spTgt>
                                        </p:tgtEl>
                                      </p:cBhvr>
                                    </p:animEffect>
                                  </p:childTnLst>
                                </p:cTn>
                              </p:par>
                            </p:childTnLst>
                          </p:cTn>
                        </p:par>
                        <p:par>
                          <p:cTn id="28" fill="hold">
                            <p:stCondLst>
                              <p:cond delay="12000"/>
                            </p:stCondLst>
                            <p:childTnLst>
                              <p:par>
                                <p:cTn id="29" presetID="53" presetClass="entr" presetSubtype="16" fill="hold" grpId="0" nodeType="afterEffect">
                                  <p:stCondLst>
                                    <p:cond delay="100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2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2" dur="20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3"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dvAuto="100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676400" y="1724890"/>
            <a:ext cx="5791200" cy="1077218"/>
          </a:xfrm>
          <a:prstGeom prst="rect">
            <a:avLst/>
          </a:prstGeom>
          <a:noFill/>
        </p:spPr>
        <p:txBody>
          <a:bodyPr wrap="square" rtlCol="0">
            <a:spAutoFit/>
          </a:bodyPr>
          <a:lstStyle/>
          <a:p>
            <a:pPr algn="ctr"/>
            <a:r>
              <a:rPr lang="de-DE" sz="3200" dirty="0" smtClean="0">
                <a:solidFill>
                  <a:prstClr val="white"/>
                </a:solidFill>
                <a:latin typeface="Century Gothic" pitchFamily="34" charset="0"/>
                <a:ea typeface="Verdana" pitchFamily="34" charset="0"/>
                <a:cs typeface="Verdana" pitchFamily="34" charset="0"/>
              </a:rPr>
              <a:t>Designed for intuitive and easy operation</a:t>
            </a:r>
            <a:endParaRPr lang="en-US" sz="3200" dirty="0">
              <a:solidFill>
                <a:prstClr val="white"/>
              </a:solidFill>
              <a:latin typeface="Century Gothic" pitchFamily="34" charset="0"/>
              <a:ea typeface="Verdana" pitchFamily="34" charset="0"/>
              <a:cs typeface="Verdana" pitchFamily="34" charset="0"/>
            </a:endParaRPr>
          </a:p>
        </p:txBody>
      </p:sp>
      <p:pic>
        <p:nvPicPr>
          <p:cNvPr id="5" name="Picture 4" descr="LogoEnhanced2 copy.png"/>
          <p:cNvPicPr>
            <a:picLocks noChangeAspect="1"/>
          </p:cNvPicPr>
          <p:nvPr/>
        </p:nvPicPr>
        <p:blipFill>
          <a:blip r:embed="rId2"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pic>
        <p:nvPicPr>
          <p:cNvPr id="6" name="Picture 5" descr="mymix sparkling.png"/>
          <p:cNvPicPr>
            <a:picLocks noChangeAspect="1"/>
          </p:cNvPicPr>
          <p:nvPr/>
        </p:nvPicPr>
        <p:blipFill>
          <a:blip r:embed="rId3" cstate="print"/>
          <a:srcRect l="47062" b="5342"/>
          <a:stretch>
            <a:fillRect/>
          </a:stretch>
        </p:blipFill>
        <p:spPr>
          <a:xfrm>
            <a:off x="251520" y="260648"/>
            <a:ext cx="1584176" cy="1361360"/>
          </a:xfrm>
          <a:prstGeom prst="rect">
            <a:avLst/>
          </a:prstGeom>
        </p:spPr>
      </p:pic>
    </p:spTree>
    <p:extLst>
      <p:ext uri="{BB962C8B-B14F-4D97-AF65-F5344CB8AC3E}">
        <p14:creationId xmlns="" xmlns:p14="http://schemas.microsoft.com/office/powerpoint/2010/main" val="3624098422"/>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ict_20090107PHT45514.jpg"/>
          <p:cNvPicPr>
            <a:picLocks noChangeAspect="1"/>
          </p:cNvPicPr>
          <p:nvPr/>
        </p:nvPicPr>
        <p:blipFill>
          <a:blip r:embed="rId3" cstate="email"/>
          <a:stretch>
            <a:fillRect/>
          </a:stretch>
        </p:blipFill>
        <p:spPr>
          <a:xfrm>
            <a:off x="1752601" y="744602"/>
            <a:ext cx="5612008" cy="5656198"/>
          </a:xfrm>
          <a:prstGeom prst="rect">
            <a:avLst/>
          </a:prstGeom>
        </p:spPr>
      </p:pic>
      <p:sp>
        <p:nvSpPr>
          <p:cNvPr id="6" name="TextBox 5"/>
          <p:cNvSpPr txBox="1"/>
          <p:nvPr/>
        </p:nvSpPr>
        <p:spPr>
          <a:xfrm>
            <a:off x="1902370" y="323364"/>
            <a:ext cx="2456796" cy="369332"/>
          </a:xfrm>
          <a:prstGeom prst="rect">
            <a:avLst/>
          </a:prstGeom>
          <a:noFill/>
        </p:spPr>
        <p:txBody>
          <a:bodyPr wrap="square" rtlCol="0">
            <a:spAutoFit/>
          </a:bodyPr>
          <a:lstStyle/>
          <a:p>
            <a:pPr algn="ctr"/>
            <a:r>
              <a:rPr lang="en-US" b="1" dirty="0" smtClean="0">
                <a:latin typeface="Century Gothic" pitchFamily="34" charset="0"/>
              </a:rPr>
              <a:t>Right Brain</a:t>
            </a:r>
            <a:endParaRPr lang="en-US" b="1" dirty="0">
              <a:latin typeface="Century Gothic" pitchFamily="34" charset="0"/>
            </a:endParaRPr>
          </a:p>
        </p:txBody>
      </p:sp>
      <p:sp>
        <p:nvSpPr>
          <p:cNvPr id="7" name="TextBox 6"/>
          <p:cNvSpPr txBox="1"/>
          <p:nvPr/>
        </p:nvSpPr>
        <p:spPr>
          <a:xfrm>
            <a:off x="4556234" y="323364"/>
            <a:ext cx="2819400" cy="369332"/>
          </a:xfrm>
          <a:prstGeom prst="rect">
            <a:avLst/>
          </a:prstGeom>
          <a:noFill/>
        </p:spPr>
        <p:txBody>
          <a:bodyPr wrap="square" rtlCol="0">
            <a:spAutoFit/>
          </a:bodyPr>
          <a:lstStyle/>
          <a:p>
            <a:pPr algn="ctr"/>
            <a:r>
              <a:rPr lang="en-US" b="1" dirty="0" smtClean="0">
                <a:latin typeface="Century Gothic" pitchFamily="34" charset="0"/>
              </a:rPr>
              <a:t>Left Brain </a:t>
            </a:r>
          </a:p>
        </p:txBody>
      </p:sp>
      <p:sp>
        <p:nvSpPr>
          <p:cNvPr id="8" name="TextBox 7"/>
          <p:cNvSpPr txBox="1"/>
          <p:nvPr/>
        </p:nvSpPr>
        <p:spPr>
          <a:xfrm>
            <a:off x="0" y="1878041"/>
            <a:ext cx="1676400" cy="3416320"/>
          </a:xfrm>
          <a:prstGeom prst="rect">
            <a:avLst/>
          </a:prstGeom>
          <a:noFill/>
        </p:spPr>
        <p:txBody>
          <a:bodyPr wrap="square" rtlCol="0">
            <a:spAutoFit/>
          </a:bodyPr>
          <a:lstStyle/>
          <a:p>
            <a:pPr algn="r"/>
            <a:r>
              <a:rPr lang="en-US" dirty="0" smtClean="0">
                <a:latin typeface="Century Gothic" pitchFamily="34" charset="0"/>
              </a:rPr>
              <a:t>Creativity</a:t>
            </a:r>
          </a:p>
          <a:p>
            <a:pPr algn="r"/>
            <a:endParaRPr lang="en-US" dirty="0" smtClean="0">
              <a:latin typeface="Century Gothic" pitchFamily="34" charset="0"/>
            </a:endParaRPr>
          </a:p>
          <a:p>
            <a:pPr algn="r"/>
            <a:r>
              <a:rPr lang="en-US" dirty="0" smtClean="0">
                <a:latin typeface="Century Gothic" pitchFamily="34" charset="0"/>
              </a:rPr>
              <a:t>Imagination</a:t>
            </a:r>
          </a:p>
          <a:p>
            <a:pPr algn="r"/>
            <a:endParaRPr lang="en-US" dirty="0" smtClean="0">
              <a:latin typeface="Century Gothic" pitchFamily="34" charset="0"/>
            </a:endParaRPr>
          </a:p>
          <a:p>
            <a:pPr algn="r"/>
            <a:r>
              <a:rPr lang="en-US" dirty="0" smtClean="0">
                <a:latin typeface="Century Gothic" pitchFamily="34" charset="0"/>
              </a:rPr>
              <a:t>Art &amp; Music</a:t>
            </a:r>
          </a:p>
          <a:p>
            <a:pPr algn="r"/>
            <a:endParaRPr lang="en-US" dirty="0" smtClean="0">
              <a:latin typeface="Century Gothic" pitchFamily="34" charset="0"/>
            </a:endParaRPr>
          </a:p>
          <a:p>
            <a:pPr algn="r"/>
            <a:r>
              <a:rPr lang="en-US" dirty="0" smtClean="0">
                <a:latin typeface="Century Gothic" pitchFamily="34" charset="0"/>
              </a:rPr>
              <a:t>Rhythm</a:t>
            </a:r>
          </a:p>
          <a:p>
            <a:pPr algn="r"/>
            <a:endParaRPr lang="en-US" dirty="0" smtClean="0">
              <a:latin typeface="Century Gothic" pitchFamily="34" charset="0"/>
            </a:endParaRPr>
          </a:p>
          <a:p>
            <a:pPr algn="r"/>
            <a:r>
              <a:rPr lang="en-US" dirty="0" smtClean="0">
                <a:latin typeface="Century Gothic" pitchFamily="34" charset="0"/>
              </a:rPr>
              <a:t>Intuition</a:t>
            </a:r>
          </a:p>
          <a:p>
            <a:pPr algn="r"/>
            <a:endParaRPr lang="en-US" dirty="0" smtClean="0">
              <a:latin typeface="Century Gothic" pitchFamily="34" charset="0"/>
            </a:endParaRPr>
          </a:p>
          <a:p>
            <a:pPr algn="r"/>
            <a:r>
              <a:rPr lang="en-US" dirty="0" smtClean="0">
                <a:latin typeface="Century Gothic" pitchFamily="34" charset="0"/>
              </a:rPr>
              <a:t>Emotion</a:t>
            </a:r>
          </a:p>
          <a:p>
            <a:pPr algn="r"/>
            <a:endParaRPr lang="en-US" dirty="0">
              <a:latin typeface="Century Gothic" pitchFamily="34" charset="0"/>
            </a:endParaRPr>
          </a:p>
        </p:txBody>
      </p:sp>
      <p:sp>
        <p:nvSpPr>
          <p:cNvPr id="9" name="TextBox 8"/>
          <p:cNvSpPr txBox="1"/>
          <p:nvPr/>
        </p:nvSpPr>
        <p:spPr>
          <a:xfrm>
            <a:off x="7391400" y="1878041"/>
            <a:ext cx="1676400" cy="3416320"/>
          </a:xfrm>
          <a:prstGeom prst="rect">
            <a:avLst/>
          </a:prstGeom>
          <a:noFill/>
        </p:spPr>
        <p:txBody>
          <a:bodyPr wrap="square" rtlCol="0">
            <a:spAutoFit/>
          </a:bodyPr>
          <a:lstStyle/>
          <a:p>
            <a:r>
              <a:rPr lang="en-US" dirty="0" smtClean="0">
                <a:latin typeface="Century Gothic" pitchFamily="34" charset="0"/>
              </a:rPr>
              <a:t>Numbers</a:t>
            </a:r>
          </a:p>
          <a:p>
            <a:endParaRPr lang="en-US" dirty="0" smtClean="0">
              <a:latin typeface="Century Gothic" pitchFamily="34" charset="0"/>
            </a:endParaRPr>
          </a:p>
          <a:p>
            <a:r>
              <a:rPr lang="en-US" dirty="0" smtClean="0">
                <a:latin typeface="Century Gothic" pitchFamily="34" charset="0"/>
              </a:rPr>
              <a:t>Sequence</a:t>
            </a:r>
          </a:p>
          <a:p>
            <a:endParaRPr lang="en-US" dirty="0" smtClean="0">
              <a:latin typeface="Century Gothic" pitchFamily="34" charset="0"/>
            </a:endParaRPr>
          </a:p>
          <a:p>
            <a:r>
              <a:rPr lang="en-US" dirty="0" smtClean="0">
                <a:latin typeface="Century Gothic" pitchFamily="34" charset="0"/>
              </a:rPr>
              <a:t>Logic</a:t>
            </a:r>
          </a:p>
          <a:p>
            <a:endParaRPr lang="en-US" dirty="0" smtClean="0">
              <a:latin typeface="Century Gothic" pitchFamily="34" charset="0"/>
            </a:endParaRPr>
          </a:p>
          <a:p>
            <a:r>
              <a:rPr lang="en-US" dirty="0" smtClean="0">
                <a:latin typeface="Century Gothic" pitchFamily="34" charset="0"/>
              </a:rPr>
              <a:t>Math</a:t>
            </a:r>
          </a:p>
          <a:p>
            <a:endParaRPr lang="en-US" dirty="0" smtClean="0">
              <a:latin typeface="Century Gothic" pitchFamily="34" charset="0"/>
            </a:endParaRPr>
          </a:p>
          <a:p>
            <a:r>
              <a:rPr lang="en-US" dirty="0" smtClean="0">
                <a:latin typeface="Century Gothic" pitchFamily="34" charset="0"/>
              </a:rPr>
              <a:t>Lists</a:t>
            </a:r>
          </a:p>
          <a:p>
            <a:endParaRPr lang="en-US" dirty="0" smtClean="0">
              <a:latin typeface="Century Gothic" pitchFamily="34" charset="0"/>
            </a:endParaRPr>
          </a:p>
          <a:p>
            <a:r>
              <a:rPr lang="en-US" dirty="0" smtClean="0">
                <a:latin typeface="Century Gothic" pitchFamily="34" charset="0"/>
              </a:rPr>
              <a:t>Analysis</a:t>
            </a:r>
          </a:p>
          <a:p>
            <a:endParaRPr lang="en-US" dirty="0">
              <a:latin typeface="Century Gothic" pitchFamily="34" charset="0"/>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10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fade">
                                      <p:cBhvr>
                                        <p:cTn id="16" dur="1000"/>
                                        <p:tgtEl>
                                          <p:spTgt spid="8">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fade">
                                      <p:cBhvr>
                                        <p:cTn id="19" dur="1000"/>
                                        <p:tgtEl>
                                          <p:spTgt spid="8">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1000"/>
                                        <p:tgtEl>
                                          <p:spTgt spid="8">
                                            <p:txEl>
                                              <p:pRg st="8" end="8"/>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10" end="10"/>
                                            </p:txEl>
                                          </p:spTgt>
                                        </p:tgtEl>
                                        <p:attrNameLst>
                                          <p:attrName>style.visibility</p:attrName>
                                        </p:attrNameLst>
                                      </p:cBhvr>
                                      <p:to>
                                        <p:strVal val="visible"/>
                                      </p:to>
                                    </p:set>
                                    <p:animEffect transition="in" filter="fade">
                                      <p:cBhvr>
                                        <p:cTn id="25" dur="1000"/>
                                        <p:tgtEl>
                                          <p:spTgt spid="8">
                                            <p:txEl>
                                              <p:pRg st="10" end="10"/>
                                            </p:txEl>
                                          </p:spTgt>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1000"/>
                                        <p:tgtEl>
                                          <p:spTgt spid="9">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fade">
                                      <p:cBhvr>
                                        <p:cTn id="38" dur="1000"/>
                                        <p:tgtEl>
                                          <p:spTgt spid="9">
                                            <p:txEl>
                                              <p:pRg st="4" end="4"/>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xEl>
                                              <p:pRg st="6" end="6"/>
                                            </p:txEl>
                                          </p:spTgt>
                                        </p:tgtEl>
                                        <p:attrNameLst>
                                          <p:attrName>style.visibility</p:attrName>
                                        </p:attrNameLst>
                                      </p:cBhvr>
                                      <p:to>
                                        <p:strVal val="visible"/>
                                      </p:to>
                                    </p:set>
                                    <p:animEffect transition="in" filter="fade">
                                      <p:cBhvr>
                                        <p:cTn id="41" dur="1000"/>
                                        <p:tgtEl>
                                          <p:spTgt spid="9">
                                            <p:txEl>
                                              <p:pRg st="6" end="6"/>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xEl>
                                              <p:pRg st="8" end="8"/>
                                            </p:txEl>
                                          </p:spTgt>
                                        </p:tgtEl>
                                        <p:attrNameLst>
                                          <p:attrName>style.visibility</p:attrName>
                                        </p:attrNameLst>
                                      </p:cBhvr>
                                      <p:to>
                                        <p:strVal val="visible"/>
                                      </p:to>
                                    </p:set>
                                    <p:animEffect transition="in" filter="fade">
                                      <p:cBhvr>
                                        <p:cTn id="44" dur="1000"/>
                                        <p:tgtEl>
                                          <p:spTgt spid="9">
                                            <p:txEl>
                                              <p:pRg st="8" end="8"/>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animEffect transition="in" filter="fade">
                                      <p:cBhvr>
                                        <p:cTn id="47" dur="10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Mix_S.png"/>
          <p:cNvPicPr>
            <a:picLocks noChangeAspect="1"/>
          </p:cNvPicPr>
          <p:nvPr/>
        </p:nvPicPr>
        <p:blipFill>
          <a:blip r:embed="rId2" cstate="email"/>
          <a:stretch>
            <a:fillRect/>
          </a:stretch>
        </p:blipFill>
        <p:spPr>
          <a:xfrm>
            <a:off x="-324544" y="-171400"/>
            <a:ext cx="6008696" cy="7249566"/>
          </a:xfrm>
          <a:prstGeom prst="rect">
            <a:avLst/>
          </a:prstGeom>
        </p:spPr>
      </p:pic>
      <p:pic>
        <p:nvPicPr>
          <p:cNvPr id="25" name="Picture 24" descr="LogoEnhanced2 copy.png"/>
          <p:cNvPicPr>
            <a:picLocks noChangeAspect="1"/>
          </p:cNvPicPr>
          <p:nvPr/>
        </p:nvPicPr>
        <p:blipFill>
          <a:blip r:embed="rId3"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
        <p:nvSpPr>
          <p:cNvPr id="29" name="TextBox 28"/>
          <p:cNvSpPr txBox="1"/>
          <p:nvPr/>
        </p:nvSpPr>
        <p:spPr>
          <a:xfrm>
            <a:off x="5220072" y="1124744"/>
            <a:ext cx="3672408" cy="2803781"/>
          </a:xfrm>
          <a:prstGeom prst="rect">
            <a:avLst/>
          </a:prstGeom>
          <a:noFill/>
        </p:spPr>
        <p:txBody>
          <a:bodyPr wrap="square" rtlCol="0">
            <a:spAutoFit/>
          </a:bodyPr>
          <a:lstStyle/>
          <a:p>
            <a:pPr algn="ctr">
              <a:lnSpc>
                <a:spcPct val="150000"/>
              </a:lnSpc>
              <a:buFont typeface="Arial" pitchFamily="34" charset="0"/>
              <a:buChar char="•"/>
            </a:pPr>
            <a:r>
              <a:rPr lang="de-DE" sz="2000" dirty="0" smtClean="0">
                <a:solidFill>
                  <a:prstClr val="white"/>
                </a:solidFill>
                <a:latin typeface="Century Gothic" pitchFamily="34" charset="0"/>
                <a:ea typeface="Verdana" pitchFamily="34" charset="0"/>
                <a:cs typeface="Verdana" pitchFamily="34" charset="0"/>
              </a:rPr>
              <a:t> Name Based Operation – no channel numbers</a:t>
            </a:r>
          </a:p>
          <a:p>
            <a:pPr algn="ctr">
              <a:lnSpc>
                <a:spcPct val="150000"/>
              </a:lnSpc>
              <a:buFont typeface="Arial" pitchFamily="34" charset="0"/>
              <a:buChar char="•"/>
            </a:pPr>
            <a:r>
              <a:rPr lang="de-DE" sz="2000" dirty="0" smtClean="0">
                <a:solidFill>
                  <a:prstClr val="white"/>
                </a:solidFill>
                <a:latin typeface="Century Gothic" pitchFamily="34" charset="0"/>
                <a:ea typeface="Verdana" pitchFamily="34" charset="0"/>
                <a:cs typeface="Verdana" pitchFamily="34" charset="0"/>
              </a:rPr>
              <a:t> Big Encoder Wheel – no fiddling with tiny pots</a:t>
            </a:r>
          </a:p>
          <a:p>
            <a:pPr algn="ctr">
              <a:lnSpc>
                <a:spcPct val="150000"/>
              </a:lnSpc>
              <a:buFont typeface="Arial" pitchFamily="34" charset="0"/>
              <a:buChar char="•"/>
            </a:pPr>
            <a:r>
              <a:rPr lang="de-DE" sz="2000" dirty="0" smtClean="0">
                <a:solidFill>
                  <a:prstClr val="white"/>
                </a:solidFill>
                <a:latin typeface="Century Gothic" pitchFamily="34" charset="0"/>
                <a:ea typeface="Verdana" pitchFamily="34" charset="0"/>
                <a:cs typeface="Verdana" pitchFamily="34" charset="0"/>
              </a:rPr>
              <a:t> Big LCD Screen showing ALL channels – no searching </a:t>
            </a:r>
            <a:endParaRPr lang="en-US" sz="2000" dirty="0">
              <a:solidFill>
                <a:prstClr val="white"/>
              </a:solidFill>
              <a:latin typeface="Century Gothic" pitchFamily="34" charset="0"/>
              <a:ea typeface="Verdana" pitchFamily="34" charset="0"/>
              <a:cs typeface="Verdana" pitchFamily="34" charset="0"/>
            </a:endParaRPr>
          </a:p>
        </p:txBody>
      </p:sp>
    </p:spTree>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2000" fill="hold"/>
                                        <p:tgtEl>
                                          <p:spTgt spid="29"/>
                                        </p:tgtEl>
                                        <p:attrNameLst>
                                          <p:attrName>ppt_w</p:attrName>
                                        </p:attrNameLst>
                                      </p:cBhvr>
                                      <p:tavLst>
                                        <p:tav tm="0">
                                          <p:val>
                                            <p:fltVal val="0"/>
                                          </p:val>
                                        </p:tav>
                                        <p:tav tm="100000">
                                          <p:val>
                                            <p:strVal val="#ppt_w"/>
                                          </p:val>
                                        </p:tav>
                                      </p:tavLst>
                                    </p:anim>
                                    <p:anim calcmode="lin" valueType="num">
                                      <p:cBhvr>
                                        <p:cTn id="8" dur="2000" fill="hold"/>
                                        <p:tgtEl>
                                          <p:spTgt spid="29"/>
                                        </p:tgtEl>
                                        <p:attrNameLst>
                                          <p:attrName>ppt_h</p:attrName>
                                        </p:attrNameLst>
                                      </p:cBhvr>
                                      <p:tavLst>
                                        <p:tav tm="0">
                                          <p:val>
                                            <p:fltVal val="0"/>
                                          </p:val>
                                        </p:tav>
                                        <p:tav tm="100000">
                                          <p:val>
                                            <p:strVal val="#ppt_h"/>
                                          </p:val>
                                        </p:tav>
                                      </p:tavLst>
                                    </p:anim>
                                    <p:animEffect transition="in" filter="fade">
                                      <p:cBhvr>
                                        <p:cTn id="9"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inOverview9.jpg"/>
          <p:cNvPicPr>
            <a:picLocks noChangeAspect="1"/>
          </p:cNvPicPr>
          <p:nvPr/>
        </p:nvPicPr>
        <p:blipFill>
          <a:blip r:embed="rId2" cstate="email"/>
          <a:stretch>
            <a:fillRect/>
          </a:stretch>
        </p:blipFill>
        <p:spPr>
          <a:xfrm>
            <a:off x="1320800" y="1701800"/>
            <a:ext cx="6502400" cy="3454400"/>
          </a:xfrm>
          <a:prstGeom prst="rect">
            <a:avLst/>
          </a:prstGeom>
        </p:spPr>
      </p:pic>
      <p:sp>
        <p:nvSpPr>
          <p:cNvPr id="3" name="TextBox 2"/>
          <p:cNvSpPr txBox="1"/>
          <p:nvPr/>
        </p:nvSpPr>
        <p:spPr>
          <a:xfrm>
            <a:off x="228600" y="381000"/>
            <a:ext cx="4724400" cy="461665"/>
          </a:xfrm>
          <a:prstGeom prst="rect">
            <a:avLst/>
          </a:prstGeom>
          <a:noFill/>
        </p:spPr>
        <p:txBody>
          <a:bodyPr wrap="square" rtlCol="0">
            <a:spAutoFit/>
          </a:bodyPr>
          <a:lstStyle/>
          <a:p>
            <a:r>
              <a:rPr lang="en-US" sz="2400" dirty="0" err="1" smtClean="0">
                <a:latin typeface="Century Gothic" pitchFamily="34" charset="0"/>
                <a:ea typeface="Verdana" pitchFamily="34" charset="0"/>
                <a:cs typeface="Verdana" pitchFamily="34" charset="0"/>
              </a:rPr>
              <a:t>myMix</a:t>
            </a:r>
            <a:r>
              <a:rPr lang="en-US" sz="2400" dirty="0" smtClean="0">
                <a:latin typeface="Century Gothic" pitchFamily="34" charset="0"/>
                <a:ea typeface="Verdana" pitchFamily="34" charset="0"/>
                <a:cs typeface="Verdana" pitchFamily="34" charset="0"/>
              </a:rPr>
              <a:t> channel auto discovery </a:t>
            </a:r>
          </a:p>
        </p:txBody>
      </p:sp>
      <p:pic>
        <p:nvPicPr>
          <p:cNvPr id="4" name="Picture 3" descr="LogoEnhanced2 copy.png"/>
          <p:cNvPicPr>
            <a:picLocks noChangeAspect="1"/>
          </p:cNvPicPr>
          <p:nvPr/>
        </p:nvPicPr>
        <p:blipFill>
          <a:blip r:embed="rId3"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MainOverview14.jpg"/>
          <p:cNvPicPr>
            <a:picLocks noChangeAspect="1"/>
          </p:cNvPicPr>
          <p:nvPr/>
        </p:nvPicPr>
        <p:blipFill>
          <a:blip r:embed="rId2" cstate="email"/>
          <a:stretch>
            <a:fillRect/>
          </a:stretch>
        </p:blipFill>
        <p:spPr>
          <a:xfrm>
            <a:off x="1320800" y="1701800"/>
            <a:ext cx="6502400" cy="3454400"/>
          </a:xfrm>
          <a:prstGeom prst="rect">
            <a:avLst/>
          </a:prstGeom>
        </p:spPr>
      </p:pic>
      <p:sp>
        <p:nvSpPr>
          <p:cNvPr id="3" name="TextBox 2"/>
          <p:cNvSpPr txBox="1"/>
          <p:nvPr/>
        </p:nvSpPr>
        <p:spPr>
          <a:xfrm>
            <a:off x="228600" y="381000"/>
            <a:ext cx="4724400" cy="707886"/>
          </a:xfrm>
          <a:prstGeom prst="rect">
            <a:avLst/>
          </a:prstGeom>
          <a:noFill/>
        </p:spPr>
        <p:txBody>
          <a:bodyPr wrap="square" rtlCol="0">
            <a:spAutoFit/>
          </a:bodyPr>
          <a:lstStyle/>
          <a:p>
            <a:r>
              <a:rPr lang="en-US" sz="2000" dirty="0" smtClean="0">
                <a:latin typeface="Century Gothic" pitchFamily="34" charset="0"/>
                <a:ea typeface="Verdana" pitchFamily="34" charset="0"/>
                <a:cs typeface="Verdana" pitchFamily="34" charset="0"/>
              </a:rPr>
              <a:t>Click on channel to bring up channel detail (defaults to volume)</a:t>
            </a:r>
          </a:p>
        </p:txBody>
      </p:sp>
      <p:cxnSp>
        <p:nvCxnSpPr>
          <p:cNvPr id="5" name="Straight Arrow Connector 4"/>
          <p:cNvCxnSpPr/>
          <p:nvPr/>
        </p:nvCxnSpPr>
        <p:spPr>
          <a:xfrm>
            <a:off x="4495800" y="914400"/>
            <a:ext cx="2133600" cy="1066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descr="LogoEnhanced2 copy.png"/>
          <p:cNvPicPr>
            <a:picLocks noChangeAspect="1"/>
          </p:cNvPicPr>
          <p:nvPr/>
        </p:nvPicPr>
        <p:blipFill>
          <a:blip r:embed="rId3"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MainOverview15.jpg"/>
          <p:cNvPicPr>
            <a:picLocks noChangeAspect="1"/>
          </p:cNvPicPr>
          <p:nvPr/>
        </p:nvPicPr>
        <p:blipFill>
          <a:blip r:embed="rId2" cstate="email"/>
          <a:stretch>
            <a:fillRect/>
          </a:stretch>
        </p:blipFill>
        <p:spPr>
          <a:xfrm>
            <a:off x="1320800" y="1701800"/>
            <a:ext cx="6502400" cy="3454400"/>
          </a:xfrm>
          <a:prstGeom prst="rect">
            <a:avLst/>
          </a:prstGeom>
        </p:spPr>
      </p:pic>
      <p:sp>
        <p:nvSpPr>
          <p:cNvPr id="3" name="TextBox 2"/>
          <p:cNvSpPr txBox="1"/>
          <p:nvPr/>
        </p:nvSpPr>
        <p:spPr>
          <a:xfrm>
            <a:off x="228600" y="381000"/>
            <a:ext cx="4724400" cy="830997"/>
          </a:xfrm>
          <a:prstGeom prst="rect">
            <a:avLst/>
          </a:prstGeom>
          <a:noFill/>
        </p:spPr>
        <p:txBody>
          <a:bodyPr wrap="square" rtlCol="0">
            <a:spAutoFit/>
          </a:bodyPr>
          <a:lstStyle/>
          <a:p>
            <a:r>
              <a:rPr lang="en-US" sz="2400" dirty="0" smtClean="0">
                <a:latin typeface="Century Gothic" pitchFamily="34" charset="0"/>
                <a:ea typeface="Verdana" pitchFamily="34" charset="0"/>
                <a:cs typeface="Verdana" pitchFamily="34" charset="0"/>
              </a:rPr>
              <a:t>Click on corresponding function button for tone</a:t>
            </a:r>
          </a:p>
        </p:txBody>
      </p:sp>
      <p:cxnSp>
        <p:nvCxnSpPr>
          <p:cNvPr id="4" name="Straight Arrow Connector 3"/>
          <p:cNvCxnSpPr/>
          <p:nvPr/>
        </p:nvCxnSpPr>
        <p:spPr>
          <a:xfrm>
            <a:off x="4038600" y="990600"/>
            <a:ext cx="2819400" cy="1905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descr="LogoEnhanced2 copy.png"/>
          <p:cNvPicPr>
            <a:picLocks noChangeAspect="1"/>
          </p:cNvPicPr>
          <p:nvPr/>
        </p:nvPicPr>
        <p:blipFill>
          <a:blip r:embed="rId3"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_20090107PHT45514.jpg"/>
          <p:cNvPicPr>
            <a:picLocks noChangeAspect="1"/>
          </p:cNvPicPr>
          <p:nvPr/>
        </p:nvPicPr>
        <p:blipFill>
          <a:blip r:embed="rId3" cstate="email"/>
          <a:stretch>
            <a:fillRect/>
          </a:stretch>
        </p:blipFill>
        <p:spPr>
          <a:xfrm>
            <a:off x="3167336" y="2708920"/>
            <a:ext cx="2963415" cy="2986749"/>
          </a:xfrm>
          <a:prstGeom prst="rect">
            <a:avLst/>
          </a:prstGeom>
        </p:spPr>
      </p:pic>
      <p:sp>
        <p:nvSpPr>
          <p:cNvPr id="6" name="TextBox 5"/>
          <p:cNvSpPr txBox="1"/>
          <p:nvPr/>
        </p:nvSpPr>
        <p:spPr>
          <a:xfrm>
            <a:off x="2654756" y="5723964"/>
            <a:ext cx="2456796" cy="369332"/>
          </a:xfrm>
          <a:prstGeom prst="rect">
            <a:avLst/>
          </a:prstGeom>
          <a:noFill/>
        </p:spPr>
        <p:txBody>
          <a:bodyPr wrap="square" rtlCol="0">
            <a:spAutoFit/>
          </a:bodyPr>
          <a:lstStyle/>
          <a:p>
            <a:pPr algn="ctr"/>
            <a:r>
              <a:rPr lang="en-US" b="1" dirty="0" smtClean="0">
                <a:latin typeface="Century Gothic" pitchFamily="34" charset="0"/>
              </a:rPr>
              <a:t>Right Brain</a:t>
            </a:r>
            <a:endParaRPr lang="en-US" b="1" dirty="0">
              <a:latin typeface="Century Gothic" pitchFamily="34" charset="0"/>
            </a:endParaRPr>
          </a:p>
        </p:txBody>
      </p:sp>
      <p:sp>
        <p:nvSpPr>
          <p:cNvPr id="7" name="TextBox 6"/>
          <p:cNvSpPr txBox="1"/>
          <p:nvPr/>
        </p:nvSpPr>
        <p:spPr>
          <a:xfrm>
            <a:off x="3887416" y="5723964"/>
            <a:ext cx="2819400" cy="369332"/>
          </a:xfrm>
          <a:prstGeom prst="rect">
            <a:avLst/>
          </a:prstGeom>
          <a:noFill/>
        </p:spPr>
        <p:txBody>
          <a:bodyPr wrap="square" rtlCol="0">
            <a:spAutoFit/>
          </a:bodyPr>
          <a:lstStyle/>
          <a:p>
            <a:pPr algn="ctr"/>
            <a:r>
              <a:rPr lang="en-US" b="1" dirty="0" smtClean="0">
                <a:latin typeface="Century Gothic" pitchFamily="34" charset="0"/>
              </a:rPr>
              <a:t>Left Brain </a:t>
            </a:r>
          </a:p>
        </p:txBody>
      </p:sp>
      <p:sp>
        <p:nvSpPr>
          <p:cNvPr id="8" name="TextBox 7"/>
          <p:cNvSpPr txBox="1"/>
          <p:nvPr/>
        </p:nvSpPr>
        <p:spPr>
          <a:xfrm>
            <a:off x="1403648" y="2598121"/>
            <a:ext cx="1676400" cy="3416320"/>
          </a:xfrm>
          <a:prstGeom prst="rect">
            <a:avLst/>
          </a:prstGeom>
          <a:noFill/>
        </p:spPr>
        <p:txBody>
          <a:bodyPr wrap="square" rtlCol="0">
            <a:spAutoFit/>
          </a:bodyPr>
          <a:lstStyle/>
          <a:p>
            <a:pPr algn="r"/>
            <a:r>
              <a:rPr lang="en-US" dirty="0" smtClean="0">
                <a:latin typeface="Century Gothic" pitchFamily="34" charset="0"/>
              </a:rPr>
              <a:t>Creativity</a:t>
            </a:r>
          </a:p>
          <a:p>
            <a:pPr algn="r"/>
            <a:endParaRPr lang="en-US" dirty="0" smtClean="0">
              <a:latin typeface="Century Gothic" pitchFamily="34" charset="0"/>
            </a:endParaRPr>
          </a:p>
          <a:p>
            <a:pPr algn="r"/>
            <a:r>
              <a:rPr lang="en-US" dirty="0" smtClean="0">
                <a:latin typeface="Century Gothic" pitchFamily="34" charset="0"/>
              </a:rPr>
              <a:t>Imagination</a:t>
            </a:r>
          </a:p>
          <a:p>
            <a:pPr algn="r"/>
            <a:endParaRPr lang="en-US" dirty="0" smtClean="0">
              <a:latin typeface="Century Gothic" pitchFamily="34" charset="0"/>
            </a:endParaRPr>
          </a:p>
          <a:p>
            <a:pPr algn="r"/>
            <a:r>
              <a:rPr lang="en-US" dirty="0" smtClean="0">
                <a:latin typeface="Century Gothic" pitchFamily="34" charset="0"/>
              </a:rPr>
              <a:t>Art &amp; Music</a:t>
            </a:r>
          </a:p>
          <a:p>
            <a:pPr algn="r"/>
            <a:endParaRPr lang="en-US" dirty="0" smtClean="0">
              <a:latin typeface="Century Gothic" pitchFamily="34" charset="0"/>
            </a:endParaRPr>
          </a:p>
          <a:p>
            <a:pPr algn="r"/>
            <a:r>
              <a:rPr lang="en-US" dirty="0" smtClean="0">
                <a:latin typeface="Century Gothic" pitchFamily="34" charset="0"/>
              </a:rPr>
              <a:t>Rhythm</a:t>
            </a:r>
          </a:p>
          <a:p>
            <a:pPr algn="r"/>
            <a:endParaRPr lang="en-US" dirty="0" smtClean="0">
              <a:latin typeface="Century Gothic" pitchFamily="34" charset="0"/>
            </a:endParaRPr>
          </a:p>
          <a:p>
            <a:pPr algn="r"/>
            <a:r>
              <a:rPr lang="en-US" dirty="0" smtClean="0">
                <a:latin typeface="Century Gothic" pitchFamily="34" charset="0"/>
              </a:rPr>
              <a:t>Intuition</a:t>
            </a:r>
          </a:p>
          <a:p>
            <a:pPr algn="r"/>
            <a:endParaRPr lang="en-US" dirty="0" smtClean="0">
              <a:latin typeface="Century Gothic" pitchFamily="34" charset="0"/>
            </a:endParaRPr>
          </a:p>
          <a:p>
            <a:pPr algn="r"/>
            <a:r>
              <a:rPr lang="en-US" dirty="0" smtClean="0">
                <a:latin typeface="Century Gothic" pitchFamily="34" charset="0"/>
              </a:rPr>
              <a:t>Emotion</a:t>
            </a:r>
          </a:p>
          <a:p>
            <a:pPr algn="r"/>
            <a:endParaRPr lang="en-US" dirty="0">
              <a:latin typeface="Century Gothic" pitchFamily="34" charset="0"/>
            </a:endParaRPr>
          </a:p>
        </p:txBody>
      </p:sp>
      <p:sp>
        <p:nvSpPr>
          <p:cNvPr id="9" name="TextBox 8"/>
          <p:cNvSpPr txBox="1"/>
          <p:nvPr/>
        </p:nvSpPr>
        <p:spPr>
          <a:xfrm>
            <a:off x="6191672" y="2564904"/>
            <a:ext cx="1676400" cy="3416320"/>
          </a:xfrm>
          <a:prstGeom prst="rect">
            <a:avLst/>
          </a:prstGeom>
          <a:noFill/>
        </p:spPr>
        <p:txBody>
          <a:bodyPr wrap="square" rtlCol="0">
            <a:spAutoFit/>
          </a:bodyPr>
          <a:lstStyle/>
          <a:p>
            <a:r>
              <a:rPr lang="en-US" dirty="0" smtClean="0">
                <a:latin typeface="Century Gothic" pitchFamily="34" charset="0"/>
              </a:rPr>
              <a:t>Numbers</a:t>
            </a:r>
          </a:p>
          <a:p>
            <a:endParaRPr lang="en-US" dirty="0" smtClean="0">
              <a:latin typeface="Century Gothic" pitchFamily="34" charset="0"/>
            </a:endParaRPr>
          </a:p>
          <a:p>
            <a:r>
              <a:rPr lang="en-US" dirty="0" smtClean="0">
                <a:latin typeface="Century Gothic" pitchFamily="34" charset="0"/>
              </a:rPr>
              <a:t>Sequence</a:t>
            </a:r>
          </a:p>
          <a:p>
            <a:endParaRPr lang="en-US" dirty="0" smtClean="0">
              <a:latin typeface="Century Gothic" pitchFamily="34" charset="0"/>
            </a:endParaRPr>
          </a:p>
          <a:p>
            <a:r>
              <a:rPr lang="en-US" dirty="0" smtClean="0">
                <a:latin typeface="Century Gothic" pitchFamily="34" charset="0"/>
              </a:rPr>
              <a:t>Logic</a:t>
            </a:r>
          </a:p>
          <a:p>
            <a:endParaRPr lang="en-US" dirty="0" smtClean="0">
              <a:latin typeface="Century Gothic" pitchFamily="34" charset="0"/>
            </a:endParaRPr>
          </a:p>
          <a:p>
            <a:r>
              <a:rPr lang="en-US" dirty="0" smtClean="0">
                <a:latin typeface="Century Gothic" pitchFamily="34" charset="0"/>
              </a:rPr>
              <a:t>Math</a:t>
            </a:r>
          </a:p>
          <a:p>
            <a:endParaRPr lang="en-US" dirty="0" smtClean="0">
              <a:latin typeface="Century Gothic" pitchFamily="34" charset="0"/>
            </a:endParaRPr>
          </a:p>
          <a:p>
            <a:r>
              <a:rPr lang="en-US" dirty="0" smtClean="0">
                <a:latin typeface="Century Gothic" pitchFamily="34" charset="0"/>
              </a:rPr>
              <a:t>Lists</a:t>
            </a:r>
          </a:p>
          <a:p>
            <a:endParaRPr lang="en-US" dirty="0" smtClean="0">
              <a:latin typeface="Century Gothic" pitchFamily="34" charset="0"/>
            </a:endParaRPr>
          </a:p>
          <a:p>
            <a:r>
              <a:rPr lang="en-US" dirty="0" smtClean="0">
                <a:latin typeface="Century Gothic" pitchFamily="34" charset="0"/>
              </a:rPr>
              <a:t>Analysis</a:t>
            </a:r>
          </a:p>
          <a:p>
            <a:endParaRPr lang="en-US" dirty="0">
              <a:latin typeface="Century Gothic" pitchFamily="34" charset="0"/>
            </a:endParaRPr>
          </a:p>
        </p:txBody>
      </p:sp>
      <p:sp>
        <p:nvSpPr>
          <p:cNvPr id="10" name="TextBox 9"/>
          <p:cNvSpPr txBox="1"/>
          <p:nvPr/>
        </p:nvSpPr>
        <p:spPr>
          <a:xfrm>
            <a:off x="611560" y="1412776"/>
            <a:ext cx="7992888" cy="830997"/>
          </a:xfrm>
          <a:prstGeom prst="rect">
            <a:avLst/>
          </a:prstGeom>
          <a:noFill/>
        </p:spPr>
        <p:txBody>
          <a:bodyPr wrap="square" rtlCol="0">
            <a:spAutoFit/>
          </a:bodyPr>
          <a:lstStyle/>
          <a:p>
            <a:pPr algn="ctr"/>
            <a:r>
              <a:rPr lang="de-DE" sz="2400" dirty="0" smtClean="0">
                <a:latin typeface="Century Gothic" pitchFamily="34" charset="0"/>
              </a:rPr>
              <a:t>Intuitive UI- Name Based Operation</a:t>
            </a:r>
          </a:p>
          <a:p>
            <a:pPr algn="ctr"/>
            <a:r>
              <a:rPr lang="de-DE" sz="2400" dirty="0" smtClean="0">
                <a:latin typeface="Century Gothic" pitchFamily="34" charset="0"/>
              </a:rPr>
              <a:t>To keep musicians in „the flow“</a:t>
            </a:r>
          </a:p>
        </p:txBody>
      </p:sp>
      <p:sp>
        <p:nvSpPr>
          <p:cNvPr id="11" name="Rectangle 10"/>
          <p:cNvSpPr/>
          <p:nvPr/>
        </p:nvSpPr>
        <p:spPr>
          <a:xfrm>
            <a:off x="2462343" y="764704"/>
            <a:ext cx="3759362" cy="461665"/>
          </a:xfrm>
          <a:prstGeom prst="rect">
            <a:avLst/>
          </a:prstGeom>
        </p:spPr>
        <p:txBody>
          <a:bodyPr wrap="none">
            <a:spAutoFit/>
          </a:bodyPr>
          <a:lstStyle/>
          <a:p>
            <a:pPr algn="ctr"/>
            <a:r>
              <a:rPr lang="de-DE" sz="2400" b="1" dirty="0" smtClean="0">
                <a:latin typeface="Century Gothic" pitchFamily="34" charset="0"/>
              </a:rPr>
              <a:t>Patented User Interface!</a:t>
            </a:r>
          </a:p>
        </p:txBody>
      </p:sp>
    </p:spTree>
    <p:extLst>
      <p:ext uri="{BB962C8B-B14F-4D97-AF65-F5344CB8AC3E}">
        <p14:creationId xmlns="" xmlns:p14="http://schemas.microsoft.com/office/powerpoint/2010/main" val="1853187281"/>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10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fade">
                                      <p:cBhvr>
                                        <p:cTn id="16" dur="1000"/>
                                        <p:tgtEl>
                                          <p:spTgt spid="8">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fade">
                                      <p:cBhvr>
                                        <p:cTn id="19" dur="1000"/>
                                        <p:tgtEl>
                                          <p:spTgt spid="8">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1000"/>
                                        <p:tgtEl>
                                          <p:spTgt spid="8">
                                            <p:txEl>
                                              <p:pRg st="8" end="8"/>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10" end="10"/>
                                            </p:txEl>
                                          </p:spTgt>
                                        </p:tgtEl>
                                        <p:attrNameLst>
                                          <p:attrName>style.visibility</p:attrName>
                                        </p:attrNameLst>
                                      </p:cBhvr>
                                      <p:to>
                                        <p:strVal val="visible"/>
                                      </p:to>
                                    </p:set>
                                    <p:animEffect transition="in" filter="fade">
                                      <p:cBhvr>
                                        <p:cTn id="25" dur="1000"/>
                                        <p:tgtEl>
                                          <p:spTgt spid="8">
                                            <p:txEl>
                                              <p:pRg st="10" end="10"/>
                                            </p:txEl>
                                          </p:spTgt>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1000"/>
                                        <p:tgtEl>
                                          <p:spTgt spid="9">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fade">
                                      <p:cBhvr>
                                        <p:cTn id="38" dur="1000"/>
                                        <p:tgtEl>
                                          <p:spTgt spid="9">
                                            <p:txEl>
                                              <p:pRg st="4" end="4"/>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xEl>
                                              <p:pRg st="6" end="6"/>
                                            </p:txEl>
                                          </p:spTgt>
                                        </p:tgtEl>
                                        <p:attrNameLst>
                                          <p:attrName>style.visibility</p:attrName>
                                        </p:attrNameLst>
                                      </p:cBhvr>
                                      <p:to>
                                        <p:strVal val="visible"/>
                                      </p:to>
                                    </p:set>
                                    <p:animEffect transition="in" filter="fade">
                                      <p:cBhvr>
                                        <p:cTn id="41" dur="1000"/>
                                        <p:tgtEl>
                                          <p:spTgt spid="9">
                                            <p:txEl>
                                              <p:pRg st="6" end="6"/>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xEl>
                                              <p:pRg st="8" end="8"/>
                                            </p:txEl>
                                          </p:spTgt>
                                        </p:tgtEl>
                                        <p:attrNameLst>
                                          <p:attrName>style.visibility</p:attrName>
                                        </p:attrNameLst>
                                      </p:cBhvr>
                                      <p:to>
                                        <p:strVal val="visible"/>
                                      </p:to>
                                    </p:set>
                                    <p:animEffect transition="in" filter="fade">
                                      <p:cBhvr>
                                        <p:cTn id="44" dur="1000"/>
                                        <p:tgtEl>
                                          <p:spTgt spid="9">
                                            <p:txEl>
                                              <p:pRg st="8" end="8"/>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animEffect transition="in" filter="fade">
                                      <p:cBhvr>
                                        <p:cTn id="47" dur="10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MainOverview18.jpg"/>
          <p:cNvPicPr>
            <a:picLocks noChangeAspect="1"/>
          </p:cNvPicPr>
          <p:nvPr/>
        </p:nvPicPr>
        <p:blipFill>
          <a:blip r:embed="rId2" cstate="email"/>
          <a:stretch>
            <a:fillRect/>
          </a:stretch>
        </p:blipFill>
        <p:spPr>
          <a:xfrm>
            <a:off x="1320800" y="1701800"/>
            <a:ext cx="6502400" cy="3454400"/>
          </a:xfrm>
          <a:prstGeom prst="rect">
            <a:avLst/>
          </a:prstGeom>
        </p:spPr>
      </p:pic>
      <p:sp>
        <p:nvSpPr>
          <p:cNvPr id="3" name="TextBox 2"/>
          <p:cNvSpPr txBox="1"/>
          <p:nvPr/>
        </p:nvSpPr>
        <p:spPr>
          <a:xfrm>
            <a:off x="685800" y="381000"/>
            <a:ext cx="4724400" cy="830997"/>
          </a:xfrm>
          <a:prstGeom prst="rect">
            <a:avLst/>
          </a:prstGeom>
          <a:noFill/>
        </p:spPr>
        <p:txBody>
          <a:bodyPr wrap="square" rtlCol="0">
            <a:spAutoFit/>
          </a:bodyPr>
          <a:lstStyle/>
          <a:p>
            <a:pPr algn="r"/>
            <a:r>
              <a:rPr lang="en-US" sz="2400" dirty="0" smtClean="0">
                <a:latin typeface="Century Gothic" pitchFamily="34" charset="0"/>
                <a:ea typeface="Verdana" pitchFamily="34" charset="0"/>
                <a:cs typeface="Verdana" pitchFamily="34" charset="0"/>
              </a:rPr>
              <a:t> pan or balance in the stereo image</a:t>
            </a:r>
          </a:p>
        </p:txBody>
      </p:sp>
      <p:cxnSp>
        <p:nvCxnSpPr>
          <p:cNvPr id="4" name="Straight Arrow Connector 3"/>
          <p:cNvCxnSpPr/>
          <p:nvPr/>
        </p:nvCxnSpPr>
        <p:spPr>
          <a:xfrm rot="16200000" flipH="1">
            <a:off x="4229099" y="1943100"/>
            <a:ext cx="3886203" cy="15239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MainOverview17.jpg"/>
          <p:cNvPicPr>
            <a:picLocks noChangeAspect="1"/>
          </p:cNvPicPr>
          <p:nvPr/>
        </p:nvPicPr>
        <p:blipFill>
          <a:blip r:embed="rId2" cstate="email"/>
          <a:stretch>
            <a:fillRect/>
          </a:stretch>
        </p:blipFill>
        <p:spPr>
          <a:xfrm>
            <a:off x="1320800" y="1701800"/>
            <a:ext cx="6502400" cy="3454400"/>
          </a:xfrm>
          <a:prstGeom prst="rect">
            <a:avLst/>
          </a:prstGeom>
        </p:spPr>
      </p:pic>
      <p:sp>
        <p:nvSpPr>
          <p:cNvPr id="3" name="TextBox 2"/>
          <p:cNvSpPr txBox="1"/>
          <p:nvPr/>
        </p:nvSpPr>
        <p:spPr>
          <a:xfrm>
            <a:off x="228600" y="381000"/>
            <a:ext cx="4724400" cy="461665"/>
          </a:xfrm>
          <a:prstGeom prst="rect">
            <a:avLst/>
          </a:prstGeom>
          <a:noFill/>
        </p:spPr>
        <p:txBody>
          <a:bodyPr wrap="square" rtlCol="0">
            <a:spAutoFit/>
          </a:bodyPr>
          <a:lstStyle/>
          <a:p>
            <a:r>
              <a:rPr lang="en-US" sz="2400" dirty="0" smtClean="0">
                <a:latin typeface="Century Gothic" pitchFamily="34" charset="0"/>
                <a:ea typeface="Verdana" pitchFamily="34" charset="0"/>
                <a:cs typeface="Verdana" pitchFamily="34" charset="0"/>
              </a:rPr>
              <a:t>…for effect send level</a:t>
            </a:r>
          </a:p>
        </p:txBody>
      </p:sp>
      <p:cxnSp>
        <p:nvCxnSpPr>
          <p:cNvPr id="4" name="Straight Arrow Connector 3"/>
          <p:cNvCxnSpPr/>
          <p:nvPr/>
        </p:nvCxnSpPr>
        <p:spPr>
          <a:xfrm>
            <a:off x="3657600" y="685800"/>
            <a:ext cx="3276600" cy="3048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981200" y="5353050"/>
            <a:ext cx="5181600" cy="830997"/>
          </a:xfrm>
          <a:prstGeom prst="rect">
            <a:avLst/>
          </a:prstGeom>
          <a:noFill/>
        </p:spPr>
        <p:txBody>
          <a:bodyPr wrap="square" rtlCol="0">
            <a:spAutoFit/>
          </a:bodyPr>
          <a:lstStyle/>
          <a:p>
            <a:pPr algn="ctr"/>
            <a:r>
              <a:rPr lang="de-DE" sz="2400" dirty="0" smtClean="0">
                <a:latin typeface="Century Gothic" pitchFamily="34" charset="0"/>
                <a:ea typeface="Verdana" pitchFamily="34" charset="0"/>
                <a:cs typeface="Verdana" pitchFamily="34" charset="0"/>
              </a:rPr>
              <a:t>Stereo Effect Unit for a 3-D Sound Image</a:t>
            </a:r>
            <a:endParaRPr lang="en-US" sz="2400" dirty="0" smtClean="0">
              <a:latin typeface="Century Gothic" pitchFamily="34" charset="0"/>
              <a:ea typeface="Verdana" pitchFamily="34" charset="0"/>
              <a:cs typeface="Verdana" pitchFamily="34" charset="0"/>
            </a:endParaRPr>
          </a:p>
        </p:txBody>
      </p:sp>
      <p:pic>
        <p:nvPicPr>
          <p:cNvPr id="6" name="Picture 5" descr="LogoEnhanced2 copy.png"/>
          <p:cNvPicPr>
            <a:picLocks noChangeAspect="1"/>
          </p:cNvPicPr>
          <p:nvPr/>
        </p:nvPicPr>
        <p:blipFill>
          <a:blip r:embed="rId3"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755993"/>
            <a:ext cx="5791200" cy="584775"/>
          </a:xfrm>
          <a:prstGeom prst="rect">
            <a:avLst/>
          </a:prstGeom>
          <a:noFill/>
        </p:spPr>
        <p:txBody>
          <a:bodyPr wrap="square" rtlCol="0">
            <a:spAutoFit/>
          </a:bodyPr>
          <a:lstStyle/>
          <a:p>
            <a:pPr algn="ctr"/>
            <a:r>
              <a:rPr lang="de-DE" sz="3200" dirty="0" smtClean="0">
                <a:solidFill>
                  <a:prstClr val="white"/>
                </a:solidFill>
                <a:latin typeface="Century Gothic" pitchFamily="34" charset="0"/>
                <a:ea typeface="Verdana" pitchFamily="34" charset="0"/>
                <a:cs typeface="Verdana" pitchFamily="34" charset="0"/>
              </a:rPr>
              <a:t>The system components</a:t>
            </a:r>
            <a:endParaRPr lang="en-US" sz="3200" dirty="0">
              <a:solidFill>
                <a:prstClr val="white"/>
              </a:solidFill>
              <a:latin typeface="Century Gothic" pitchFamily="34" charset="0"/>
              <a:ea typeface="Verdana" pitchFamily="34" charset="0"/>
              <a:cs typeface="Verdana" pitchFamily="34" charset="0"/>
            </a:endParaRPr>
          </a:p>
        </p:txBody>
      </p:sp>
      <p:pic>
        <p:nvPicPr>
          <p:cNvPr id="5" name="Picture 4" descr="LogoEnhanced2 copy.png"/>
          <p:cNvPicPr>
            <a:picLocks noChangeAspect="1"/>
          </p:cNvPicPr>
          <p:nvPr/>
        </p:nvPicPr>
        <p:blipFill>
          <a:blip r:embed="rId2"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pic>
        <p:nvPicPr>
          <p:cNvPr id="6" name="Picture 5" descr="mymix sparkling.png"/>
          <p:cNvPicPr>
            <a:picLocks noChangeAspect="1"/>
          </p:cNvPicPr>
          <p:nvPr/>
        </p:nvPicPr>
        <p:blipFill>
          <a:blip r:embed="rId3" cstate="print"/>
          <a:srcRect l="47062" b="5342"/>
          <a:stretch>
            <a:fillRect/>
          </a:stretch>
        </p:blipFill>
        <p:spPr>
          <a:xfrm>
            <a:off x="251520" y="260648"/>
            <a:ext cx="1584176" cy="1361360"/>
          </a:xfrm>
          <a:prstGeom prst="rect">
            <a:avLst/>
          </a:prstGeom>
        </p:spPr>
      </p:pic>
      <p:pic>
        <p:nvPicPr>
          <p:cNvPr id="7" name="Picture 6"/>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3707904" y="2132856"/>
            <a:ext cx="4970647" cy="75553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4932040" y="3717032"/>
            <a:ext cx="2862064" cy="571714"/>
          </a:xfrm>
          <a:prstGeom prst="rect">
            <a:avLst/>
          </a:prstGeom>
          <a:ln>
            <a:noFill/>
          </a:ln>
          <a:effectLst>
            <a:outerShdw blurRad="292100" dist="139700" dir="2700000" algn="tl" rotWithShape="0">
              <a:srgbClr val="333333">
                <a:alpha val="65000"/>
              </a:srgbClr>
            </a:outerShdw>
          </a:effectLst>
        </p:spPr>
      </p:pic>
      <p:pic>
        <p:nvPicPr>
          <p:cNvPr id="9" name="Picture 8" descr="myMix PR Image png.png"/>
          <p:cNvPicPr>
            <a:picLocks noChangeAspect="1"/>
          </p:cNvPicPr>
          <p:nvPr/>
        </p:nvPicPr>
        <p:blipFill>
          <a:blip r:embed="rId6" cstate="email"/>
          <a:stretch>
            <a:fillRect/>
          </a:stretch>
        </p:blipFill>
        <p:spPr>
          <a:xfrm>
            <a:off x="504294" y="2060848"/>
            <a:ext cx="1916319" cy="1368152"/>
          </a:xfrm>
          <a:prstGeom prst="rect">
            <a:avLst/>
          </a:prstGeom>
          <a:ln>
            <a:noFill/>
          </a:ln>
          <a:effectLst>
            <a:outerShdw blurRad="292100" dist="139700" dir="2700000" algn="tl" rotWithShape="0">
              <a:srgbClr val="333333">
                <a:alpha val="65000"/>
              </a:srgbClr>
            </a:outerShdw>
          </a:effectLst>
        </p:spPr>
      </p:pic>
      <p:pic>
        <p:nvPicPr>
          <p:cNvPr id="10" name="Picture 9" descr="Managed Switch GS724TPS.png"/>
          <p:cNvPicPr>
            <a:picLocks noChangeAspect="1"/>
          </p:cNvPicPr>
          <p:nvPr/>
        </p:nvPicPr>
        <p:blipFill>
          <a:blip r:embed="rId7" cstate="print"/>
          <a:stretch>
            <a:fillRect/>
          </a:stretch>
        </p:blipFill>
        <p:spPr>
          <a:xfrm>
            <a:off x="395536" y="4945735"/>
            <a:ext cx="4072554" cy="427481"/>
          </a:xfrm>
          <a:prstGeom prst="rect">
            <a:avLst/>
          </a:prstGeom>
        </p:spPr>
      </p:pic>
      <p:sp>
        <p:nvSpPr>
          <p:cNvPr id="11" name="TextBox 10"/>
          <p:cNvSpPr txBox="1"/>
          <p:nvPr/>
        </p:nvSpPr>
        <p:spPr>
          <a:xfrm>
            <a:off x="323528" y="3573016"/>
            <a:ext cx="2448272" cy="646331"/>
          </a:xfrm>
          <a:prstGeom prst="rect">
            <a:avLst/>
          </a:prstGeom>
          <a:noFill/>
        </p:spPr>
        <p:txBody>
          <a:bodyPr wrap="square" rtlCol="0">
            <a:spAutoFit/>
          </a:bodyPr>
          <a:lstStyle/>
          <a:p>
            <a:r>
              <a:rPr lang="de-DE" dirty="0" smtClean="0">
                <a:latin typeface="Century Gothic" pitchFamily="34" charset="0"/>
              </a:rPr>
              <a:t>myMix: 16/2 mixer,  2  Inputs, 2 Outputs</a:t>
            </a:r>
            <a:endParaRPr lang="en-US" dirty="0">
              <a:latin typeface="Century Gothic" pitchFamily="34" charset="0"/>
            </a:endParaRPr>
          </a:p>
        </p:txBody>
      </p:sp>
      <p:sp>
        <p:nvSpPr>
          <p:cNvPr id="12" name="TextBox 11"/>
          <p:cNvSpPr txBox="1"/>
          <p:nvPr/>
        </p:nvSpPr>
        <p:spPr>
          <a:xfrm>
            <a:off x="3779912" y="2852936"/>
            <a:ext cx="4896544" cy="369332"/>
          </a:xfrm>
          <a:prstGeom prst="rect">
            <a:avLst/>
          </a:prstGeom>
          <a:noFill/>
        </p:spPr>
        <p:txBody>
          <a:bodyPr wrap="square" rtlCol="0">
            <a:spAutoFit/>
          </a:bodyPr>
          <a:lstStyle/>
          <a:p>
            <a:r>
              <a:rPr lang="de-DE" dirty="0" smtClean="0">
                <a:latin typeface="Century Gothic" pitchFamily="34" charset="0"/>
              </a:rPr>
              <a:t>IEX16L: 16 channel line level expander</a:t>
            </a:r>
            <a:endParaRPr lang="en-US" dirty="0">
              <a:latin typeface="Century Gothic" pitchFamily="34" charset="0"/>
            </a:endParaRPr>
          </a:p>
        </p:txBody>
      </p:sp>
      <p:sp>
        <p:nvSpPr>
          <p:cNvPr id="13" name="TextBox 12"/>
          <p:cNvSpPr txBox="1"/>
          <p:nvPr/>
        </p:nvSpPr>
        <p:spPr>
          <a:xfrm>
            <a:off x="4716016" y="4293096"/>
            <a:ext cx="3456384" cy="646331"/>
          </a:xfrm>
          <a:prstGeom prst="rect">
            <a:avLst/>
          </a:prstGeom>
          <a:noFill/>
        </p:spPr>
        <p:txBody>
          <a:bodyPr wrap="square" rtlCol="0">
            <a:spAutoFit/>
          </a:bodyPr>
          <a:lstStyle/>
          <a:p>
            <a:r>
              <a:rPr lang="de-DE" dirty="0" smtClean="0">
                <a:latin typeface="Century Gothic" pitchFamily="34" charset="0"/>
              </a:rPr>
              <a:t>IEX16L-A with 16 digital inputs (ADAT, 24-bit / 48kHz)</a:t>
            </a:r>
            <a:endParaRPr lang="en-US" dirty="0">
              <a:latin typeface="Century Gothic" pitchFamily="34" charset="0"/>
            </a:endParaRPr>
          </a:p>
        </p:txBody>
      </p:sp>
      <p:sp>
        <p:nvSpPr>
          <p:cNvPr id="14" name="TextBox 13"/>
          <p:cNvSpPr txBox="1"/>
          <p:nvPr/>
        </p:nvSpPr>
        <p:spPr>
          <a:xfrm>
            <a:off x="251520" y="5530006"/>
            <a:ext cx="5760640" cy="923330"/>
          </a:xfrm>
          <a:prstGeom prst="rect">
            <a:avLst/>
          </a:prstGeom>
          <a:noFill/>
        </p:spPr>
        <p:txBody>
          <a:bodyPr wrap="square" rtlCol="0">
            <a:spAutoFit/>
          </a:bodyPr>
          <a:lstStyle/>
          <a:p>
            <a:r>
              <a:rPr lang="de-DE" dirty="0" smtClean="0">
                <a:latin typeface="Century Gothic" pitchFamily="34" charset="0"/>
              </a:rPr>
              <a:t>Standard Fast Ethernet Switch</a:t>
            </a:r>
          </a:p>
          <a:p>
            <a:r>
              <a:rPr lang="de-DE" dirty="0" smtClean="0">
                <a:latin typeface="Century Gothic" pitchFamily="34" charset="0"/>
              </a:rPr>
              <a:t>Unmanaged for up to 16 channels</a:t>
            </a:r>
          </a:p>
          <a:p>
            <a:r>
              <a:rPr lang="de-DE" dirty="0" smtClean="0">
                <a:latin typeface="Century Gothic" pitchFamily="34" charset="0"/>
              </a:rPr>
              <a:t>Managed (IGMP Snooping) for &gt; 16 channels</a:t>
            </a:r>
            <a:endParaRPr lang="en-US" dirty="0">
              <a:latin typeface="Century Gothic" pitchFamily="34" charset="0"/>
            </a:endParaRPr>
          </a:p>
        </p:txBody>
      </p:sp>
    </p:spTree>
    <p:extLst>
      <p:ext uri="{BB962C8B-B14F-4D97-AF65-F5344CB8AC3E}">
        <p14:creationId xmlns="" xmlns:p14="http://schemas.microsoft.com/office/powerpoint/2010/main" val="3624098422"/>
      </p:ext>
    </p:extLst>
  </p:cSld>
  <p:clrMapOvr>
    <a:masterClrMapping/>
  </p:clrMapOvr>
  <p:transition spd="med" advClick="0">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 presetClass="entr" presetSubtype="0" fill="hold" grpId="0" nodeType="withEffect">
                                  <p:stCondLst>
                                    <p:cond delay="50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childTnLst>
                                </p:cTn>
                              </p:par>
                              <p:par>
                                <p:cTn id="30" presetID="1"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MixIN_v2.png"/>
          <p:cNvPicPr>
            <a:picLocks noChangeAspect="1"/>
          </p:cNvPicPr>
          <p:nvPr/>
        </p:nvPicPr>
        <p:blipFill>
          <a:blip r:embed="rId2" cstate="email"/>
          <a:stretch>
            <a:fillRect/>
          </a:stretch>
        </p:blipFill>
        <p:spPr>
          <a:xfrm>
            <a:off x="457200" y="1279962"/>
            <a:ext cx="8201135" cy="4130238"/>
          </a:xfrm>
          <a:prstGeom prst="rect">
            <a:avLst/>
          </a:prstGeom>
        </p:spPr>
      </p:pic>
      <p:sp>
        <p:nvSpPr>
          <p:cNvPr id="3" name="TextBox 2"/>
          <p:cNvSpPr txBox="1"/>
          <p:nvPr/>
        </p:nvSpPr>
        <p:spPr>
          <a:xfrm>
            <a:off x="381000" y="5486400"/>
            <a:ext cx="1219200" cy="307777"/>
          </a:xfrm>
          <a:prstGeom prst="rect">
            <a:avLst/>
          </a:prstGeom>
          <a:noFill/>
        </p:spPr>
        <p:txBody>
          <a:bodyPr wrap="square" rtlCol="0">
            <a:spAutoFit/>
          </a:bodyPr>
          <a:lstStyle/>
          <a:p>
            <a:r>
              <a:rPr lang="en-US" sz="1400" dirty="0" smtClean="0">
                <a:latin typeface="Verdana" pitchFamily="34" charset="0"/>
                <a:ea typeface="Verdana" pitchFamily="34" charset="0"/>
                <a:cs typeface="Verdana" pitchFamily="34" charset="0"/>
              </a:rPr>
              <a:t>DC Power</a:t>
            </a:r>
            <a:endParaRPr lang="en-US" sz="1400" dirty="0">
              <a:latin typeface="Verdana" pitchFamily="34" charset="0"/>
              <a:ea typeface="Verdana" pitchFamily="34" charset="0"/>
              <a:cs typeface="Verdana" pitchFamily="34" charset="0"/>
            </a:endParaRPr>
          </a:p>
        </p:txBody>
      </p:sp>
      <p:cxnSp>
        <p:nvCxnSpPr>
          <p:cNvPr id="4" name="Straight Arrow Connector 3"/>
          <p:cNvCxnSpPr/>
          <p:nvPr/>
        </p:nvCxnSpPr>
        <p:spPr>
          <a:xfrm rot="5400000" flipH="1" flipV="1">
            <a:off x="266700" y="4229100"/>
            <a:ext cx="18288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00200" y="5486400"/>
            <a:ext cx="1447800" cy="523220"/>
          </a:xfrm>
          <a:prstGeom prst="rect">
            <a:avLst/>
          </a:prstGeom>
          <a:noFill/>
        </p:spPr>
        <p:txBody>
          <a:bodyPr wrap="square" rtlCol="0">
            <a:spAutoFit/>
          </a:bodyPr>
          <a:lstStyle/>
          <a:p>
            <a:pPr algn="ctr"/>
            <a:r>
              <a:rPr lang="en-US" sz="1400" dirty="0" smtClean="0">
                <a:latin typeface="Verdana" pitchFamily="34" charset="0"/>
                <a:ea typeface="Verdana" pitchFamily="34" charset="0"/>
                <a:cs typeface="Verdana" pitchFamily="34" charset="0"/>
              </a:rPr>
              <a:t>RJ45 Ethernet </a:t>
            </a:r>
            <a:r>
              <a:rPr lang="en-US" sz="1400" dirty="0" err="1" smtClean="0">
                <a:latin typeface="Verdana" pitchFamily="34" charset="0"/>
                <a:ea typeface="Verdana" pitchFamily="34" charset="0"/>
                <a:cs typeface="Verdana" pitchFamily="34" charset="0"/>
              </a:rPr>
              <a:t>Netzwork</a:t>
            </a:r>
            <a:endParaRPr lang="en-US" sz="1400" dirty="0">
              <a:latin typeface="Verdana" pitchFamily="34" charset="0"/>
              <a:ea typeface="Verdana" pitchFamily="34" charset="0"/>
              <a:cs typeface="Verdana" pitchFamily="34" charset="0"/>
            </a:endParaRPr>
          </a:p>
        </p:txBody>
      </p:sp>
      <p:cxnSp>
        <p:nvCxnSpPr>
          <p:cNvPr id="8" name="Straight Arrow Connector 7"/>
          <p:cNvCxnSpPr>
            <a:stCxn id="7" idx="0"/>
          </p:cNvCxnSpPr>
          <p:nvPr/>
        </p:nvCxnSpPr>
        <p:spPr>
          <a:xfrm rot="5400000" flipH="1" flipV="1">
            <a:off x="1428750" y="4552950"/>
            <a:ext cx="1828800" cy="381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V="1">
            <a:off x="2743200" y="4191000"/>
            <a:ext cx="198120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V="1">
            <a:off x="3467100" y="4533900"/>
            <a:ext cx="19812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581400" y="5486400"/>
            <a:ext cx="1600200" cy="954107"/>
          </a:xfrm>
          <a:prstGeom prst="rect">
            <a:avLst/>
          </a:prstGeom>
          <a:noFill/>
        </p:spPr>
        <p:txBody>
          <a:bodyPr wrap="square" rtlCol="0">
            <a:spAutoFit/>
          </a:bodyPr>
          <a:lstStyle/>
          <a:p>
            <a:pPr algn="ctr"/>
            <a:r>
              <a:rPr lang="en-US" sz="1400" dirty="0" smtClean="0">
                <a:latin typeface="Verdana" pitchFamily="34" charset="0"/>
                <a:ea typeface="Verdana" pitchFamily="34" charset="0"/>
                <a:cs typeface="Verdana" pitchFamily="34" charset="0"/>
              </a:rPr>
              <a:t>Balanced ¼” TRS Jacks</a:t>
            </a:r>
          </a:p>
          <a:p>
            <a:pPr algn="ctr"/>
            <a:r>
              <a:rPr lang="en-US" sz="1400" dirty="0" smtClean="0">
                <a:latin typeface="Verdana" pitchFamily="34" charset="0"/>
                <a:ea typeface="Verdana" pitchFamily="34" charset="0"/>
                <a:cs typeface="Verdana" pitchFamily="34" charset="0"/>
              </a:rPr>
              <a:t>Mix Output (Neutrik)</a:t>
            </a:r>
            <a:endParaRPr lang="en-US" sz="1400" dirty="0">
              <a:latin typeface="Verdana" pitchFamily="34" charset="0"/>
              <a:ea typeface="Verdana" pitchFamily="34" charset="0"/>
              <a:cs typeface="Verdana" pitchFamily="34" charset="0"/>
            </a:endParaRPr>
          </a:p>
        </p:txBody>
      </p:sp>
      <p:cxnSp>
        <p:nvCxnSpPr>
          <p:cNvPr id="26" name="Straight Arrow Connector 25"/>
          <p:cNvCxnSpPr/>
          <p:nvPr/>
        </p:nvCxnSpPr>
        <p:spPr>
          <a:xfrm rot="16200000" flipV="1">
            <a:off x="4991100" y="3848100"/>
            <a:ext cx="2037184" cy="4369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flipH="1" flipV="1">
            <a:off x="6005128" y="3775112"/>
            <a:ext cx="2037184" cy="5829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364088" y="5157192"/>
            <a:ext cx="1951112" cy="738664"/>
          </a:xfrm>
          <a:prstGeom prst="rect">
            <a:avLst/>
          </a:prstGeom>
          <a:noFill/>
        </p:spPr>
        <p:txBody>
          <a:bodyPr wrap="square" rtlCol="0">
            <a:spAutoFit/>
          </a:bodyPr>
          <a:lstStyle/>
          <a:p>
            <a:pPr algn="ctr"/>
            <a:r>
              <a:rPr lang="en-US" sz="1400" dirty="0" smtClean="0">
                <a:latin typeface="Verdana" pitchFamily="34" charset="0"/>
                <a:ea typeface="Verdana" pitchFamily="34" charset="0"/>
                <a:cs typeface="Verdana" pitchFamily="34" charset="0"/>
              </a:rPr>
              <a:t>Combo ¼” XLR/Jack, </a:t>
            </a:r>
            <a:r>
              <a:rPr lang="en-US" sz="1400" dirty="0" err="1" smtClean="0">
                <a:latin typeface="Verdana" pitchFamily="34" charset="0"/>
                <a:ea typeface="Verdana" pitchFamily="34" charset="0"/>
                <a:cs typeface="Verdana" pitchFamily="34" charset="0"/>
              </a:rPr>
              <a:t>Mic</a:t>
            </a:r>
            <a:r>
              <a:rPr lang="en-US" sz="1400" dirty="0" smtClean="0">
                <a:latin typeface="Verdana" pitchFamily="34" charset="0"/>
                <a:ea typeface="Verdana" pitchFamily="34" charset="0"/>
                <a:cs typeface="Verdana" pitchFamily="34" charset="0"/>
              </a:rPr>
              <a:t>/Line Input  (Neutrik)</a:t>
            </a:r>
            <a:endParaRPr lang="en-US" sz="1400" dirty="0">
              <a:latin typeface="Verdana" pitchFamily="34" charset="0"/>
              <a:ea typeface="Verdana" pitchFamily="34" charset="0"/>
              <a:cs typeface="Verdana" pitchFamily="34" charset="0"/>
            </a:endParaRPr>
          </a:p>
        </p:txBody>
      </p:sp>
      <p:pic>
        <p:nvPicPr>
          <p:cNvPr id="13" name="Picture 12" descr="LogoEnhanced2 copy.png"/>
          <p:cNvPicPr>
            <a:picLocks noChangeAspect="1"/>
          </p:cNvPicPr>
          <p:nvPr/>
        </p:nvPicPr>
        <p:blipFill>
          <a:blip r:embed="rId3"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pic>
        <p:nvPicPr>
          <p:cNvPr id="17" name="Picture 16" descr="mymix sparkling.png"/>
          <p:cNvPicPr>
            <a:picLocks noChangeAspect="1"/>
          </p:cNvPicPr>
          <p:nvPr/>
        </p:nvPicPr>
        <p:blipFill>
          <a:blip r:embed="rId4" cstate="print"/>
          <a:srcRect l="47062" b="5342"/>
          <a:stretch>
            <a:fillRect/>
          </a:stretch>
        </p:blipFill>
        <p:spPr>
          <a:xfrm>
            <a:off x="251520" y="260648"/>
            <a:ext cx="1584176" cy="1361360"/>
          </a:xfrm>
          <a:prstGeom prst="rect">
            <a:avLst/>
          </a:prstGeom>
        </p:spPr>
      </p:pic>
      <p:sp>
        <p:nvSpPr>
          <p:cNvPr id="18" name="TextBox 17"/>
          <p:cNvSpPr txBox="1"/>
          <p:nvPr/>
        </p:nvSpPr>
        <p:spPr>
          <a:xfrm>
            <a:off x="5652120" y="1268760"/>
            <a:ext cx="1872208" cy="369332"/>
          </a:xfrm>
          <a:prstGeom prst="rect">
            <a:avLst/>
          </a:prstGeom>
          <a:noFill/>
        </p:spPr>
        <p:txBody>
          <a:bodyPr wrap="square" rtlCol="0">
            <a:spAutoFit/>
          </a:bodyPr>
          <a:lstStyle/>
          <a:p>
            <a:r>
              <a:rPr lang="de-DE" dirty="0" smtClean="0"/>
              <a:t>Network Inputs</a:t>
            </a:r>
            <a:endParaRPr lang="de-DE" dirty="0"/>
          </a:p>
        </p:txBody>
      </p:sp>
      <p:sp>
        <p:nvSpPr>
          <p:cNvPr id="19" name="TextBox 18"/>
          <p:cNvSpPr txBox="1"/>
          <p:nvPr/>
        </p:nvSpPr>
        <p:spPr>
          <a:xfrm>
            <a:off x="2987824" y="1268760"/>
            <a:ext cx="1872208" cy="369332"/>
          </a:xfrm>
          <a:prstGeom prst="rect">
            <a:avLst/>
          </a:prstGeom>
          <a:noFill/>
        </p:spPr>
        <p:txBody>
          <a:bodyPr wrap="square" rtlCol="0">
            <a:spAutoFit/>
          </a:bodyPr>
          <a:lstStyle/>
          <a:p>
            <a:r>
              <a:rPr lang="de-DE" dirty="0" smtClean="0"/>
              <a:t>Network Outputs</a:t>
            </a:r>
            <a:endParaRPr lang="de-DE" dirty="0"/>
          </a:p>
        </p:txBody>
      </p:sp>
    </p:spTree>
  </p:cSld>
  <p:clrMapOvr>
    <a:masterClrMapping/>
  </p:clrMapOvr>
  <p:transition spd="med">
    <p:plu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MyMix input.png"/>
          <p:cNvPicPr>
            <a:picLocks noChangeAspect="1"/>
          </p:cNvPicPr>
          <p:nvPr/>
        </p:nvPicPr>
        <p:blipFill>
          <a:blip r:embed="rId3" cstate="email"/>
          <a:stretch>
            <a:fillRect/>
          </a:stretch>
        </p:blipFill>
        <p:spPr>
          <a:xfrm>
            <a:off x="323528" y="548680"/>
            <a:ext cx="4248472" cy="2009527"/>
          </a:xfrm>
          <a:prstGeom prst="rect">
            <a:avLst/>
          </a:prstGeom>
        </p:spPr>
      </p:pic>
      <p:pic>
        <p:nvPicPr>
          <p:cNvPr id="9" name="Picture 8" descr="port.png"/>
          <p:cNvPicPr>
            <a:picLocks noChangeAspect="1"/>
          </p:cNvPicPr>
          <p:nvPr/>
        </p:nvPicPr>
        <p:blipFill>
          <a:blip r:embed="rId4" cstate="email"/>
          <a:stretch>
            <a:fillRect/>
          </a:stretch>
        </p:blipFill>
        <p:spPr>
          <a:xfrm flipH="1">
            <a:off x="6588224" y="1337320"/>
            <a:ext cx="2376264" cy="1371600"/>
          </a:xfrm>
          <a:prstGeom prst="rect">
            <a:avLst/>
          </a:prstGeom>
        </p:spPr>
      </p:pic>
      <p:cxnSp>
        <p:nvCxnSpPr>
          <p:cNvPr id="14" name="Straight Connector 13"/>
          <p:cNvCxnSpPr/>
          <p:nvPr/>
        </p:nvCxnSpPr>
        <p:spPr>
          <a:xfrm>
            <a:off x="1403648" y="1556792"/>
            <a:ext cx="6264696" cy="576064"/>
          </a:xfrm>
          <a:prstGeom prst="bentConnector3">
            <a:avLst>
              <a:gd name="adj1" fmla="val -63"/>
            </a:avLst>
          </a:prstGeom>
          <a:ln w="19050" cap="rnd">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19" name="Picture 118" descr="MyMix_S copy.png"/>
          <p:cNvPicPr>
            <a:picLocks noChangeAspect="1"/>
          </p:cNvPicPr>
          <p:nvPr/>
        </p:nvPicPr>
        <p:blipFill>
          <a:blip r:embed="rId5" cstate="email"/>
          <a:stretch>
            <a:fillRect/>
          </a:stretch>
        </p:blipFill>
        <p:spPr>
          <a:xfrm>
            <a:off x="4865670" y="332656"/>
            <a:ext cx="393225" cy="468366"/>
          </a:xfrm>
          <a:prstGeom prst="rect">
            <a:avLst/>
          </a:prstGeom>
        </p:spPr>
      </p:pic>
      <p:pic>
        <p:nvPicPr>
          <p:cNvPr id="120" name="Picture 119" descr="MyMix_S copy.png"/>
          <p:cNvPicPr>
            <a:picLocks noChangeAspect="1"/>
          </p:cNvPicPr>
          <p:nvPr/>
        </p:nvPicPr>
        <p:blipFill>
          <a:blip r:embed="rId5" cstate="email"/>
          <a:stretch>
            <a:fillRect/>
          </a:stretch>
        </p:blipFill>
        <p:spPr>
          <a:xfrm>
            <a:off x="5258895" y="332656"/>
            <a:ext cx="393225" cy="468366"/>
          </a:xfrm>
          <a:prstGeom prst="rect">
            <a:avLst/>
          </a:prstGeom>
        </p:spPr>
      </p:pic>
      <p:pic>
        <p:nvPicPr>
          <p:cNvPr id="121" name="Picture 120" descr="MyMix_S copy.png"/>
          <p:cNvPicPr>
            <a:picLocks noChangeAspect="1"/>
          </p:cNvPicPr>
          <p:nvPr/>
        </p:nvPicPr>
        <p:blipFill>
          <a:blip r:embed="rId5" cstate="email"/>
          <a:stretch>
            <a:fillRect/>
          </a:stretch>
        </p:blipFill>
        <p:spPr>
          <a:xfrm>
            <a:off x="5652120" y="332656"/>
            <a:ext cx="393225" cy="468366"/>
          </a:xfrm>
          <a:prstGeom prst="rect">
            <a:avLst/>
          </a:prstGeom>
        </p:spPr>
      </p:pic>
      <p:pic>
        <p:nvPicPr>
          <p:cNvPr id="122" name="Picture 121" descr="MyMix_S copy.png"/>
          <p:cNvPicPr>
            <a:picLocks noChangeAspect="1"/>
          </p:cNvPicPr>
          <p:nvPr/>
        </p:nvPicPr>
        <p:blipFill>
          <a:blip r:embed="rId5" cstate="email"/>
          <a:stretch>
            <a:fillRect/>
          </a:stretch>
        </p:blipFill>
        <p:spPr>
          <a:xfrm>
            <a:off x="6045345" y="332656"/>
            <a:ext cx="393225" cy="468366"/>
          </a:xfrm>
          <a:prstGeom prst="rect">
            <a:avLst/>
          </a:prstGeom>
        </p:spPr>
      </p:pic>
      <p:pic>
        <p:nvPicPr>
          <p:cNvPr id="123" name="Picture 122" descr="MyMix_S copy.png"/>
          <p:cNvPicPr>
            <a:picLocks noChangeAspect="1"/>
          </p:cNvPicPr>
          <p:nvPr/>
        </p:nvPicPr>
        <p:blipFill>
          <a:blip r:embed="rId5" cstate="email"/>
          <a:stretch>
            <a:fillRect/>
          </a:stretch>
        </p:blipFill>
        <p:spPr>
          <a:xfrm>
            <a:off x="6434601" y="332656"/>
            <a:ext cx="393225" cy="468366"/>
          </a:xfrm>
          <a:prstGeom prst="rect">
            <a:avLst/>
          </a:prstGeom>
        </p:spPr>
      </p:pic>
      <p:pic>
        <p:nvPicPr>
          <p:cNvPr id="124" name="Picture 123" descr="MyMix_S copy.png"/>
          <p:cNvPicPr>
            <a:picLocks noChangeAspect="1"/>
          </p:cNvPicPr>
          <p:nvPr/>
        </p:nvPicPr>
        <p:blipFill>
          <a:blip r:embed="rId5" cstate="email"/>
          <a:stretch>
            <a:fillRect/>
          </a:stretch>
        </p:blipFill>
        <p:spPr>
          <a:xfrm>
            <a:off x="6831795" y="332656"/>
            <a:ext cx="393225" cy="468366"/>
          </a:xfrm>
          <a:prstGeom prst="rect">
            <a:avLst/>
          </a:prstGeom>
        </p:spPr>
      </p:pic>
      <p:pic>
        <p:nvPicPr>
          <p:cNvPr id="94" name="Picture 93" descr="LogoEnhanced2 copy.png"/>
          <p:cNvPicPr>
            <a:picLocks noChangeAspect="1"/>
          </p:cNvPicPr>
          <p:nvPr/>
        </p:nvPicPr>
        <p:blipFill>
          <a:blip r:embed="rId6"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pic>
        <p:nvPicPr>
          <p:cNvPr id="96" name="Picture 95"/>
          <p:cNvPicPr>
            <a:picLocks noChangeAspect="1"/>
          </p:cNvPicPr>
          <p:nvPr/>
        </p:nvPicPr>
        <p:blipFill>
          <a:blip r:embed="rId7" cstate="print">
            <a:extLst>
              <a:ext uri="{28A0092B-C50C-407E-A947-70E740481C1C}">
                <a14:useLocalDpi xmlns="" xmlns:a14="http://schemas.microsoft.com/office/drawing/2010/main"/>
              </a:ext>
            </a:extLst>
          </a:blip>
          <a:stretch>
            <a:fillRect/>
          </a:stretch>
        </p:blipFill>
        <p:spPr>
          <a:xfrm>
            <a:off x="2051720" y="3861048"/>
            <a:ext cx="4970647" cy="755538"/>
          </a:xfrm>
          <a:prstGeom prst="rect">
            <a:avLst/>
          </a:prstGeom>
          <a:ln>
            <a:noFill/>
          </a:ln>
          <a:effectLst>
            <a:outerShdw blurRad="292100" dist="139700" dir="2700000" algn="tl" rotWithShape="0">
              <a:srgbClr val="333333">
                <a:alpha val="65000"/>
              </a:srgbClr>
            </a:outerShdw>
          </a:effectLst>
        </p:spPr>
      </p:pic>
      <p:sp>
        <p:nvSpPr>
          <p:cNvPr id="97" name="TextBox 96"/>
          <p:cNvSpPr txBox="1"/>
          <p:nvPr/>
        </p:nvSpPr>
        <p:spPr>
          <a:xfrm>
            <a:off x="611560" y="4725144"/>
            <a:ext cx="7992888" cy="400110"/>
          </a:xfrm>
          <a:prstGeom prst="rect">
            <a:avLst/>
          </a:prstGeom>
          <a:noFill/>
        </p:spPr>
        <p:txBody>
          <a:bodyPr wrap="square" rtlCol="0">
            <a:spAutoFit/>
          </a:bodyPr>
          <a:lstStyle/>
          <a:p>
            <a:pPr algn="ctr"/>
            <a:r>
              <a:rPr lang="de-DE" sz="2000" dirty="0" smtClean="0">
                <a:solidFill>
                  <a:prstClr val="white"/>
                </a:solidFill>
                <a:latin typeface="Century Gothic" pitchFamily="34" charset="0"/>
              </a:rPr>
              <a:t>Each  IEX16L has  16 inputs (line level or digital)</a:t>
            </a:r>
            <a:endParaRPr lang="en-US" sz="2000" dirty="0">
              <a:solidFill>
                <a:prstClr val="white"/>
              </a:solidFill>
              <a:latin typeface="Century Gothic" pitchFamily="34" charset="0"/>
            </a:endParaRPr>
          </a:p>
        </p:txBody>
      </p:sp>
      <p:cxnSp>
        <p:nvCxnSpPr>
          <p:cNvPr id="127" name="Straight Connector 126"/>
          <p:cNvCxnSpPr>
            <a:stCxn id="123" idx="2"/>
          </p:cNvCxnSpPr>
          <p:nvPr/>
        </p:nvCxnSpPr>
        <p:spPr>
          <a:xfrm>
            <a:off x="6631214" y="801022"/>
            <a:ext cx="749098" cy="1256601"/>
          </a:xfrm>
          <a:prstGeom prst="line">
            <a:avLst/>
          </a:prstGeom>
          <a:ln>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24" idx="2"/>
          </p:cNvCxnSpPr>
          <p:nvPr/>
        </p:nvCxnSpPr>
        <p:spPr>
          <a:xfrm>
            <a:off x="7028408" y="801022"/>
            <a:ext cx="495920" cy="1285752"/>
          </a:xfrm>
          <a:prstGeom prst="line">
            <a:avLst/>
          </a:prstGeom>
          <a:ln>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stCxn id="122" idx="2"/>
          </p:cNvCxnSpPr>
          <p:nvPr/>
        </p:nvCxnSpPr>
        <p:spPr>
          <a:xfrm>
            <a:off x="6241958" y="801022"/>
            <a:ext cx="994338" cy="1174498"/>
          </a:xfrm>
          <a:prstGeom prst="line">
            <a:avLst/>
          </a:prstGeom>
          <a:ln>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121" idx="2"/>
          </p:cNvCxnSpPr>
          <p:nvPr/>
        </p:nvCxnSpPr>
        <p:spPr>
          <a:xfrm>
            <a:off x="5848733" y="801022"/>
            <a:ext cx="1270412" cy="1131061"/>
          </a:xfrm>
          <a:prstGeom prst="line">
            <a:avLst/>
          </a:prstGeom>
          <a:ln>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20" idx="2"/>
          </p:cNvCxnSpPr>
          <p:nvPr/>
        </p:nvCxnSpPr>
        <p:spPr>
          <a:xfrm>
            <a:off x="5455508" y="801022"/>
            <a:ext cx="1541723" cy="1106683"/>
          </a:xfrm>
          <a:prstGeom prst="line">
            <a:avLst/>
          </a:prstGeom>
          <a:ln>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a:stCxn id="119" idx="2"/>
          </p:cNvCxnSpPr>
          <p:nvPr/>
        </p:nvCxnSpPr>
        <p:spPr>
          <a:xfrm>
            <a:off x="5062283" y="801022"/>
            <a:ext cx="1813034" cy="1082297"/>
          </a:xfrm>
          <a:prstGeom prst="line">
            <a:avLst/>
          </a:prstGeom>
          <a:ln>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a:off x="6372200" y="2204864"/>
            <a:ext cx="1440160" cy="2088232"/>
          </a:xfrm>
          <a:prstGeom prst="line">
            <a:avLst/>
          </a:prstGeom>
          <a:ln>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611560" y="2780928"/>
            <a:ext cx="5976664" cy="707886"/>
          </a:xfrm>
          <a:prstGeom prst="rect">
            <a:avLst/>
          </a:prstGeom>
          <a:noFill/>
        </p:spPr>
        <p:txBody>
          <a:bodyPr wrap="square" rtlCol="0">
            <a:spAutoFit/>
          </a:bodyPr>
          <a:lstStyle/>
          <a:p>
            <a:r>
              <a:rPr lang="de-DE" sz="2000" dirty="0" smtClean="0">
                <a:solidFill>
                  <a:prstClr val="white"/>
                </a:solidFill>
                <a:latin typeface="Century Gothic" pitchFamily="34" charset="0"/>
              </a:rPr>
              <a:t>Each myMix has 2 inputs (mic/line) and the output for the stereo mix (line&amp; headphone).</a:t>
            </a:r>
            <a:endParaRPr lang="en-US" sz="2000" dirty="0">
              <a:solidFill>
                <a:prstClr val="white"/>
              </a:solidFill>
              <a:latin typeface="Century Gothic" pitchFamily="34" charset="0"/>
            </a:endParaRPr>
          </a:p>
        </p:txBody>
      </p:sp>
      <p:sp>
        <p:nvSpPr>
          <p:cNvPr id="22" name="TextBox 21"/>
          <p:cNvSpPr txBox="1"/>
          <p:nvPr/>
        </p:nvSpPr>
        <p:spPr>
          <a:xfrm>
            <a:off x="251520" y="5733256"/>
            <a:ext cx="5256584" cy="707886"/>
          </a:xfrm>
          <a:prstGeom prst="rect">
            <a:avLst/>
          </a:prstGeom>
          <a:noFill/>
        </p:spPr>
        <p:txBody>
          <a:bodyPr wrap="square" rtlCol="0">
            <a:spAutoFit/>
          </a:bodyPr>
          <a:lstStyle/>
          <a:p>
            <a:pPr algn="ctr"/>
            <a:r>
              <a:rPr lang="de-DE" sz="2000" dirty="0" smtClean="0">
                <a:solidFill>
                  <a:prstClr val="white"/>
                </a:solidFill>
                <a:latin typeface="Century Gothic" pitchFamily="34" charset="0"/>
              </a:rPr>
              <a:t>Every device gets connected to a Fast Ethernet Switch </a:t>
            </a:r>
            <a:endParaRPr lang="en-US" sz="2000" dirty="0">
              <a:solidFill>
                <a:prstClr val="white"/>
              </a:solidFill>
              <a:latin typeface="Century Gothic"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childTnLst>
                                </p:cTn>
                              </p:par>
                            </p:childTnLst>
                          </p:cTn>
                        </p:par>
                        <p:par>
                          <p:cTn id="8" fill="hold">
                            <p:stCondLst>
                              <p:cond delay="1000"/>
                            </p:stCondLst>
                            <p:childTnLst>
                              <p:par>
                                <p:cTn id="9" presetID="1" presetClass="entr" presetSubtype="0" fill="hold" nodeType="afterEffect">
                                  <p:stCondLst>
                                    <p:cond delay="500"/>
                                  </p:stCondLst>
                                  <p:childTnLst>
                                    <p:set>
                                      <p:cBhvr>
                                        <p:cTn id="10" dur="1" fill="hold">
                                          <p:stCondLst>
                                            <p:cond delay="0"/>
                                          </p:stCondLst>
                                        </p:cTn>
                                        <p:tgtEl>
                                          <p:spTgt spid="163"/>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97"/>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descr="LogoEnhanced2 copy.png"/>
          <p:cNvPicPr>
            <a:picLocks noChangeAspect="1"/>
          </p:cNvPicPr>
          <p:nvPr/>
        </p:nvPicPr>
        <p:blipFill>
          <a:blip r:embed="rId3" cstate="email"/>
          <a:stretch>
            <a:fillRect/>
          </a:stretch>
        </p:blipFill>
        <p:spPr>
          <a:xfrm>
            <a:off x="7164288" y="188640"/>
            <a:ext cx="1887988" cy="504425"/>
          </a:xfrm>
          <a:prstGeom prst="rect">
            <a:avLst/>
          </a:prstGeom>
          <a:effectLst>
            <a:reflection blurRad="6350" stA="50000" endA="300" endPos="90000" dir="5400000" sy="-100000" algn="bl" rotWithShape="0"/>
          </a:effectLst>
        </p:spPr>
      </p:pic>
      <p:sp>
        <p:nvSpPr>
          <p:cNvPr id="33" name="TextBox 32"/>
          <p:cNvSpPr txBox="1"/>
          <p:nvPr/>
        </p:nvSpPr>
        <p:spPr>
          <a:xfrm>
            <a:off x="611560" y="5733256"/>
            <a:ext cx="7920880" cy="584775"/>
          </a:xfrm>
          <a:prstGeom prst="rect">
            <a:avLst/>
          </a:prstGeom>
          <a:noFill/>
        </p:spPr>
        <p:txBody>
          <a:bodyPr wrap="square" rtlCol="0">
            <a:spAutoFit/>
          </a:bodyPr>
          <a:lstStyle/>
          <a:p>
            <a:r>
              <a:rPr lang="de-DE" sz="1600" dirty="0" smtClean="0">
                <a:solidFill>
                  <a:prstClr val="white"/>
                </a:solidFill>
                <a:latin typeface="Century Gothic" pitchFamily="34" charset="0"/>
              </a:rPr>
              <a:t>When  the local inputs (dual mono / stereo) are activated they are send  to the network.  The stereo mix  can also be send to the network.</a:t>
            </a:r>
            <a:endParaRPr lang="en-US" sz="1600" dirty="0">
              <a:solidFill>
                <a:prstClr val="white"/>
              </a:solidFill>
              <a:latin typeface="Century Gothic" pitchFamily="34" charset="0"/>
            </a:endParaRPr>
          </a:p>
        </p:txBody>
      </p:sp>
      <p:pic>
        <p:nvPicPr>
          <p:cNvPr id="8" name="Picture 7" descr="Network01-160.png"/>
          <p:cNvPicPr>
            <a:picLocks noChangeAspect="1"/>
          </p:cNvPicPr>
          <p:nvPr/>
        </p:nvPicPr>
        <p:blipFill>
          <a:blip r:embed="rId4" cstate="print"/>
          <a:stretch>
            <a:fillRect/>
          </a:stretch>
        </p:blipFill>
        <p:spPr>
          <a:xfrm>
            <a:off x="827584" y="453268"/>
            <a:ext cx="5761219" cy="4511431"/>
          </a:xfrm>
          <a:prstGeom prst="rect">
            <a:avLst/>
          </a:prstGeom>
        </p:spPr>
      </p:pic>
      <p:sp>
        <p:nvSpPr>
          <p:cNvPr id="10" name="TextBox 9"/>
          <p:cNvSpPr txBox="1"/>
          <p:nvPr/>
        </p:nvSpPr>
        <p:spPr>
          <a:xfrm>
            <a:off x="939796" y="724500"/>
            <a:ext cx="576064" cy="276999"/>
          </a:xfrm>
          <a:prstGeom prst="rect">
            <a:avLst/>
          </a:prstGeom>
          <a:noFill/>
        </p:spPr>
        <p:txBody>
          <a:bodyPr wrap="square" rtlCol="0">
            <a:spAutoFit/>
          </a:bodyPr>
          <a:lstStyle/>
          <a:p>
            <a:r>
              <a:rPr lang="de-DE" sz="1200" dirty="0" smtClean="0">
                <a:latin typeface="Arial Narrow" pitchFamily="34" charset="0"/>
              </a:rPr>
              <a:t>Inputs</a:t>
            </a:r>
            <a:endParaRPr lang="en-US" sz="1200" dirty="0">
              <a:latin typeface="Arial Narrow" pitchFamily="34" charset="0"/>
            </a:endParaRPr>
          </a:p>
        </p:txBody>
      </p:sp>
      <p:sp>
        <p:nvSpPr>
          <p:cNvPr id="11" name="TextBox 10"/>
          <p:cNvSpPr txBox="1"/>
          <p:nvPr/>
        </p:nvSpPr>
        <p:spPr>
          <a:xfrm>
            <a:off x="1763688" y="692696"/>
            <a:ext cx="648072" cy="276999"/>
          </a:xfrm>
          <a:prstGeom prst="rect">
            <a:avLst/>
          </a:prstGeom>
          <a:noFill/>
        </p:spPr>
        <p:txBody>
          <a:bodyPr wrap="square" rtlCol="0">
            <a:spAutoFit/>
          </a:bodyPr>
          <a:lstStyle/>
          <a:p>
            <a:r>
              <a:rPr lang="de-DE" sz="1200" dirty="0" smtClean="0">
                <a:latin typeface="Arial Narrow" pitchFamily="34" charset="0"/>
              </a:rPr>
              <a:t>Mix Out</a:t>
            </a:r>
            <a:endParaRPr lang="en-US" sz="1200" dirty="0">
              <a:latin typeface="Arial Narrow" pitchFamily="34" charset="0"/>
            </a:endParaRPr>
          </a:p>
        </p:txBody>
      </p:sp>
      <p:sp>
        <p:nvSpPr>
          <p:cNvPr id="12" name="TextBox 11"/>
          <p:cNvSpPr txBox="1"/>
          <p:nvPr/>
        </p:nvSpPr>
        <p:spPr>
          <a:xfrm>
            <a:off x="3572288" y="1068189"/>
            <a:ext cx="1584176" cy="276999"/>
          </a:xfrm>
          <a:prstGeom prst="rect">
            <a:avLst/>
          </a:prstGeom>
          <a:noFill/>
        </p:spPr>
        <p:txBody>
          <a:bodyPr wrap="square" rtlCol="0">
            <a:spAutoFit/>
          </a:bodyPr>
          <a:lstStyle/>
          <a:p>
            <a:r>
              <a:rPr lang="de-DE" sz="1200" dirty="0" smtClean="0">
                <a:latin typeface="Arial Narrow" pitchFamily="34" charset="0"/>
              </a:rPr>
              <a:t>100Mbps Ethernet CAT5</a:t>
            </a:r>
            <a:endParaRPr lang="en-US" sz="1200" dirty="0">
              <a:latin typeface="Arial Narrow"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descr="LogoEnhanced2 copy.png"/>
          <p:cNvPicPr>
            <a:picLocks noChangeAspect="1"/>
          </p:cNvPicPr>
          <p:nvPr/>
        </p:nvPicPr>
        <p:blipFill>
          <a:blip r:embed="rId3" cstate="email"/>
          <a:stretch>
            <a:fillRect/>
          </a:stretch>
        </p:blipFill>
        <p:spPr>
          <a:xfrm>
            <a:off x="7164288" y="188640"/>
            <a:ext cx="1887988" cy="504425"/>
          </a:xfrm>
          <a:prstGeom prst="rect">
            <a:avLst/>
          </a:prstGeom>
          <a:effectLst>
            <a:reflection blurRad="6350" stA="50000" endA="300" endPos="90000" dir="5400000" sy="-100000" algn="bl" rotWithShape="0"/>
          </a:effectLst>
        </p:spPr>
      </p:pic>
      <p:sp>
        <p:nvSpPr>
          <p:cNvPr id="33" name="TextBox 32"/>
          <p:cNvSpPr txBox="1"/>
          <p:nvPr/>
        </p:nvSpPr>
        <p:spPr>
          <a:xfrm>
            <a:off x="611560" y="5733256"/>
            <a:ext cx="7920880" cy="584775"/>
          </a:xfrm>
          <a:prstGeom prst="rect">
            <a:avLst/>
          </a:prstGeom>
          <a:noFill/>
        </p:spPr>
        <p:txBody>
          <a:bodyPr wrap="square" rtlCol="0">
            <a:spAutoFit/>
          </a:bodyPr>
          <a:lstStyle/>
          <a:p>
            <a:r>
              <a:rPr lang="de-DE" sz="1600" dirty="0" smtClean="0">
                <a:solidFill>
                  <a:prstClr val="white"/>
                </a:solidFill>
                <a:latin typeface="Century Gothic" pitchFamily="34" charset="0"/>
              </a:rPr>
              <a:t>Connecting a 2nd myMix with activated inputs makes 2 more channels available.</a:t>
            </a:r>
            <a:endParaRPr lang="en-US" sz="1600" dirty="0">
              <a:solidFill>
                <a:prstClr val="white"/>
              </a:solidFill>
              <a:latin typeface="Century Gothic" pitchFamily="34" charset="0"/>
            </a:endParaRPr>
          </a:p>
        </p:txBody>
      </p:sp>
      <p:pic>
        <p:nvPicPr>
          <p:cNvPr id="8" name="Picture 7" descr="Network01-160.png"/>
          <p:cNvPicPr>
            <a:picLocks noChangeAspect="1"/>
          </p:cNvPicPr>
          <p:nvPr/>
        </p:nvPicPr>
        <p:blipFill>
          <a:blip r:embed="rId4" cstate="print"/>
          <a:stretch>
            <a:fillRect/>
          </a:stretch>
        </p:blipFill>
        <p:spPr>
          <a:xfrm>
            <a:off x="827584" y="453268"/>
            <a:ext cx="5761219" cy="4511431"/>
          </a:xfrm>
          <a:prstGeom prst="rect">
            <a:avLst/>
          </a:prstGeom>
        </p:spPr>
      </p:pic>
      <p:pic>
        <p:nvPicPr>
          <p:cNvPr id="9" name="Picture 8" descr="Network02-160.png"/>
          <p:cNvPicPr>
            <a:picLocks noChangeAspect="1"/>
          </p:cNvPicPr>
          <p:nvPr/>
        </p:nvPicPr>
        <p:blipFill>
          <a:blip r:embed="rId5" cstate="print"/>
          <a:stretch>
            <a:fillRect/>
          </a:stretch>
        </p:blipFill>
        <p:spPr>
          <a:xfrm>
            <a:off x="827584" y="444419"/>
            <a:ext cx="6815919" cy="4511431"/>
          </a:xfrm>
          <a:prstGeom prst="rect">
            <a:avLst/>
          </a:prstGeom>
        </p:spPr>
      </p:pic>
      <p:sp>
        <p:nvSpPr>
          <p:cNvPr id="10" name="TextBox 9"/>
          <p:cNvSpPr txBox="1"/>
          <p:nvPr/>
        </p:nvSpPr>
        <p:spPr>
          <a:xfrm>
            <a:off x="939796" y="724500"/>
            <a:ext cx="576064" cy="276999"/>
          </a:xfrm>
          <a:prstGeom prst="rect">
            <a:avLst/>
          </a:prstGeom>
          <a:noFill/>
        </p:spPr>
        <p:txBody>
          <a:bodyPr wrap="square" rtlCol="0">
            <a:spAutoFit/>
          </a:bodyPr>
          <a:lstStyle/>
          <a:p>
            <a:r>
              <a:rPr lang="de-DE" sz="1200" dirty="0" smtClean="0">
                <a:latin typeface="Arial Narrow" pitchFamily="34" charset="0"/>
              </a:rPr>
              <a:t>Inputs</a:t>
            </a:r>
            <a:endParaRPr lang="en-US" sz="1200" dirty="0">
              <a:latin typeface="Arial Narrow" pitchFamily="34" charset="0"/>
            </a:endParaRPr>
          </a:p>
        </p:txBody>
      </p:sp>
      <p:sp>
        <p:nvSpPr>
          <p:cNvPr id="11" name="TextBox 10"/>
          <p:cNvSpPr txBox="1"/>
          <p:nvPr/>
        </p:nvSpPr>
        <p:spPr>
          <a:xfrm>
            <a:off x="1763688" y="692696"/>
            <a:ext cx="648072" cy="276999"/>
          </a:xfrm>
          <a:prstGeom prst="rect">
            <a:avLst/>
          </a:prstGeom>
          <a:noFill/>
        </p:spPr>
        <p:txBody>
          <a:bodyPr wrap="square" rtlCol="0">
            <a:spAutoFit/>
          </a:bodyPr>
          <a:lstStyle/>
          <a:p>
            <a:r>
              <a:rPr lang="de-DE" sz="1200" dirty="0" smtClean="0">
                <a:latin typeface="Arial Narrow" pitchFamily="34" charset="0"/>
              </a:rPr>
              <a:t>Mix Out</a:t>
            </a:r>
            <a:endParaRPr lang="en-US" sz="1200" dirty="0">
              <a:latin typeface="Arial Narrow" pitchFamily="34" charset="0"/>
            </a:endParaRPr>
          </a:p>
        </p:txBody>
      </p:sp>
      <p:sp>
        <p:nvSpPr>
          <p:cNvPr id="12" name="TextBox 11"/>
          <p:cNvSpPr txBox="1"/>
          <p:nvPr/>
        </p:nvSpPr>
        <p:spPr>
          <a:xfrm>
            <a:off x="3572288" y="1068189"/>
            <a:ext cx="1584176" cy="276999"/>
          </a:xfrm>
          <a:prstGeom prst="rect">
            <a:avLst/>
          </a:prstGeom>
          <a:noFill/>
        </p:spPr>
        <p:txBody>
          <a:bodyPr wrap="square" rtlCol="0">
            <a:spAutoFit/>
          </a:bodyPr>
          <a:lstStyle/>
          <a:p>
            <a:r>
              <a:rPr lang="de-DE" sz="1200" dirty="0" smtClean="0">
                <a:latin typeface="Arial Narrow" pitchFamily="34" charset="0"/>
              </a:rPr>
              <a:t>100Mbps Ethernet CAT5</a:t>
            </a:r>
            <a:endParaRPr lang="en-US" sz="1200" dirty="0">
              <a:latin typeface="Arial Narrow"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descr="LogoEnhanced2 copy.png"/>
          <p:cNvPicPr>
            <a:picLocks noChangeAspect="1"/>
          </p:cNvPicPr>
          <p:nvPr/>
        </p:nvPicPr>
        <p:blipFill>
          <a:blip r:embed="rId3" cstate="email"/>
          <a:stretch>
            <a:fillRect/>
          </a:stretch>
        </p:blipFill>
        <p:spPr>
          <a:xfrm>
            <a:off x="7164288" y="188640"/>
            <a:ext cx="1887988" cy="504425"/>
          </a:xfrm>
          <a:prstGeom prst="rect">
            <a:avLst/>
          </a:prstGeom>
          <a:effectLst>
            <a:reflection blurRad="6350" stA="50000" endA="300" endPos="90000" dir="5400000" sy="-100000" algn="bl" rotWithShape="0"/>
          </a:effectLst>
        </p:spPr>
      </p:pic>
      <p:sp>
        <p:nvSpPr>
          <p:cNvPr id="33" name="TextBox 32"/>
          <p:cNvSpPr txBox="1"/>
          <p:nvPr/>
        </p:nvSpPr>
        <p:spPr>
          <a:xfrm>
            <a:off x="611560" y="5733256"/>
            <a:ext cx="7920880" cy="338554"/>
          </a:xfrm>
          <a:prstGeom prst="rect">
            <a:avLst/>
          </a:prstGeom>
          <a:noFill/>
        </p:spPr>
        <p:txBody>
          <a:bodyPr wrap="square" rtlCol="0">
            <a:spAutoFit/>
          </a:bodyPr>
          <a:lstStyle/>
          <a:p>
            <a:r>
              <a:rPr lang="de-DE" sz="1600" dirty="0" smtClean="0">
                <a:solidFill>
                  <a:prstClr val="white"/>
                </a:solidFill>
                <a:latin typeface="Century Gothic" pitchFamily="34" charset="0"/>
              </a:rPr>
              <a:t>A IEX16L adds 16 more audio signals to the network.</a:t>
            </a:r>
            <a:endParaRPr lang="en-US" sz="1600" dirty="0">
              <a:solidFill>
                <a:prstClr val="white"/>
              </a:solidFill>
              <a:latin typeface="Century Gothic" pitchFamily="34" charset="0"/>
            </a:endParaRPr>
          </a:p>
        </p:txBody>
      </p:sp>
      <p:pic>
        <p:nvPicPr>
          <p:cNvPr id="14" name="Picture 13" descr="Network03-160.png"/>
          <p:cNvPicPr>
            <a:picLocks noChangeAspect="1"/>
          </p:cNvPicPr>
          <p:nvPr/>
        </p:nvPicPr>
        <p:blipFill>
          <a:blip r:embed="rId4" cstate="print"/>
          <a:stretch>
            <a:fillRect/>
          </a:stretch>
        </p:blipFill>
        <p:spPr>
          <a:xfrm>
            <a:off x="467544" y="548680"/>
            <a:ext cx="6815919" cy="4743099"/>
          </a:xfrm>
          <a:prstGeom prst="rect">
            <a:avLst/>
          </a:prstGeom>
        </p:spPr>
      </p:pic>
      <p:sp>
        <p:nvSpPr>
          <p:cNvPr id="10" name="TextBox 9"/>
          <p:cNvSpPr txBox="1"/>
          <p:nvPr/>
        </p:nvSpPr>
        <p:spPr>
          <a:xfrm>
            <a:off x="1187175" y="732451"/>
            <a:ext cx="576064" cy="276999"/>
          </a:xfrm>
          <a:prstGeom prst="rect">
            <a:avLst/>
          </a:prstGeom>
          <a:noFill/>
        </p:spPr>
        <p:txBody>
          <a:bodyPr wrap="square" rtlCol="0">
            <a:spAutoFit/>
          </a:bodyPr>
          <a:lstStyle/>
          <a:p>
            <a:r>
              <a:rPr lang="de-DE" sz="1200" dirty="0" smtClean="0">
                <a:latin typeface="Arial Narrow" pitchFamily="34" charset="0"/>
              </a:rPr>
              <a:t>Inputs</a:t>
            </a:r>
            <a:endParaRPr lang="en-US" sz="1200" dirty="0">
              <a:latin typeface="Arial Narrow" pitchFamily="34" charset="0"/>
            </a:endParaRPr>
          </a:p>
        </p:txBody>
      </p:sp>
      <p:sp>
        <p:nvSpPr>
          <p:cNvPr id="11" name="TextBox 10"/>
          <p:cNvSpPr txBox="1"/>
          <p:nvPr/>
        </p:nvSpPr>
        <p:spPr>
          <a:xfrm>
            <a:off x="1955410" y="700647"/>
            <a:ext cx="648072" cy="276999"/>
          </a:xfrm>
          <a:prstGeom prst="rect">
            <a:avLst/>
          </a:prstGeom>
          <a:noFill/>
        </p:spPr>
        <p:txBody>
          <a:bodyPr wrap="square" rtlCol="0">
            <a:spAutoFit/>
          </a:bodyPr>
          <a:lstStyle/>
          <a:p>
            <a:r>
              <a:rPr lang="de-DE" sz="1200" dirty="0" smtClean="0">
                <a:latin typeface="Arial Narrow" pitchFamily="34" charset="0"/>
              </a:rPr>
              <a:t>Mix Out</a:t>
            </a:r>
            <a:endParaRPr lang="en-US" sz="1200" dirty="0">
              <a:latin typeface="Arial Narrow" pitchFamily="34" charset="0"/>
            </a:endParaRPr>
          </a:p>
        </p:txBody>
      </p:sp>
      <p:sp>
        <p:nvSpPr>
          <p:cNvPr id="12" name="TextBox 11"/>
          <p:cNvSpPr txBox="1"/>
          <p:nvPr/>
        </p:nvSpPr>
        <p:spPr>
          <a:xfrm>
            <a:off x="3572288" y="1068189"/>
            <a:ext cx="1584176" cy="276999"/>
          </a:xfrm>
          <a:prstGeom prst="rect">
            <a:avLst/>
          </a:prstGeom>
          <a:noFill/>
        </p:spPr>
        <p:txBody>
          <a:bodyPr wrap="square" rtlCol="0">
            <a:spAutoFit/>
          </a:bodyPr>
          <a:lstStyle/>
          <a:p>
            <a:r>
              <a:rPr lang="de-DE" sz="1200" dirty="0" smtClean="0">
                <a:latin typeface="Arial Narrow" pitchFamily="34" charset="0"/>
              </a:rPr>
              <a:t>100Mbps Ethernet CAT5</a:t>
            </a:r>
            <a:endParaRPr lang="en-US" sz="1200" dirty="0">
              <a:latin typeface="Arial Narrow" pitchFamily="34" charset="0"/>
            </a:endParaRPr>
          </a:p>
        </p:txBody>
      </p:sp>
      <p:sp>
        <p:nvSpPr>
          <p:cNvPr id="15" name="TextBox 14"/>
          <p:cNvSpPr txBox="1"/>
          <p:nvPr/>
        </p:nvSpPr>
        <p:spPr>
          <a:xfrm>
            <a:off x="683568" y="5301208"/>
            <a:ext cx="1800200" cy="276999"/>
          </a:xfrm>
          <a:prstGeom prst="rect">
            <a:avLst/>
          </a:prstGeom>
          <a:noFill/>
        </p:spPr>
        <p:txBody>
          <a:bodyPr wrap="square" rtlCol="0">
            <a:spAutoFit/>
          </a:bodyPr>
          <a:lstStyle/>
          <a:p>
            <a:pPr algn="ctr"/>
            <a:r>
              <a:rPr lang="de-DE" sz="1200" dirty="0" smtClean="0">
                <a:latin typeface="Arial Narrow" pitchFamily="34" charset="0"/>
              </a:rPr>
              <a:t>16 Inputs: Analog/Digital</a:t>
            </a:r>
            <a:endParaRPr lang="en-US" sz="1200" dirty="0">
              <a:latin typeface="Arial Narrow" pitchFamily="34"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descr="LogoEnhanced2 copy.png"/>
          <p:cNvPicPr>
            <a:picLocks noChangeAspect="1"/>
          </p:cNvPicPr>
          <p:nvPr/>
        </p:nvPicPr>
        <p:blipFill>
          <a:blip r:embed="rId3" cstate="email"/>
          <a:stretch>
            <a:fillRect/>
          </a:stretch>
        </p:blipFill>
        <p:spPr>
          <a:xfrm>
            <a:off x="7164288" y="188640"/>
            <a:ext cx="1887988" cy="504425"/>
          </a:xfrm>
          <a:prstGeom prst="rect">
            <a:avLst/>
          </a:prstGeom>
          <a:effectLst>
            <a:reflection blurRad="6350" stA="50000" endA="300" endPos="90000" dir="5400000" sy="-100000" algn="bl" rotWithShape="0"/>
          </a:effectLst>
        </p:spPr>
      </p:pic>
      <p:sp>
        <p:nvSpPr>
          <p:cNvPr id="33" name="TextBox 32"/>
          <p:cNvSpPr txBox="1"/>
          <p:nvPr/>
        </p:nvSpPr>
        <p:spPr>
          <a:xfrm>
            <a:off x="611560" y="5733256"/>
            <a:ext cx="7920880" cy="584775"/>
          </a:xfrm>
          <a:prstGeom prst="rect">
            <a:avLst/>
          </a:prstGeom>
          <a:noFill/>
        </p:spPr>
        <p:txBody>
          <a:bodyPr wrap="square" rtlCol="0">
            <a:spAutoFit/>
          </a:bodyPr>
          <a:lstStyle/>
          <a:p>
            <a:r>
              <a:rPr lang="de-DE" sz="1600" dirty="0" smtClean="0">
                <a:solidFill>
                  <a:prstClr val="white"/>
                </a:solidFill>
                <a:latin typeface="Century Gothic" pitchFamily="34" charset="0"/>
              </a:rPr>
              <a:t>A IEX16L adds 16 more audio signals to the network. </a:t>
            </a:r>
          </a:p>
          <a:p>
            <a:r>
              <a:rPr lang="de-DE" sz="1600" dirty="0" smtClean="0">
                <a:solidFill>
                  <a:prstClr val="white"/>
                </a:solidFill>
                <a:latin typeface="Century Gothic" pitchFamily="34" charset="0"/>
              </a:rPr>
              <a:t>There‘s virtually no limitation as too how many myMix and IEX are being used.</a:t>
            </a:r>
            <a:endParaRPr lang="en-US" sz="1600" dirty="0">
              <a:solidFill>
                <a:prstClr val="white"/>
              </a:solidFill>
              <a:latin typeface="Century Gothic" pitchFamily="34" charset="0"/>
            </a:endParaRPr>
          </a:p>
        </p:txBody>
      </p:sp>
      <p:pic>
        <p:nvPicPr>
          <p:cNvPr id="14" name="Picture 13" descr="Network03-160.png"/>
          <p:cNvPicPr>
            <a:picLocks noChangeAspect="1"/>
          </p:cNvPicPr>
          <p:nvPr/>
        </p:nvPicPr>
        <p:blipFill>
          <a:blip r:embed="rId4" cstate="print"/>
          <a:stretch>
            <a:fillRect/>
          </a:stretch>
        </p:blipFill>
        <p:spPr>
          <a:xfrm>
            <a:off x="467544" y="548680"/>
            <a:ext cx="6815919" cy="4743099"/>
          </a:xfrm>
          <a:prstGeom prst="rect">
            <a:avLst/>
          </a:prstGeom>
        </p:spPr>
      </p:pic>
      <p:sp>
        <p:nvSpPr>
          <p:cNvPr id="10" name="TextBox 9"/>
          <p:cNvSpPr txBox="1"/>
          <p:nvPr/>
        </p:nvSpPr>
        <p:spPr>
          <a:xfrm>
            <a:off x="1187175" y="732451"/>
            <a:ext cx="576064" cy="276999"/>
          </a:xfrm>
          <a:prstGeom prst="rect">
            <a:avLst/>
          </a:prstGeom>
          <a:noFill/>
        </p:spPr>
        <p:txBody>
          <a:bodyPr wrap="square" rtlCol="0">
            <a:spAutoFit/>
          </a:bodyPr>
          <a:lstStyle/>
          <a:p>
            <a:r>
              <a:rPr lang="de-DE" sz="1200" dirty="0" smtClean="0">
                <a:latin typeface="Arial Narrow" pitchFamily="34" charset="0"/>
              </a:rPr>
              <a:t>Inputs</a:t>
            </a:r>
            <a:endParaRPr lang="en-US" sz="1200" dirty="0">
              <a:latin typeface="Arial Narrow" pitchFamily="34" charset="0"/>
            </a:endParaRPr>
          </a:p>
        </p:txBody>
      </p:sp>
      <p:sp>
        <p:nvSpPr>
          <p:cNvPr id="11" name="TextBox 10"/>
          <p:cNvSpPr txBox="1"/>
          <p:nvPr/>
        </p:nvSpPr>
        <p:spPr>
          <a:xfrm>
            <a:off x="1955410" y="700647"/>
            <a:ext cx="648072" cy="276999"/>
          </a:xfrm>
          <a:prstGeom prst="rect">
            <a:avLst/>
          </a:prstGeom>
          <a:noFill/>
        </p:spPr>
        <p:txBody>
          <a:bodyPr wrap="square" rtlCol="0">
            <a:spAutoFit/>
          </a:bodyPr>
          <a:lstStyle/>
          <a:p>
            <a:r>
              <a:rPr lang="de-DE" sz="1200" dirty="0" smtClean="0">
                <a:latin typeface="Arial Narrow" pitchFamily="34" charset="0"/>
              </a:rPr>
              <a:t>Mix Out</a:t>
            </a:r>
            <a:endParaRPr lang="en-US" sz="1200" dirty="0">
              <a:latin typeface="Arial Narrow" pitchFamily="34" charset="0"/>
            </a:endParaRPr>
          </a:p>
        </p:txBody>
      </p:sp>
      <p:sp>
        <p:nvSpPr>
          <p:cNvPr id="12" name="TextBox 11"/>
          <p:cNvSpPr txBox="1"/>
          <p:nvPr/>
        </p:nvSpPr>
        <p:spPr>
          <a:xfrm>
            <a:off x="3572288" y="1068189"/>
            <a:ext cx="1584176" cy="276999"/>
          </a:xfrm>
          <a:prstGeom prst="rect">
            <a:avLst/>
          </a:prstGeom>
          <a:noFill/>
        </p:spPr>
        <p:txBody>
          <a:bodyPr wrap="square" rtlCol="0">
            <a:spAutoFit/>
          </a:bodyPr>
          <a:lstStyle/>
          <a:p>
            <a:r>
              <a:rPr lang="de-DE" sz="1200" dirty="0" smtClean="0">
                <a:latin typeface="Arial Narrow" pitchFamily="34" charset="0"/>
              </a:rPr>
              <a:t>100Mbps Ethernet CAT5</a:t>
            </a:r>
            <a:endParaRPr lang="en-US" sz="1200" dirty="0">
              <a:latin typeface="Arial Narrow" pitchFamily="34" charset="0"/>
            </a:endParaRPr>
          </a:p>
        </p:txBody>
      </p:sp>
      <p:sp>
        <p:nvSpPr>
          <p:cNvPr id="15" name="TextBox 14"/>
          <p:cNvSpPr txBox="1"/>
          <p:nvPr/>
        </p:nvSpPr>
        <p:spPr>
          <a:xfrm>
            <a:off x="683568" y="5301208"/>
            <a:ext cx="1800200" cy="276999"/>
          </a:xfrm>
          <a:prstGeom prst="rect">
            <a:avLst/>
          </a:prstGeom>
          <a:noFill/>
        </p:spPr>
        <p:txBody>
          <a:bodyPr wrap="square" rtlCol="0">
            <a:spAutoFit/>
          </a:bodyPr>
          <a:lstStyle/>
          <a:p>
            <a:pPr algn="ctr"/>
            <a:r>
              <a:rPr lang="de-DE" sz="1200" dirty="0" smtClean="0">
                <a:latin typeface="Arial Narrow" pitchFamily="34" charset="0"/>
              </a:rPr>
              <a:t>16 Inputs: Analog/Digital</a:t>
            </a:r>
            <a:endParaRPr lang="en-US" sz="1200" dirty="0">
              <a:latin typeface="Arial Narrow" pitchFamily="34" charset="0"/>
            </a:endParaRPr>
          </a:p>
        </p:txBody>
      </p:sp>
      <p:pic>
        <p:nvPicPr>
          <p:cNvPr id="9" name="Picture 8" descr="Network04-160.png"/>
          <p:cNvPicPr>
            <a:picLocks noChangeAspect="1"/>
          </p:cNvPicPr>
          <p:nvPr/>
        </p:nvPicPr>
        <p:blipFill>
          <a:blip r:embed="rId5" cstate="print"/>
          <a:stretch>
            <a:fillRect/>
          </a:stretch>
        </p:blipFill>
        <p:spPr>
          <a:xfrm>
            <a:off x="6372200" y="2348880"/>
            <a:ext cx="902286" cy="591363"/>
          </a:xfrm>
          <a:prstGeom prst="rect">
            <a:avLst/>
          </a:prstGeom>
        </p:spPr>
      </p:pic>
      <p:pic>
        <p:nvPicPr>
          <p:cNvPr id="13" name="Picture 12" descr="Network04-160.png"/>
          <p:cNvPicPr>
            <a:picLocks noChangeAspect="1"/>
          </p:cNvPicPr>
          <p:nvPr/>
        </p:nvPicPr>
        <p:blipFill>
          <a:blip r:embed="rId5" cstate="print"/>
          <a:stretch>
            <a:fillRect/>
          </a:stretch>
        </p:blipFill>
        <p:spPr>
          <a:xfrm>
            <a:off x="6388102" y="2990053"/>
            <a:ext cx="902286" cy="591363"/>
          </a:xfrm>
          <a:prstGeom prst="rect">
            <a:avLst/>
          </a:prstGeom>
        </p:spPr>
      </p:pic>
      <p:pic>
        <p:nvPicPr>
          <p:cNvPr id="16" name="Picture 15" descr="Network04-160.png"/>
          <p:cNvPicPr>
            <a:picLocks noChangeAspect="1"/>
          </p:cNvPicPr>
          <p:nvPr/>
        </p:nvPicPr>
        <p:blipFill>
          <a:blip r:embed="rId5" cstate="print"/>
          <a:stretch>
            <a:fillRect/>
          </a:stretch>
        </p:blipFill>
        <p:spPr>
          <a:xfrm>
            <a:off x="6396053" y="3621774"/>
            <a:ext cx="902286" cy="591363"/>
          </a:xfrm>
          <a:prstGeom prst="rect">
            <a:avLst/>
          </a:prstGeom>
        </p:spPr>
      </p:pic>
      <p:pic>
        <p:nvPicPr>
          <p:cNvPr id="17" name="Picture 16" descr="Network04-160.png"/>
          <p:cNvPicPr>
            <a:picLocks noChangeAspect="1"/>
          </p:cNvPicPr>
          <p:nvPr/>
        </p:nvPicPr>
        <p:blipFill>
          <a:blip r:embed="rId5" cstate="print"/>
          <a:stretch>
            <a:fillRect/>
          </a:stretch>
        </p:blipFill>
        <p:spPr>
          <a:xfrm>
            <a:off x="6405335" y="4261895"/>
            <a:ext cx="902286" cy="591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611560" y="4509120"/>
            <a:ext cx="7920880" cy="1077218"/>
          </a:xfrm>
          <a:prstGeom prst="rect">
            <a:avLst/>
          </a:prstGeom>
          <a:noFill/>
        </p:spPr>
        <p:txBody>
          <a:bodyPr wrap="square" rtlCol="0">
            <a:spAutoFit/>
          </a:bodyPr>
          <a:lstStyle/>
          <a:p>
            <a:r>
              <a:rPr lang="de-DE" sz="1600" dirty="0" smtClean="0">
                <a:solidFill>
                  <a:prstClr val="white"/>
                </a:solidFill>
                <a:latin typeface="Century Gothic" pitchFamily="34" charset="0"/>
              </a:rPr>
              <a:t>Each myMix can have an individual selection of 8 input pairs (max 16 channels).  In Remote Channel Select everybody can choose which signals (mono or stereo) are being used for the stereo mix. This can include any network signal, including the mix from another myMix device.</a:t>
            </a:r>
            <a:endParaRPr lang="en-US" sz="1600" dirty="0">
              <a:solidFill>
                <a:prstClr val="white"/>
              </a:solidFill>
              <a:latin typeface="Century Gothic" pitchFamily="34" charset="0"/>
            </a:endParaRPr>
          </a:p>
        </p:txBody>
      </p:sp>
      <p:pic>
        <p:nvPicPr>
          <p:cNvPr id="13" name="Picture 12" descr="Network03-160.png"/>
          <p:cNvPicPr>
            <a:picLocks noChangeAspect="1"/>
          </p:cNvPicPr>
          <p:nvPr/>
        </p:nvPicPr>
        <p:blipFill>
          <a:blip r:embed="rId3" cstate="print"/>
          <a:srcRect r="65137" b="36237"/>
          <a:stretch>
            <a:fillRect/>
          </a:stretch>
        </p:blipFill>
        <p:spPr>
          <a:xfrm>
            <a:off x="251520" y="476672"/>
            <a:ext cx="2376264" cy="3024336"/>
          </a:xfrm>
          <a:prstGeom prst="rect">
            <a:avLst/>
          </a:prstGeom>
        </p:spPr>
      </p:pic>
      <p:sp>
        <p:nvSpPr>
          <p:cNvPr id="10" name="TextBox 9"/>
          <p:cNvSpPr txBox="1"/>
          <p:nvPr/>
        </p:nvSpPr>
        <p:spPr>
          <a:xfrm>
            <a:off x="939796" y="724500"/>
            <a:ext cx="576064" cy="276999"/>
          </a:xfrm>
          <a:prstGeom prst="rect">
            <a:avLst/>
          </a:prstGeom>
          <a:noFill/>
        </p:spPr>
        <p:txBody>
          <a:bodyPr wrap="square" rtlCol="0">
            <a:spAutoFit/>
          </a:bodyPr>
          <a:lstStyle/>
          <a:p>
            <a:r>
              <a:rPr lang="de-DE" sz="1200" dirty="0" smtClean="0">
                <a:latin typeface="Arial Narrow" pitchFamily="34" charset="0"/>
              </a:rPr>
              <a:t>Inputs</a:t>
            </a:r>
            <a:endParaRPr lang="en-US" sz="1200" dirty="0">
              <a:latin typeface="Arial Narrow" pitchFamily="34" charset="0"/>
            </a:endParaRPr>
          </a:p>
        </p:txBody>
      </p:sp>
      <p:sp>
        <p:nvSpPr>
          <p:cNvPr id="11" name="TextBox 10"/>
          <p:cNvSpPr txBox="1"/>
          <p:nvPr/>
        </p:nvSpPr>
        <p:spPr>
          <a:xfrm>
            <a:off x="1763688" y="692696"/>
            <a:ext cx="648072" cy="276999"/>
          </a:xfrm>
          <a:prstGeom prst="rect">
            <a:avLst/>
          </a:prstGeom>
          <a:noFill/>
        </p:spPr>
        <p:txBody>
          <a:bodyPr wrap="square" rtlCol="0">
            <a:spAutoFit/>
          </a:bodyPr>
          <a:lstStyle/>
          <a:p>
            <a:r>
              <a:rPr lang="de-DE" sz="1200" dirty="0" smtClean="0">
                <a:latin typeface="Arial Narrow" pitchFamily="34" charset="0"/>
              </a:rPr>
              <a:t>Mix Out</a:t>
            </a:r>
            <a:endParaRPr lang="en-US" sz="1200" dirty="0">
              <a:latin typeface="Arial Narrow" pitchFamily="34" charset="0"/>
            </a:endParaRPr>
          </a:p>
        </p:txBody>
      </p:sp>
      <p:pic>
        <p:nvPicPr>
          <p:cNvPr id="14" name="Picture 13" descr="Channel Select Screen.png"/>
          <p:cNvPicPr>
            <a:picLocks noChangeAspect="1"/>
          </p:cNvPicPr>
          <p:nvPr/>
        </p:nvPicPr>
        <p:blipFill>
          <a:blip r:embed="rId4" cstate="print"/>
          <a:stretch>
            <a:fillRect/>
          </a:stretch>
        </p:blipFill>
        <p:spPr>
          <a:xfrm>
            <a:off x="2843808" y="1340768"/>
            <a:ext cx="4854560" cy="2742197"/>
          </a:xfrm>
          <a:prstGeom prst="rect">
            <a:avLst/>
          </a:prstGeom>
        </p:spPr>
      </p:pic>
      <p:pic>
        <p:nvPicPr>
          <p:cNvPr id="8" name="Picture 7" descr="LogoEnhanced2 copy.png"/>
          <p:cNvPicPr>
            <a:picLocks noChangeAspect="1"/>
          </p:cNvPicPr>
          <p:nvPr/>
        </p:nvPicPr>
        <p:blipFill>
          <a:blip r:embed="rId5"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Enhanced2 copy.png"/>
          <p:cNvPicPr>
            <a:picLocks noChangeAspect="1"/>
          </p:cNvPicPr>
          <p:nvPr/>
        </p:nvPicPr>
        <p:blipFill>
          <a:blip r:embed="rId2"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pic>
        <p:nvPicPr>
          <p:cNvPr id="5" name="Picture 4"/>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323528" y="980728"/>
            <a:ext cx="1656184" cy="1104123"/>
          </a:xfrm>
          <a:prstGeom prst="rect">
            <a:avLst/>
          </a:prstGeom>
        </p:spPr>
      </p:pic>
      <p:sp>
        <p:nvSpPr>
          <p:cNvPr id="7" name="TextBox 6"/>
          <p:cNvSpPr txBox="1"/>
          <p:nvPr/>
        </p:nvSpPr>
        <p:spPr>
          <a:xfrm>
            <a:off x="395536" y="476672"/>
            <a:ext cx="8568952" cy="830997"/>
          </a:xfrm>
          <a:prstGeom prst="rect">
            <a:avLst/>
          </a:prstGeom>
          <a:noFill/>
        </p:spPr>
        <p:txBody>
          <a:bodyPr wrap="square" rtlCol="0">
            <a:spAutoFit/>
          </a:bodyPr>
          <a:lstStyle/>
          <a:p>
            <a:pPr algn="ctr"/>
            <a:r>
              <a:rPr lang="de-DE" sz="2400" dirty="0" smtClean="0">
                <a:latin typeface="Century Gothic" pitchFamily="34" charset="0"/>
              </a:rPr>
              <a:t>Since launch in 2010 thousands of happy musicians enjoy using myMix  </a:t>
            </a:r>
          </a:p>
        </p:txBody>
      </p:sp>
      <p:sp>
        <p:nvSpPr>
          <p:cNvPr id="8" name="TextBox 7"/>
          <p:cNvSpPr txBox="1"/>
          <p:nvPr/>
        </p:nvSpPr>
        <p:spPr>
          <a:xfrm>
            <a:off x="2123728" y="1340767"/>
            <a:ext cx="5436096" cy="5262979"/>
          </a:xfrm>
          <a:prstGeom prst="rect">
            <a:avLst/>
          </a:prstGeom>
          <a:noFill/>
        </p:spPr>
        <p:txBody>
          <a:bodyPr wrap="square" rtlCol="0">
            <a:spAutoFit/>
          </a:bodyPr>
          <a:lstStyle/>
          <a:p>
            <a:r>
              <a:rPr lang="de-DE" sz="1200" b="1" dirty="0" smtClean="0">
                <a:latin typeface="Century Gothic" pitchFamily="34" charset="0"/>
              </a:rPr>
              <a:t>Don Moen- </a:t>
            </a:r>
            <a:r>
              <a:rPr lang="de-DE" sz="1200" dirty="0" smtClean="0">
                <a:latin typeface="Century Gothic" pitchFamily="34" charset="0"/>
              </a:rPr>
              <a:t>famous musician &amp; songwriter for contemporary christian music</a:t>
            </a:r>
          </a:p>
          <a:p>
            <a:endParaRPr lang="de-DE" sz="1200" dirty="0" smtClean="0">
              <a:latin typeface="Century Gothic" pitchFamily="34" charset="0"/>
            </a:endParaRPr>
          </a:p>
          <a:p>
            <a:r>
              <a:rPr lang="de-DE" sz="1200" b="1" dirty="0" smtClean="0">
                <a:latin typeface="Century Gothic" pitchFamily="34" charset="0"/>
              </a:rPr>
              <a:t>Oliver Lieber </a:t>
            </a:r>
            <a:r>
              <a:rPr lang="de-DE" sz="1200" dirty="0" smtClean="0">
                <a:latin typeface="Century Gothic" pitchFamily="34" charset="0"/>
              </a:rPr>
              <a:t>– very well know producer (Paul Abdul, ..), musician (Rod Stewart, ..)</a:t>
            </a:r>
          </a:p>
          <a:p>
            <a:r>
              <a:rPr lang="de-DE" sz="1200" dirty="0" smtClean="0">
                <a:latin typeface="Century Gothic" pitchFamily="34" charset="0"/>
              </a:rPr>
              <a:t> </a:t>
            </a:r>
          </a:p>
          <a:p>
            <a:r>
              <a:rPr lang="de-DE" sz="1200" b="1" dirty="0" smtClean="0">
                <a:latin typeface="Century Gothic" pitchFamily="34" charset="0"/>
              </a:rPr>
              <a:t>Soweto Gospel Choir </a:t>
            </a:r>
            <a:r>
              <a:rPr lang="de-DE" sz="1200" dirty="0" smtClean="0">
                <a:latin typeface="Century Gothic" pitchFamily="34" charset="0"/>
              </a:rPr>
              <a:t>– South Africa, using myMix on world tour</a:t>
            </a:r>
          </a:p>
          <a:p>
            <a:endParaRPr lang="de-DE" sz="1200" dirty="0" smtClean="0">
              <a:latin typeface="Century Gothic" pitchFamily="34" charset="0"/>
            </a:endParaRPr>
          </a:p>
          <a:p>
            <a:r>
              <a:rPr lang="de-DE" sz="1200" b="1" dirty="0" smtClean="0">
                <a:latin typeface="Century Gothic" pitchFamily="34" charset="0"/>
              </a:rPr>
              <a:t>The Esplanade Theatre, </a:t>
            </a:r>
            <a:r>
              <a:rPr lang="de-DE" sz="1200" dirty="0" smtClean="0">
                <a:latin typeface="Century Gothic" pitchFamily="34" charset="0"/>
              </a:rPr>
              <a:t>Singapore</a:t>
            </a:r>
          </a:p>
          <a:p>
            <a:endParaRPr lang="de-DE" sz="1200" dirty="0" smtClean="0">
              <a:latin typeface="Century Gothic" pitchFamily="34" charset="0"/>
            </a:endParaRPr>
          </a:p>
          <a:p>
            <a:r>
              <a:rPr lang="de-DE" sz="1200" b="1" dirty="0" smtClean="0">
                <a:latin typeface="Century Gothic" pitchFamily="34" charset="0"/>
              </a:rPr>
              <a:t>Opera Zurich, </a:t>
            </a:r>
            <a:r>
              <a:rPr lang="de-DE" sz="1200" dirty="0" smtClean="0">
                <a:latin typeface="Century Gothic" pitchFamily="34" charset="0"/>
              </a:rPr>
              <a:t>Switzerland</a:t>
            </a:r>
          </a:p>
          <a:p>
            <a:endParaRPr lang="de-DE" sz="1200" b="1" dirty="0" smtClean="0">
              <a:latin typeface="Century Gothic" pitchFamily="34" charset="0"/>
            </a:endParaRPr>
          </a:p>
          <a:p>
            <a:r>
              <a:rPr lang="de-DE" sz="1200" b="1" dirty="0" smtClean="0">
                <a:latin typeface="Century Gothic" pitchFamily="34" charset="0"/>
              </a:rPr>
              <a:t>Hillsong Church, </a:t>
            </a:r>
            <a:r>
              <a:rPr lang="de-DE" sz="1200" dirty="0" smtClean="0">
                <a:latin typeface="Century Gothic" pitchFamily="34" charset="0"/>
              </a:rPr>
              <a:t>Australia</a:t>
            </a:r>
          </a:p>
          <a:p>
            <a:endParaRPr lang="de-DE" sz="1200" b="1" dirty="0" smtClean="0">
              <a:latin typeface="Century Gothic" pitchFamily="34" charset="0"/>
            </a:endParaRPr>
          </a:p>
          <a:p>
            <a:r>
              <a:rPr lang="de-DE" sz="1200" b="1" dirty="0" smtClean="0">
                <a:latin typeface="Century Gothic" pitchFamily="34" charset="0"/>
              </a:rPr>
              <a:t>Musical „Elisabeth“, </a:t>
            </a:r>
            <a:r>
              <a:rPr lang="de-DE" sz="1200" dirty="0" smtClean="0">
                <a:latin typeface="Century Gothic" pitchFamily="34" charset="0"/>
              </a:rPr>
              <a:t>Germany</a:t>
            </a:r>
          </a:p>
          <a:p>
            <a:endParaRPr lang="de-DE" sz="1200" b="1" dirty="0" smtClean="0">
              <a:latin typeface="Century Gothic" pitchFamily="34" charset="0"/>
            </a:endParaRPr>
          </a:p>
          <a:p>
            <a:r>
              <a:rPr lang="de-DE" sz="1200" b="1" dirty="0" smtClean="0">
                <a:latin typeface="Century Gothic" pitchFamily="34" charset="0"/>
              </a:rPr>
              <a:t>RAI, </a:t>
            </a:r>
            <a:r>
              <a:rPr lang="de-DE" sz="1200" dirty="0" smtClean="0">
                <a:latin typeface="Century Gothic" pitchFamily="34" charset="0"/>
              </a:rPr>
              <a:t>Boradcast, Italy</a:t>
            </a:r>
          </a:p>
          <a:p>
            <a:endParaRPr lang="de-DE" sz="1200" dirty="0" smtClean="0">
              <a:latin typeface="Century Gothic" pitchFamily="34" charset="0"/>
            </a:endParaRPr>
          </a:p>
          <a:p>
            <a:r>
              <a:rPr lang="de-DE" sz="1200" b="1" dirty="0" smtClean="0">
                <a:latin typeface="Century Gothic" pitchFamily="34" charset="0"/>
              </a:rPr>
              <a:t>Grace Church</a:t>
            </a:r>
            <a:r>
              <a:rPr lang="de-DE" sz="1200" dirty="0" smtClean="0">
                <a:latin typeface="Century Gothic" pitchFamily="34" charset="0"/>
              </a:rPr>
              <a:t>, Eden Prairie, MN</a:t>
            </a:r>
          </a:p>
          <a:p>
            <a:endParaRPr lang="de-DE" sz="1200" dirty="0" smtClean="0">
              <a:latin typeface="Century Gothic" pitchFamily="34" charset="0"/>
            </a:endParaRPr>
          </a:p>
          <a:p>
            <a:r>
              <a:rPr lang="de-DE" sz="1200" b="1" dirty="0" smtClean="0">
                <a:latin typeface="Century Gothic" pitchFamily="34" charset="0"/>
              </a:rPr>
              <a:t>Ian Haugland</a:t>
            </a:r>
            <a:r>
              <a:rPr lang="de-DE" sz="1200" dirty="0" smtClean="0">
                <a:latin typeface="Century Gothic" pitchFamily="34" charset="0"/>
              </a:rPr>
              <a:t>, Band Europe, Sweden</a:t>
            </a:r>
          </a:p>
          <a:p>
            <a:endParaRPr lang="de-DE" sz="1200" dirty="0" smtClean="0">
              <a:latin typeface="Century Gothic" pitchFamily="34" charset="0"/>
            </a:endParaRPr>
          </a:p>
          <a:p>
            <a:r>
              <a:rPr lang="de-DE" sz="1200" b="1" dirty="0" smtClean="0">
                <a:latin typeface="Century Gothic" pitchFamily="34" charset="0"/>
              </a:rPr>
              <a:t>DTM &amp; Formula 1 </a:t>
            </a:r>
            <a:r>
              <a:rPr lang="de-DE" sz="1200" dirty="0" smtClean="0">
                <a:latin typeface="Century Gothic" pitchFamily="34" charset="0"/>
              </a:rPr>
              <a:t>Hockenheim, Germany</a:t>
            </a:r>
          </a:p>
          <a:p>
            <a:endParaRPr lang="de-DE" sz="1200" dirty="0" smtClean="0">
              <a:latin typeface="Century Gothic" pitchFamily="34" charset="0"/>
            </a:endParaRPr>
          </a:p>
          <a:p>
            <a:endParaRPr lang="de-DE" sz="1200" dirty="0" smtClean="0">
              <a:latin typeface="Century Gothic" pitchFamily="34" charset="0"/>
            </a:endParaRPr>
          </a:p>
          <a:p>
            <a:endParaRPr lang="de-DE" sz="1200" dirty="0" smtClean="0">
              <a:latin typeface="Century Gothic" pitchFamily="34" charset="0"/>
            </a:endParaRPr>
          </a:p>
          <a:p>
            <a:endParaRPr lang="de-DE" sz="1200" dirty="0" smtClean="0">
              <a:latin typeface="Century Gothic" pitchFamily="34" charset="0"/>
            </a:endParaRPr>
          </a:p>
          <a:p>
            <a:r>
              <a:rPr lang="de-DE" sz="1200" dirty="0" smtClean="0">
                <a:latin typeface="Century Gothic" pitchFamily="34" charset="0"/>
              </a:rPr>
              <a:t>and hundres of musicians, HOW, studios, ...   </a:t>
            </a:r>
          </a:p>
        </p:txBody>
      </p:sp>
      <p:pic>
        <p:nvPicPr>
          <p:cNvPr id="9" name="Picture 8" descr="Esplanade Sin.jpg"/>
          <p:cNvPicPr>
            <a:picLocks noChangeAspect="1"/>
          </p:cNvPicPr>
          <p:nvPr/>
        </p:nvPicPr>
        <p:blipFill>
          <a:blip r:embed="rId4" cstate="print"/>
          <a:srcRect l="21835" t="4641" r="4048" b="26240"/>
          <a:stretch>
            <a:fillRect/>
          </a:stretch>
        </p:blipFill>
        <p:spPr>
          <a:xfrm>
            <a:off x="4891534" y="3140969"/>
            <a:ext cx="1912713" cy="1224136"/>
          </a:xfrm>
          <a:prstGeom prst="rect">
            <a:avLst/>
          </a:prstGeom>
        </p:spPr>
      </p:pic>
      <p:pic>
        <p:nvPicPr>
          <p:cNvPr id="10" name="Picture 9" descr="high school musical.jpg"/>
          <p:cNvPicPr>
            <a:picLocks noChangeAspect="1"/>
          </p:cNvPicPr>
          <p:nvPr/>
        </p:nvPicPr>
        <p:blipFill>
          <a:blip r:embed="rId5" cstate="print"/>
          <a:stretch>
            <a:fillRect/>
          </a:stretch>
        </p:blipFill>
        <p:spPr>
          <a:xfrm>
            <a:off x="5580112" y="4581128"/>
            <a:ext cx="1688976" cy="1266732"/>
          </a:xfrm>
          <a:prstGeom prst="rect">
            <a:avLst/>
          </a:prstGeom>
        </p:spPr>
      </p:pic>
      <p:pic>
        <p:nvPicPr>
          <p:cNvPr id="11" name="Picture 10" descr="Europe-sm.jpg"/>
          <p:cNvPicPr>
            <a:picLocks noChangeAspect="1"/>
          </p:cNvPicPr>
          <p:nvPr/>
        </p:nvPicPr>
        <p:blipFill>
          <a:blip r:embed="rId6" cstate="print"/>
          <a:stretch>
            <a:fillRect/>
          </a:stretch>
        </p:blipFill>
        <p:spPr>
          <a:xfrm>
            <a:off x="7380312" y="3861048"/>
            <a:ext cx="1619250" cy="1209675"/>
          </a:xfrm>
          <a:prstGeom prst="rect">
            <a:avLst/>
          </a:prstGeom>
        </p:spPr>
      </p:pic>
      <p:pic>
        <p:nvPicPr>
          <p:cNvPr id="12" name="Picture 11" descr="Oliver Leiber with myMix-sm.jpg"/>
          <p:cNvPicPr>
            <a:picLocks noChangeAspect="1"/>
          </p:cNvPicPr>
          <p:nvPr/>
        </p:nvPicPr>
        <p:blipFill>
          <a:blip r:embed="rId7" cstate="print"/>
          <a:stretch>
            <a:fillRect/>
          </a:stretch>
        </p:blipFill>
        <p:spPr>
          <a:xfrm>
            <a:off x="251520" y="4149080"/>
            <a:ext cx="1619250" cy="1219200"/>
          </a:xfrm>
          <a:prstGeom prst="rect">
            <a:avLst/>
          </a:prstGeom>
        </p:spPr>
      </p:pic>
      <p:pic>
        <p:nvPicPr>
          <p:cNvPr id="13" name="Picture 12" descr="GraceChurch_Rhearsal_04.jpg"/>
          <p:cNvPicPr>
            <a:picLocks noChangeAspect="1"/>
          </p:cNvPicPr>
          <p:nvPr/>
        </p:nvPicPr>
        <p:blipFill>
          <a:blip r:embed="rId8" cstate="print"/>
          <a:stretch>
            <a:fillRect/>
          </a:stretch>
        </p:blipFill>
        <p:spPr>
          <a:xfrm>
            <a:off x="7164288" y="2204864"/>
            <a:ext cx="1632181" cy="1224136"/>
          </a:xfrm>
          <a:prstGeom prst="rect">
            <a:avLst/>
          </a:prstGeom>
        </p:spPr>
      </p:pic>
      <p:pic>
        <p:nvPicPr>
          <p:cNvPr id="14" name="Picture 13" descr="Soweto Gospel Choir-04-300dpi.jpg"/>
          <p:cNvPicPr>
            <a:picLocks noChangeAspect="1"/>
          </p:cNvPicPr>
          <p:nvPr/>
        </p:nvPicPr>
        <p:blipFill>
          <a:blip r:embed="rId9" cstate="print"/>
          <a:stretch>
            <a:fillRect/>
          </a:stretch>
        </p:blipFill>
        <p:spPr>
          <a:xfrm>
            <a:off x="179512" y="2492896"/>
            <a:ext cx="1905000" cy="1266825"/>
          </a:xfrm>
          <a:prstGeom prst="rect">
            <a:avLst/>
          </a:prstGeom>
        </p:spPr>
      </p:pic>
      <p:pic>
        <p:nvPicPr>
          <p:cNvPr id="15" name="Picture 14" descr="DTM-Norisring-01.jpg"/>
          <p:cNvPicPr>
            <a:picLocks noChangeAspect="1"/>
          </p:cNvPicPr>
          <p:nvPr/>
        </p:nvPicPr>
        <p:blipFill>
          <a:blip r:embed="rId10" cstate="print"/>
          <a:stretch>
            <a:fillRect/>
          </a:stretch>
        </p:blipFill>
        <p:spPr>
          <a:xfrm>
            <a:off x="251520" y="5589240"/>
            <a:ext cx="1295984" cy="1023737"/>
          </a:xfrm>
          <a:prstGeom prst="rect">
            <a:avLst/>
          </a:prstGeom>
        </p:spPr>
      </p:pic>
    </p:spTree>
    <p:extLst>
      <p:ext uri="{BB962C8B-B14F-4D97-AF65-F5344CB8AC3E}">
        <p14:creationId xmlns="" xmlns:p14="http://schemas.microsoft.com/office/powerpoint/2010/main" val="1625309228"/>
      </p:ext>
    </p:extLst>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611560" y="5085184"/>
            <a:ext cx="7920880" cy="830997"/>
          </a:xfrm>
          <a:prstGeom prst="rect">
            <a:avLst/>
          </a:prstGeom>
          <a:noFill/>
        </p:spPr>
        <p:txBody>
          <a:bodyPr wrap="square" rtlCol="0">
            <a:spAutoFit/>
          </a:bodyPr>
          <a:lstStyle/>
          <a:p>
            <a:r>
              <a:rPr lang="de-DE" sz="1600" dirty="0" smtClean="0">
                <a:solidFill>
                  <a:prstClr val="white"/>
                </a:solidFill>
                <a:latin typeface="Century Gothic" pitchFamily="34" charset="0"/>
              </a:rPr>
              <a:t>The MAC address of the sending device and the channel name determin the identification on the network. Changing input names turn the same physical input into a new channel.</a:t>
            </a:r>
            <a:endParaRPr lang="en-US" sz="1600" dirty="0">
              <a:solidFill>
                <a:prstClr val="white"/>
              </a:solidFill>
              <a:latin typeface="Century Gothic" pitchFamily="34" charset="0"/>
            </a:endParaRPr>
          </a:p>
        </p:txBody>
      </p:sp>
      <p:pic>
        <p:nvPicPr>
          <p:cNvPr id="13" name="Picture 12" descr="Network03-160.png"/>
          <p:cNvPicPr>
            <a:picLocks noChangeAspect="1"/>
          </p:cNvPicPr>
          <p:nvPr/>
        </p:nvPicPr>
        <p:blipFill>
          <a:blip r:embed="rId3" cstate="print"/>
          <a:srcRect r="65137" b="36237"/>
          <a:stretch>
            <a:fillRect/>
          </a:stretch>
        </p:blipFill>
        <p:spPr>
          <a:xfrm>
            <a:off x="251520" y="476672"/>
            <a:ext cx="2376264" cy="3024336"/>
          </a:xfrm>
          <a:prstGeom prst="rect">
            <a:avLst/>
          </a:prstGeom>
        </p:spPr>
      </p:pic>
      <p:sp>
        <p:nvSpPr>
          <p:cNvPr id="10" name="TextBox 9"/>
          <p:cNvSpPr txBox="1"/>
          <p:nvPr/>
        </p:nvSpPr>
        <p:spPr>
          <a:xfrm>
            <a:off x="939796" y="724500"/>
            <a:ext cx="576064" cy="276999"/>
          </a:xfrm>
          <a:prstGeom prst="rect">
            <a:avLst/>
          </a:prstGeom>
          <a:noFill/>
        </p:spPr>
        <p:txBody>
          <a:bodyPr wrap="square" rtlCol="0">
            <a:spAutoFit/>
          </a:bodyPr>
          <a:lstStyle/>
          <a:p>
            <a:r>
              <a:rPr lang="de-DE" sz="1200" dirty="0" smtClean="0">
                <a:latin typeface="Arial Narrow" pitchFamily="34" charset="0"/>
              </a:rPr>
              <a:t>Inputs</a:t>
            </a:r>
            <a:endParaRPr lang="en-US" sz="1200" dirty="0">
              <a:latin typeface="Arial Narrow" pitchFamily="34" charset="0"/>
            </a:endParaRPr>
          </a:p>
        </p:txBody>
      </p:sp>
      <p:sp>
        <p:nvSpPr>
          <p:cNvPr id="11" name="TextBox 10"/>
          <p:cNvSpPr txBox="1"/>
          <p:nvPr/>
        </p:nvSpPr>
        <p:spPr>
          <a:xfrm>
            <a:off x="1763688" y="692696"/>
            <a:ext cx="648072" cy="276999"/>
          </a:xfrm>
          <a:prstGeom prst="rect">
            <a:avLst/>
          </a:prstGeom>
          <a:noFill/>
        </p:spPr>
        <p:txBody>
          <a:bodyPr wrap="square" rtlCol="0">
            <a:spAutoFit/>
          </a:bodyPr>
          <a:lstStyle/>
          <a:p>
            <a:r>
              <a:rPr lang="de-DE" sz="1200" dirty="0" smtClean="0">
                <a:latin typeface="Arial Narrow" pitchFamily="34" charset="0"/>
              </a:rPr>
              <a:t>Mix Out</a:t>
            </a:r>
            <a:endParaRPr lang="en-US" sz="1200" dirty="0">
              <a:latin typeface="Arial Narrow" pitchFamily="34" charset="0"/>
            </a:endParaRPr>
          </a:p>
        </p:txBody>
      </p:sp>
      <p:pic>
        <p:nvPicPr>
          <p:cNvPr id="8" name="Picture 7" descr="Default Input Mode.png"/>
          <p:cNvPicPr>
            <a:picLocks noChangeAspect="1"/>
          </p:cNvPicPr>
          <p:nvPr/>
        </p:nvPicPr>
        <p:blipFill>
          <a:blip r:embed="rId4" cstate="print"/>
          <a:srcRect r="6966"/>
          <a:stretch>
            <a:fillRect/>
          </a:stretch>
        </p:blipFill>
        <p:spPr>
          <a:xfrm>
            <a:off x="2699792" y="1414991"/>
            <a:ext cx="5544616" cy="3166137"/>
          </a:xfrm>
          <a:prstGeom prst="rect">
            <a:avLst/>
          </a:prstGeom>
        </p:spPr>
      </p:pic>
      <p:pic>
        <p:nvPicPr>
          <p:cNvPr id="9" name="Picture 8" descr="LogoEnhanced2 copy.png"/>
          <p:cNvPicPr>
            <a:picLocks noChangeAspect="1"/>
          </p:cNvPicPr>
          <p:nvPr/>
        </p:nvPicPr>
        <p:blipFill>
          <a:blip r:embed="rId5"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611560" y="4653136"/>
            <a:ext cx="7920880" cy="1077218"/>
          </a:xfrm>
          <a:prstGeom prst="rect">
            <a:avLst/>
          </a:prstGeom>
          <a:noFill/>
        </p:spPr>
        <p:txBody>
          <a:bodyPr wrap="square" rtlCol="0">
            <a:spAutoFit/>
          </a:bodyPr>
          <a:lstStyle/>
          <a:p>
            <a:r>
              <a:rPr lang="de-DE" sz="1600" dirty="0" smtClean="0">
                <a:solidFill>
                  <a:prstClr val="white"/>
                </a:solidFill>
                <a:latin typeface="Century Gothic" pitchFamily="34" charset="0"/>
              </a:rPr>
              <a:t>The smallest system is to connect two myMix to each other, or one myMix to an IEX16 input expander. </a:t>
            </a:r>
          </a:p>
          <a:p>
            <a:r>
              <a:rPr lang="de-DE" sz="1600" dirty="0" smtClean="0">
                <a:solidFill>
                  <a:prstClr val="white"/>
                </a:solidFill>
                <a:latin typeface="Century Gothic" pitchFamily="34" charset="0"/>
              </a:rPr>
              <a:t>The typical network uses an Fast Ethernet Switch – with IGMP snooping for &gt;16 network channels</a:t>
            </a:r>
            <a:endParaRPr lang="en-US" sz="1600" dirty="0">
              <a:solidFill>
                <a:prstClr val="white"/>
              </a:solidFill>
              <a:latin typeface="Century Gothic" pitchFamily="34" charset="0"/>
            </a:endParaRPr>
          </a:p>
        </p:txBody>
      </p:sp>
      <p:pic>
        <p:nvPicPr>
          <p:cNvPr id="9" name="Picture 8" descr="Networks-02.png"/>
          <p:cNvPicPr/>
          <p:nvPr/>
        </p:nvPicPr>
        <p:blipFill>
          <a:blip r:embed="rId3" cstate="print"/>
          <a:stretch>
            <a:fillRect/>
          </a:stretch>
        </p:blipFill>
        <p:spPr>
          <a:xfrm>
            <a:off x="5076056" y="2348880"/>
            <a:ext cx="3600400" cy="2016224"/>
          </a:xfrm>
          <a:prstGeom prst="rect">
            <a:avLst/>
          </a:prstGeom>
        </p:spPr>
      </p:pic>
      <p:pic>
        <p:nvPicPr>
          <p:cNvPr id="12" name="Picture 11" descr="Nezworks-01.png"/>
          <p:cNvPicPr/>
          <p:nvPr/>
        </p:nvPicPr>
        <p:blipFill>
          <a:blip r:embed="rId4" cstate="print"/>
          <a:stretch>
            <a:fillRect/>
          </a:stretch>
        </p:blipFill>
        <p:spPr>
          <a:xfrm>
            <a:off x="323528" y="1340768"/>
            <a:ext cx="3920522" cy="1590307"/>
          </a:xfrm>
          <a:prstGeom prst="rect">
            <a:avLst/>
          </a:prstGeom>
        </p:spPr>
      </p:pic>
      <p:sp>
        <p:nvSpPr>
          <p:cNvPr id="14" name="TextBox 13"/>
          <p:cNvSpPr txBox="1"/>
          <p:nvPr/>
        </p:nvSpPr>
        <p:spPr>
          <a:xfrm>
            <a:off x="251520" y="149731"/>
            <a:ext cx="8280920" cy="830997"/>
          </a:xfrm>
          <a:prstGeom prst="rect">
            <a:avLst/>
          </a:prstGeom>
          <a:noFill/>
        </p:spPr>
        <p:txBody>
          <a:bodyPr wrap="square" rtlCol="0">
            <a:spAutoFit/>
          </a:bodyPr>
          <a:lstStyle/>
          <a:p>
            <a:pPr algn="ctr"/>
            <a:r>
              <a:rPr lang="de-DE" sz="2400" b="1" dirty="0" smtClean="0">
                <a:solidFill>
                  <a:prstClr val="white"/>
                </a:solidFill>
                <a:latin typeface="Century Gothic" pitchFamily="34" charset="0"/>
              </a:rPr>
              <a:t>myMix Networks-</a:t>
            </a:r>
          </a:p>
          <a:p>
            <a:pPr algn="ctr"/>
            <a:r>
              <a:rPr lang="de-DE" sz="2400" b="1" dirty="0" smtClean="0">
                <a:solidFill>
                  <a:prstClr val="white"/>
                </a:solidFill>
                <a:latin typeface="Century Gothic" pitchFamily="34" charset="0"/>
              </a:rPr>
              <a:t>No proprietary master or center unit</a:t>
            </a:r>
            <a:endParaRPr lang="en-US" sz="2400" b="1" dirty="0">
              <a:solidFill>
                <a:prstClr val="white"/>
              </a:solidFill>
              <a:latin typeface="Century Gothic" pitchFamily="34" charset="0"/>
            </a:endParaRPr>
          </a:p>
        </p:txBody>
      </p:sp>
      <p:pic>
        <p:nvPicPr>
          <p:cNvPr id="15" name="Picture 14" descr="LogoEnhanced2 copy.png"/>
          <p:cNvPicPr>
            <a:picLocks noChangeAspect="1"/>
          </p:cNvPicPr>
          <p:nvPr/>
        </p:nvPicPr>
        <p:blipFill>
          <a:blip r:embed="rId5"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cxnSp>
        <p:nvCxnSpPr>
          <p:cNvPr id="17" name="Straight Connector 16"/>
          <p:cNvCxnSpPr/>
          <p:nvPr/>
        </p:nvCxnSpPr>
        <p:spPr>
          <a:xfrm>
            <a:off x="4572000" y="980728"/>
            <a:ext cx="0" cy="352839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611560" y="5085184"/>
            <a:ext cx="7920880" cy="584775"/>
          </a:xfrm>
          <a:prstGeom prst="rect">
            <a:avLst/>
          </a:prstGeom>
          <a:noFill/>
        </p:spPr>
        <p:txBody>
          <a:bodyPr wrap="square" rtlCol="0">
            <a:spAutoFit/>
          </a:bodyPr>
          <a:lstStyle/>
          <a:p>
            <a:r>
              <a:rPr lang="de-DE" sz="1600" dirty="0" smtClean="0">
                <a:solidFill>
                  <a:prstClr val="white"/>
                </a:solidFill>
                <a:latin typeface="Century Gothic" pitchFamily="34" charset="0"/>
              </a:rPr>
              <a:t>Two switches can be linked via a GB uplink port.</a:t>
            </a:r>
          </a:p>
          <a:p>
            <a:endParaRPr lang="de-DE" sz="1600" dirty="0" smtClean="0">
              <a:solidFill>
                <a:prstClr val="white"/>
              </a:solidFill>
              <a:latin typeface="Century Gothic" pitchFamily="34" charset="0"/>
            </a:endParaRPr>
          </a:p>
        </p:txBody>
      </p:sp>
      <p:sp>
        <p:nvSpPr>
          <p:cNvPr id="14" name="TextBox 13"/>
          <p:cNvSpPr txBox="1"/>
          <p:nvPr/>
        </p:nvSpPr>
        <p:spPr>
          <a:xfrm>
            <a:off x="251520" y="260647"/>
            <a:ext cx="8280920" cy="461665"/>
          </a:xfrm>
          <a:prstGeom prst="rect">
            <a:avLst/>
          </a:prstGeom>
          <a:noFill/>
        </p:spPr>
        <p:txBody>
          <a:bodyPr wrap="square" rtlCol="0">
            <a:spAutoFit/>
          </a:bodyPr>
          <a:lstStyle/>
          <a:p>
            <a:pPr algn="ctr"/>
            <a:r>
              <a:rPr lang="de-DE" sz="2400" b="1" dirty="0" smtClean="0">
                <a:solidFill>
                  <a:prstClr val="white"/>
                </a:solidFill>
                <a:latin typeface="Century Gothic" pitchFamily="34" charset="0"/>
              </a:rPr>
              <a:t>myMix Networks</a:t>
            </a:r>
            <a:endParaRPr lang="en-US" sz="2400" b="1" dirty="0">
              <a:solidFill>
                <a:prstClr val="white"/>
              </a:solidFill>
              <a:latin typeface="Century Gothic" pitchFamily="34" charset="0"/>
            </a:endParaRPr>
          </a:p>
        </p:txBody>
      </p:sp>
      <p:pic>
        <p:nvPicPr>
          <p:cNvPr id="7" name="Picture 6" descr="Networks-03.png"/>
          <p:cNvPicPr/>
          <p:nvPr/>
        </p:nvPicPr>
        <p:blipFill>
          <a:blip r:embed="rId3" cstate="print"/>
          <a:stretch>
            <a:fillRect/>
          </a:stretch>
        </p:blipFill>
        <p:spPr>
          <a:xfrm>
            <a:off x="1619672" y="1628800"/>
            <a:ext cx="6658330" cy="1760717"/>
          </a:xfrm>
          <a:prstGeom prst="rect">
            <a:avLst/>
          </a:prstGeom>
        </p:spPr>
      </p:pic>
      <p:pic>
        <p:nvPicPr>
          <p:cNvPr id="8" name="Picture 7" descr="LogoEnhanced2 copy.png"/>
          <p:cNvPicPr>
            <a:picLocks noChangeAspect="1"/>
          </p:cNvPicPr>
          <p:nvPr/>
        </p:nvPicPr>
        <p:blipFill>
          <a:blip r:embed="rId4"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611560" y="5085184"/>
            <a:ext cx="7920880" cy="584775"/>
          </a:xfrm>
          <a:prstGeom prst="rect">
            <a:avLst/>
          </a:prstGeom>
          <a:noFill/>
        </p:spPr>
        <p:txBody>
          <a:bodyPr wrap="square" rtlCol="0">
            <a:spAutoFit/>
          </a:bodyPr>
          <a:lstStyle/>
          <a:p>
            <a:r>
              <a:rPr lang="de-DE" sz="1600" dirty="0" smtClean="0">
                <a:solidFill>
                  <a:prstClr val="white"/>
                </a:solidFill>
                <a:latin typeface="Century Gothic" pitchFamily="34" charset="0"/>
              </a:rPr>
              <a:t>System with multiple switches use one central GB switch.</a:t>
            </a:r>
          </a:p>
          <a:p>
            <a:endParaRPr lang="de-DE" sz="1600" dirty="0" smtClean="0">
              <a:solidFill>
                <a:prstClr val="white"/>
              </a:solidFill>
              <a:latin typeface="Century Gothic" pitchFamily="34" charset="0"/>
            </a:endParaRPr>
          </a:p>
        </p:txBody>
      </p:sp>
      <p:sp>
        <p:nvSpPr>
          <p:cNvPr id="14" name="TextBox 13"/>
          <p:cNvSpPr txBox="1"/>
          <p:nvPr/>
        </p:nvSpPr>
        <p:spPr>
          <a:xfrm>
            <a:off x="251520" y="260647"/>
            <a:ext cx="8280920" cy="461665"/>
          </a:xfrm>
          <a:prstGeom prst="rect">
            <a:avLst/>
          </a:prstGeom>
          <a:noFill/>
        </p:spPr>
        <p:txBody>
          <a:bodyPr wrap="square" rtlCol="0">
            <a:spAutoFit/>
          </a:bodyPr>
          <a:lstStyle/>
          <a:p>
            <a:pPr algn="ctr"/>
            <a:r>
              <a:rPr lang="de-DE" sz="2400" b="1" dirty="0" smtClean="0">
                <a:solidFill>
                  <a:prstClr val="white"/>
                </a:solidFill>
                <a:latin typeface="Century Gothic" pitchFamily="34" charset="0"/>
              </a:rPr>
              <a:t>myMix Networks</a:t>
            </a:r>
            <a:endParaRPr lang="en-US" sz="2400" b="1" dirty="0">
              <a:solidFill>
                <a:prstClr val="white"/>
              </a:solidFill>
              <a:latin typeface="Century Gothic" pitchFamily="34" charset="0"/>
            </a:endParaRPr>
          </a:p>
        </p:txBody>
      </p:sp>
      <p:pic>
        <p:nvPicPr>
          <p:cNvPr id="6" name="Picture 5" descr="Networks-04.png"/>
          <p:cNvPicPr/>
          <p:nvPr/>
        </p:nvPicPr>
        <p:blipFill>
          <a:blip r:embed="rId3" cstate="print"/>
          <a:stretch>
            <a:fillRect/>
          </a:stretch>
        </p:blipFill>
        <p:spPr>
          <a:xfrm>
            <a:off x="0" y="1916832"/>
            <a:ext cx="9036496" cy="2172047"/>
          </a:xfrm>
          <a:prstGeom prst="rect">
            <a:avLst/>
          </a:prstGeom>
        </p:spPr>
      </p:pic>
      <p:pic>
        <p:nvPicPr>
          <p:cNvPr id="8" name="Picture 7" descr="LogoEnhanced2 copy.png"/>
          <p:cNvPicPr>
            <a:picLocks noChangeAspect="1"/>
          </p:cNvPicPr>
          <p:nvPr/>
        </p:nvPicPr>
        <p:blipFill>
          <a:blip r:embed="rId4"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 name="Rectangle 28"/>
          <p:cNvSpPr/>
          <p:nvPr/>
        </p:nvSpPr>
        <p:spPr>
          <a:xfrm>
            <a:off x="3779912" y="2996952"/>
            <a:ext cx="5040560" cy="15121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Rounded MT Bold" pitchFamily="34" charset="0"/>
            </a:endParaRPr>
          </a:p>
        </p:txBody>
      </p:sp>
      <p:sp>
        <p:nvSpPr>
          <p:cNvPr id="15" name="Rectangle 14"/>
          <p:cNvSpPr/>
          <p:nvPr/>
        </p:nvSpPr>
        <p:spPr>
          <a:xfrm>
            <a:off x="3779912" y="764704"/>
            <a:ext cx="5040560" cy="1512168"/>
          </a:xfrm>
          <a:prstGeom prst="rect">
            <a:avLst/>
          </a:prstGeom>
          <a:solidFill>
            <a:schemeClr val="tx1"/>
          </a:solidFill>
          <a:ln>
            <a:noFill/>
          </a:ln>
          <a:effectLst>
            <a:outerShdw blurRad="50800" dist="38100" algn="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Arial Rounded MT Bold" pitchFamily="34" charset="0"/>
            </a:endParaRPr>
          </a:p>
        </p:txBody>
      </p:sp>
      <p:pic>
        <p:nvPicPr>
          <p:cNvPr id="4" name="Picture 3" descr="LogoEnhanced2 copy.png"/>
          <p:cNvPicPr>
            <a:picLocks noChangeAspect="1"/>
          </p:cNvPicPr>
          <p:nvPr/>
        </p:nvPicPr>
        <p:blipFill>
          <a:blip r:embed="rId2"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
        <p:nvSpPr>
          <p:cNvPr id="12" name="TextBox 11"/>
          <p:cNvSpPr txBox="1"/>
          <p:nvPr/>
        </p:nvSpPr>
        <p:spPr>
          <a:xfrm>
            <a:off x="251520" y="1052736"/>
            <a:ext cx="3384376" cy="1077218"/>
          </a:xfrm>
          <a:prstGeom prst="rect">
            <a:avLst/>
          </a:prstGeom>
          <a:noFill/>
        </p:spPr>
        <p:txBody>
          <a:bodyPr wrap="square" rtlCol="0">
            <a:spAutoFit/>
          </a:bodyPr>
          <a:lstStyle/>
          <a:p>
            <a:pPr algn="ctr"/>
            <a:r>
              <a:rPr lang="de-DE" sz="1600" dirty="0" smtClean="0">
                <a:solidFill>
                  <a:prstClr val="white"/>
                </a:solidFill>
                <a:latin typeface="Century Gothic" pitchFamily="34" charset="0"/>
              </a:rPr>
              <a:t>On Stage-</a:t>
            </a:r>
          </a:p>
          <a:p>
            <a:pPr algn="ctr"/>
            <a:r>
              <a:rPr lang="de-DE" sz="1600" dirty="0" smtClean="0">
                <a:solidFill>
                  <a:prstClr val="white"/>
                </a:solidFill>
                <a:latin typeface="Century Gothic" pitchFamily="34" charset="0"/>
              </a:rPr>
              <a:t>Personal Monitoring &amp;Recording</a:t>
            </a:r>
          </a:p>
          <a:p>
            <a:pPr algn="ctr"/>
            <a:r>
              <a:rPr lang="de-DE" sz="1600" dirty="0" smtClean="0">
                <a:solidFill>
                  <a:prstClr val="white"/>
                </a:solidFill>
                <a:latin typeface="Century Gothic" pitchFamily="34" charset="0"/>
              </a:rPr>
              <a:t>Large System with IEX-16L,</a:t>
            </a:r>
          </a:p>
          <a:p>
            <a:pPr algn="ctr"/>
            <a:r>
              <a:rPr lang="de-DE" sz="1600" dirty="0" smtClean="0">
                <a:solidFill>
                  <a:prstClr val="white"/>
                </a:solidFill>
                <a:latin typeface="Century Gothic" pitchFamily="34" charset="0"/>
              </a:rPr>
              <a:t>Managed Switches, Console</a:t>
            </a:r>
          </a:p>
        </p:txBody>
      </p:sp>
      <p:sp>
        <p:nvSpPr>
          <p:cNvPr id="11" name="TextBox 10"/>
          <p:cNvSpPr txBox="1"/>
          <p:nvPr/>
        </p:nvSpPr>
        <p:spPr>
          <a:xfrm>
            <a:off x="251520" y="260647"/>
            <a:ext cx="8280920" cy="461665"/>
          </a:xfrm>
          <a:prstGeom prst="rect">
            <a:avLst/>
          </a:prstGeom>
          <a:noFill/>
        </p:spPr>
        <p:txBody>
          <a:bodyPr wrap="square" rtlCol="0">
            <a:spAutoFit/>
          </a:bodyPr>
          <a:lstStyle/>
          <a:p>
            <a:pPr algn="ctr"/>
            <a:r>
              <a:rPr lang="de-DE" sz="2400" b="1" dirty="0" smtClean="0">
                <a:solidFill>
                  <a:prstClr val="white"/>
                </a:solidFill>
                <a:latin typeface="Century Gothic" pitchFamily="34" charset="0"/>
              </a:rPr>
              <a:t>The Personal Mixer – Integrated or Stand Alone</a:t>
            </a:r>
            <a:endParaRPr lang="en-US" sz="2400" b="1" dirty="0">
              <a:solidFill>
                <a:prstClr val="white"/>
              </a:solidFill>
              <a:latin typeface="Century Gothic" pitchFamily="34" charset="0"/>
            </a:endParaRPr>
          </a:p>
        </p:txBody>
      </p:sp>
      <p:sp>
        <p:nvSpPr>
          <p:cNvPr id="8" name="TextBox 7"/>
          <p:cNvSpPr txBox="1"/>
          <p:nvPr/>
        </p:nvSpPr>
        <p:spPr>
          <a:xfrm>
            <a:off x="216024" y="3132257"/>
            <a:ext cx="3059832" cy="1323439"/>
          </a:xfrm>
          <a:prstGeom prst="rect">
            <a:avLst/>
          </a:prstGeom>
          <a:noFill/>
        </p:spPr>
        <p:txBody>
          <a:bodyPr wrap="square" rtlCol="0">
            <a:spAutoFit/>
          </a:bodyPr>
          <a:lstStyle/>
          <a:p>
            <a:pPr algn="ctr"/>
            <a:r>
              <a:rPr lang="de-DE" sz="1600" dirty="0" smtClean="0">
                <a:solidFill>
                  <a:prstClr val="white"/>
                </a:solidFill>
                <a:latin typeface="Century Gothic" pitchFamily="34" charset="0"/>
              </a:rPr>
              <a:t>Rehearsal, Youth Group, or Session</a:t>
            </a:r>
          </a:p>
          <a:p>
            <a:pPr algn="ctr"/>
            <a:r>
              <a:rPr lang="de-DE" sz="1600" dirty="0" smtClean="0">
                <a:solidFill>
                  <a:prstClr val="white"/>
                </a:solidFill>
                <a:latin typeface="Century Gothic" pitchFamily="34" charset="0"/>
              </a:rPr>
              <a:t> Unmanaged Switch, No Console required-</a:t>
            </a:r>
          </a:p>
          <a:p>
            <a:pPr algn="ctr"/>
            <a:r>
              <a:rPr lang="de-DE" sz="1600" dirty="0" smtClean="0">
                <a:solidFill>
                  <a:prstClr val="white"/>
                </a:solidFill>
                <a:latin typeface="Century Gothic" pitchFamily="34" charset="0"/>
              </a:rPr>
              <a:t>Personal Mix &amp; Recording</a:t>
            </a:r>
          </a:p>
        </p:txBody>
      </p:sp>
      <p:sp>
        <p:nvSpPr>
          <p:cNvPr id="9" name="TextBox 8"/>
          <p:cNvSpPr txBox="1"/>
          <p:nvPr/>
        </p:nvSpPr>
        <p:spPr>
          <a:xfrm>
            <a:off x="467544" y="5046275"/>
            <a:ext cx="3096344" cy="1077218"/>
          </a:xfrm>
          <a:prstGeom prst="rect">
            <a:avLst/>
          </a:prstGeom>
          <a:noFill/>
        </p:spPr>
        <p:txBody>
          <a:bodyPr wrap="square" rtlCol="0">
            <a:spAutoFit/>
          </a:bodyPr>
          <a:lstStyle/>
          <a:p>
            <a:pPr algn="ctr"/>
            <a:r>
              <a:rPr lang="de-DE" sz="1600" dirty="0" smtClean="0">
                <a:solidFill>
                  <a:prstClr val="white"/>
                </a:solidFill>
                <a:latin typeface="Century Gothic" pitchFamily="34" charset="0"/>
              </a:rPr>
              <a:t>Single Unit-</a:t>
            </a:r>
          </a:p>
          <a:p>
            <a:pPr algn="ctr"/>
            <a:r>
              <a:rPr lang="de-DE" sz="1600" dirty="0" smtClean="0">
                <a:solidFill>
                  <a:prstClr val="white"/>
                </a:solidFill>
                <a:latin typeface="Century Gothic" pitchFamily="34" charset="0"/>
              </a:rPr>
              <a:t>Playback or play along recodings  or preproduced multi-track files for rehearsing</a:t>
            </a:r>
          </a:p>
        </p:txBody>
      </p:sp>
      <p:pic>
        <p:nvPicPr>
          <p:cNvPr id="25" name="Picture 24" descr="g8 free.png"/>
          <p:cNvPicPr>
            <a:picLocks noChangeAspect="1"/>
          </p:cNvPicPr>
          <p:nvPr/>
        </p:nvPicPr>
        <p:blipFill>
          <a:blip r:embed="rId3" cstate="screen"/>
          <a:stretch>
            <a:fillRect/>
          </a:stretch>
        </p:blipFill>
        <p:spPr>
          <a:xfrm>
            <a:off x="6705600" y="1752600"/>
            <a:ext cx="1766632" cy="884312"/>
          </a:xfrm>
          <a:prstGeom prst="rect">
            <a:avLst/>
          </a:prstGeom>
        </p:spPr>
      </p:pic>
      <p:sp>
        <p:nvSpPr>
          <p:cNvPr id="34" name="Rectangle 33"/>
          <p:cNvSpPr/>
          <p:nvPr/>
        </p:nvSpPr>
        <p:spPr>
          <a:xfrm>
            <a:off x="3923928" y="5013176"/>
            <a:ext cx="2232248" cy="12241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Rounded MT Bold" pitchFamily="34" charset="0"/>
            </a:endParaRPr>
          </a:p>
        </p:txBody>
      </p:sp>
      <p:pic>
        <p:nvPicPr>
          <p:cNvPr id="36" name="Picture 35" descr="Drums-small.png">
            <a:hlinkClick r:id="rId4" action="ppaction://hlinkfile"/>
          </p:cNvPr>
          <p:cNvPicPr>
            <a:picLocks noChangeAspect="1"/>
          </p:cNvPicPr>
          <p:nvPr/>
        </p:nvPicPr>
        <p:blipFill>
          <a:blip r:embed="rId5" cstate="screen"/>
          <a:stretch>
            <a:fillRect/>
          </a:stretch>
        </p:blipFill>
        <p:spPr>
          <a:xfrm>
            <a:off x="4267200" y="2996952"/>
            <a:ext cx="864096" cy="530802"/>
          </a:xfrm>
          <a:prstGeom prst="rect">
            <a:avLst/>
          </a:prstGeom>
        </p:spPr>
      </p:pic>
      <p:pic>
        <p:nvPicPr>
          <p:cNvPr id="37" name="Picture 36" descr="Fender-JazzBass.png">
            <a:hlinkClick r:id="rId6" action="ppaction://hlinkfile"/>
          </p:cNvPr>
          <p:cNvPicPr>
            <a:picLocks noChangeAspect="1"/>
          </p:cNvPicPr>
          <p:nvPr/>
        </p:nvPicPr>
        <p:blipFill>
          <a:blip r:embed="rId7" cstate="screen"/>
          <a:stretch>
            <a:fillRect/>
          </a:stretch>
        </p:blipFill>
        <p:spPr>
          <a:xfrm rot="19964218">
            <a:off x="4359345" y="3888584"/>
            <a:ext cx="735960" cy="248092"/>
          </a:xfrm>
          <a:prstGeom prst="rect">
            <a:avLst/>
          </a:prstGeom>
        </p:spPr>
      </p:pic>
      <p:pic>
        <p:nvPicPr>
          <p:cNvPr id="38" name="Picture 37" descr="Guitar-Les Paul.png">
            <a:hlinkClick r:id="rId8" action="ppaction://hlinkfile"/>
          </p:cNvPr>
          <p:cNvPicPr>
            <a:picLocks noChangeAspect="1"/>
          </p:cNvPicPr>
          <p:nvPr/>
        </p:nvPicPr>
        <p:blipFill>
          <a:blip r:embed="rId9" cstate="screen"/>
          <a:stretch>
            <a:fillRect/>
          </a:stretch>
        </p:blipFill>
        <p:spPr>
          <a:xfrm rot="20701448">
            <a:off x="7395996" y="3861244"/>
            <a:ext cx="584894" cy="198269"/>
          </a:xfrm>
          <a:prstGeom prst="rect">
            <a:avLst/>
          </a:prstGeom>
        </p:spPr>
      </p:pic>
      <p:pic>
        <p:nvPicPr>
          <p:cNvPr id="39" name="Picture 38" descr="Keyboard-MM8-2.png">
            <a:hlinkClick r:id="rId10" action="ppaction://hlinkfile"/>
          </p:cNvPr>
          <p:cNvPicPr>
            <a:picLocks noChangeAspect="1"/>
          </p:cNvPicPr>
          <p:nvPr/>
        </p:nvPicPr>
        <p:blipFill>
          <a:blip r:embed="rId11" cstate="screen"/>
          <a:stretch>
            <a:fillRect/>
          </a:stretch>
        </p:blipFill>
        <p:spPr>
          <a:xfrm>
            <a:off x="7420744" y="3185022"/>
            <a:ext cx="504056" cy="167778"/>
          </a:xfrm>
          <a:prstGeom prst="rect">
            <a:avLst/>
          </a:prstGeom>
        </p:spPr>
      </p:pic>
      <p:pic>
        <p:nvPicPr>
          <p:cNvPr id="40" name="Picture 39" descr="SM58-sm.png">
            <a:hlinkClick r:id="rId12" action="ppaction://hlinkfile"/>
          </p:cNvPr>
          <p:cNvPicPr>
            <a:picLocks noChangeAspect="1"/>
          </p:cNvPicPr>
          <p:nvPr/>
        </p:nvPicPr>
        <p:blipFill>
          <a:blip r:embed="rId13" cstate="screen"/>
          <a:stretch>
            <a:fillRect/>
          </a:stretch>
        </p:blipFill>
        <p:spPr>
          <a:xfrm>
            <a:off x="7848600" y="3962400"/>
            <a:ext cx="117226" cy="359289"/>
          </a:xfrm>
          <a:prstGeom prst="rect">
            <a:avLst/>
          </a:prstGeom>
        </p:spPr>
      </p:pic>
      <p:pic>
        <p:nvPicPr>
          <p:cNvPr id="41" name="Picture 40" descr="SM58-sm.png">
            <a:hlinkClick r:id="rId12" action="ppaction://hlinkfile"/>
          </p:cNvPr>
          <p:cNvPicPr>
            <a:picLocks noChangeAspect="1"/>
          </p:cNvPicPr>
          <p:nvPr/>
        </p:nvPicPr>
        <p:blipFill>
          <a:blip r:embed="rId13" cstate="screen"/>
          <a:stretch>
            <a:fillRect/>
          </a:stretch>
        </p:blipFill>
        <p:spPr>
          <a:xfrm>
            <a:off x="4876800" y="3933807"/>
            <a:ext cx="117226" cy="359289"/>
          </a:xfrm>
          <a:prstGeom prst="rect">
            <a:avLst/>
          </a:prstGeom>
        </p:spPr>
      </p:pic>
      <p:pic>
        <p:nvPicPr>
          <p:cNvPr id="43" name="Picture 42" descr="Guitar-Les Paul.png">
            <a:hlinkClick r:id="rId8" action="ppaction://hlinkfile"/>
          </p:cNvPr>
          <p:cNvPicPr>
            <a:picLocks noChangeAspect="1"/>
          </p:cNvPicPr>
          <p:nvPr/>
        </p:nvPicPr>
        <p:blipFill>
          <a:blip r:embed="rId9" cstate="screen"/>
          <a:stretch>
            <a:fillRect/>
          </a:stretch>
        </p:blipFill>
        <p:spPr>
          <a:xfrm rot="20701448">
            <a:off x="5235757" y="5229396"/>
            <a:ext cx="584894" cy="198269"/>
          </a:xfrm>
          <a:prstGeom prst="rect">
            <a:avLst/>
          </a:prstGeom>
        </p:spPr>
      </p:pic>
      <p:pic>
        <p:nvPicPr>
          <p:cNvPr id="44" name="Picture 43" descr="SM58-sm.png">
            <a:hlinkClick r:id="rId12" action="ppaction://hlinkfile"/>
          </p:cNvPr>
          <p:cNvPicPr>
            <a:picLocks noChangeAspect="1"/>
          </p:cNvPicPr>
          <p:nvPr/>
        </p:nvPicPr>
        <p:blipFill>
          <a:blip r:embed="rId13" cstate="screen"/>
          <a:stretch>
            <a:fillRect/>
          </a:stretch>
        </p:blipFill>
        <p:spPr>
          <a:xfrm>
            <a:off x="5508104" y="5445224"/>
            <a:ext cx="117226" cy="359289"/>
          </a:xfrm>
          <a:prstGeom prst="rect">
            <a:avLst/>
          </a:prstGeom>
        </p:spPr>
      </p:pic>
      <p:pic>
        <p:nvPicPr>
          <p:cNvPr id="46" name="Picture 45" descr="IEX-16L Front w Lights small copy.png"/>
          <p:cNvPicPr>
            <a:picLocks noChangeAspect="1"/>
          </p:cNvPicPr>
          <p:nvPr/>
        </p:nvPicPr>
        <p:blipFill>
          <a:blip r:embed="rId14" cstate="print"/>
          <a:stretch>
            <a:fillRect/>
          </a:stretch>
        </p:blipFill>
        <p:spPr>
          <a:xfrm>
            <a:off x="6324600" y="1544320"/>
            <a:ext cx="2133600" cy="284480"/>
          </a:xfrm>
          <a:prstGeom prst="rect">
            <a:avLst/>
          </a:prstGeom>
        </p:spPr>
      </p:pic>
      <p:pic>
        <p:nvPicPr>
          <p:cNvPr id="47" name="Picture 46" descr="IEX-16L Front w Lights small copy.png"/>
          <p:cNvPicPr>
            <a:picLocks noChangeAspect="1"/>
          </p:cNvPicPr>
          <p:nvPr/>
        </p:nvPicPr>
        <p:blipFill>
          <a:blip r:embed="rId14" cstate="print"/>
          <a:stretch>
            <a:fillRect/>
          </a:stretch>
        </p:blipFill>
        <p:spPr>
          <a:xfrm>
            <a:off x="6324600" y="1343448"/>
            <a:ext cx="2133600" cy="284480"/>
          </a:xfrm>
          <a:prstGeom prst="rect">
            <a:avLst/>
          </a:prstGeom>
        </p:spPr>
      </p:pic>
      <p:pic>
        <p:nvPicPr>
          <p:cNvPr id="56" name="Picture 55" descr="MyMix_S-16mm.tif"/>
          <p:cNvPicPr>
            <a:picLocks noChangeAspect="1"/>
          </p:cNvPicPr>
          <p:nvPr/>
        </p:nvPicPr>
        <p:blipFill>
          <a:blip r:embed="rId15" cstate="print"/>
          <a:stretch>
            <a:fillRect/>
          </a:stretch>
        </p:blipFill>
        <p:spPr>
          <a:xfrm>
            <a:off x="4572000" y="5181600"/>
            <a:ext cx="576072" cy="694944"/>
          </a:xfrm>
          <a:prstGeom prst="rect">
            <a:avLst/>
          </a:prstGeom>
        </p:spPr>
      </p:pic>
      <p:pic>
        <p:nvPicPr>
          <p:cNvPr id="58" name="Picture 57" descr="MyMix_S-16mm.tif"/>
          <p:cNvPicPr>
            <a:picLocks noChangeAspect="1"/>
          </p:cNvPicPr>
          <p:nvPr/>
        </p:nvPicPr>
        <p:blipFill>
          <a:blip r:embed="rId16" cstate="print"/>
          <a:stretch>
            <a:fillRect/>
          </a:stretch>
        </p:blipFill>
        <p:spPr>
          <a:xfrm>
            <a:off x="6324600" y="1828800"/>
            <a:ext cx="378995" cy="457200"/>
          </a:xfrm>
          <a:prstGeom prst="rect">
            <a:avLst/>
          </a:prstGeom>
        </p:spPr>
      </p:pic>
      <p:pic>
        <p:nvPicPr>
          <p:cNvPr id="59" name="Picture 58" descr="MyMix_S-16mm.tif"/>
          <p:cNvPicPr>
            <a:picLocks noChangeAspect="1"/>
          </p:cNvPicPr>
          <p:nvPr/>
        </p:nvPicPr>
        <p:blipFill>
          <a:blip r:embed="rId16" cstate="print"/>
          <a:stretch>
            <a:fillRect/>
          </a:stretch>
        </p:blipFill>
        <p:spPr>
          <a:xfrm>
            <a:off x="5181600" y="3048000"/>
            <a:ext cx="378995" cy="457200"/>
          </a:xfrm>
          <a:prstGeom prst="rect">
            <a:avLst/>
          </a:prstGeom>
        </p:spPr>
      </p:pic>
      <p:pic>
        <p:nvPicPr>
          <p:cNvPr id="60" name="Picture 59" descr="MyMix_S-16mm.tif"/>
          <p:cNvPicPr>
            <a:picLocks noChangeAspect="1"/>
          </p:cNvPicPr>
          <p:nvPr/>
        </p:nvPicPr>
        <p:blipFill>
          <a:blip r:embed="rId16" cstate="print"/>
          <a:stretch>
            <a:fillRect/>
          </a:stretch>
        </p:blipFill>
        <p:spPr>
          <a:xfrm>
            <a:off x="6936205" y="3048000"/>
            <a:ext cx="378995" cy="457200"/>
          </a:xfrm>
          <a:prstGeom prst="rect">
            <a:avLst/>
          </a:prstGeom>
        </p:spPr>
      </p:pic>
      <p:pic>
        <p:nvPicPr>
          <p:cNvPr id="61" name="Picture 60" descr="MyMix_S-16mm.tif"/>
          <p:cNvPicPr>
            <a:picLocks noChangeAspect="1"/>
          </p:cNvPicPr>
          <p:nvPr/>
        </p:nvPicPr>
        <p:blipFill>
          <a:blip r:embed="rId16" cstate="print"/>
          <a:stretch>
            <a:fillRect/>
          </a:stretch>
        </p:blipFill>
        <p:spPr>
          <a:xfrm>
            <a:off x="5181600" y="3810000"/>
            <a:ext cx="378995" cy="457200"/>
          </a:xfrm>
          <a:prstGeom prst="rect">
            <a:avLst/>
          </a:prstGeom>
        </p:spPr>
      </p:pic>
      <p:cxnSp>
        <p:nvCxnSpPr>
          <p:cNvPr id="66" name="Straight Connector 65"/>
          <p:cNvCxnSpPr/>
          <p:nvPr/>
        </p:nvCxnSpPr>
        <p:spPr>
          <a:xfrm>
            <a:off x="1295400" y="2819400"/>
            <a:ext cx="6705600" cy="0"/>
          </a:xfrm>
          <a:prstGeom prst="line">
            <a:avLst/>
          </a:prstGeom>
          <a:ln>
            <a:solidFill>
              <a:schemeClr val="bg1">
                <a:lumMod val="95000"/>
              </a:schemeClr>
            </a:solidFill>
          </a:ln>
        </p:spPr>
        <p:style>
          <a:lnRef idx="1">
            <a:schemeClr val="accent6"/>
          </a:lnRef>
          <a:fillRef idx="0">
            <a:schemeClr val="accent6"/>
          </a:fillRef>
          <a:effectRef idx="0">
            <a:schemeClr val="accent6"/>
          </a:effectRef>
          <a:fontRef idx="minor">
            <a:schemeClr val="tx1"/>
          </a:fontRef>
        </p:style>
      </p:cxnSp>
      <p:cxnSp>
        <p:nvCxnSpPr>
          <p:cNvPr id="68" name="Straight Connector 67"/>
          <p:cNvCxnSpPr/>
          <p:nvPr/>
        </p:nvCxnSpPr>
        <p:spPr>
          <a:xfrm>
            <a:off x="1295400" y="4876800"/>
            <a:ext cx="6705600" cy="0"/>
          </a:xfrm>
          <a:prstGeom prst="line">
            <a:avLst/>
          </a:prstGeom>
          <a:ln>
            <a:solidFill>
              <a:schemeClr val="bg1">
                <a:lumMod val="95000"/>
              </a:schemeClr>
            </a:solidFill>
          </a:ln>
        </p:spPr>
        <p:style>
          <a:lnRef idx="1">
            <a:schemeClr val="accent6"/>
          </a:lnRef>
          <a:fillRef idx="0">
            <a:schemeClr val="accent6"/>
          </a:fillRef>
          <a:effectRef idx="0">
            <a:schemeClr val="accent6"/>
          </a:effectRef>
          <a:fontRef idx="minor">
            <a:schemeClr val="tx1"/>
          </a:fontRef>
        </p:style>
      </p:cxnSp>
      <p:cxnSp>
        <p:nvCxnSpPr>
          <p:cNvPr id="70" name="Straight Connector 69"/>
          <p:cNvCxnSpPr>
            <a:stCxn id="59" idx="3"/>
          </p:cNvCxnSpPr>
          <p:nvPr/>
        </p:nvCxnSpPr>
        <p:spPr>
          <a:xfrm>
            <a:off x="5560595" y="3276600"/>
            <a:ext cx="611605" cy="304800"/>
          </a:xfrm>
          <a:prstGeom prst="line">
            <a:avLst/>
          </a:prstGeom>
          <a:ln>
            <a:solidFill>
              <a:schemeClr val="tx2">
                <a:lumMod val="40000"/>
                <a:lumOff val="60000"/>
              </a:schemeClr>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61" idx="3"/>
          </p:cNvCxnSpPr>
          <p:nvPr/>
        </p:nvCxnSpPr>
        <p:spPr>
          <a:xfrm flipV="1">
            <a:off x="5560595" y="3657600"/>
            <a:ext cx="611605" cy="381000"/>
          </a:xfrm>
          <a:prstGeom prst="line">
            <a:avLst/>
          </a:prstGeom>
          <a:ln>
            <a:solidFill>
              <a:schemeClr val="tx2">
                <a:lumMod val="40000"/>
                <a:lumOff val="60000"/>
              </a:schemeClr>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60" idx="1"/>
          </p:cNvCxnSpPr>
          <p:nvPr/>
        </p:nvCxnSpPr>
        <p:spPr>
          <a:xfrm flipV="1">
            <a:off x="6400800" y="3276600"/>
            <a:ext cx="535405" cy="304800"/>
          </a:xfrm>
          <a:prstGeom prst="line">
            <a:avLst/>
          </a:prstGeom>
          <a:ln>
            <a:solidFill>
              <a:schemeClr val="tx2">
                <a:lumMod val="40000"/>
                <a:lumOff val="60000"/>
              </a:schemeClr>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400800" y="3657600"/>
            <a:ext cx="685800" cy="457200"/>
          </a:xfrm>
          <a:prstGeom prst="line">
            <a:avLst/>
          </a:prstGeom>
          <a:ln>
            <a:solidFill>
              <a:schemeClr val="tx2">
                <a:lumMod val="40000"/>
                <a:lumOff val="60000"/>
              </a:schemeClr>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4" name="Picture 23" descr="Switch-small.png"/>
          <p:cNvPicPr>
            <a:picLocks noChangeAspect="1"/>
          </p:cNvPicPr>
          <p:nvPr/>
        </p:nvPicPr>
        <p:blipFill>
          <a:blip r:embed="rId17" cstate="screen"/>
          <a:stretch>
            <a:fillRect/>
          </a:stretch>
        </p:blipFill>
        <p:spPr>
          <a:xfrm>
            <a:off x="5940152" y="3356992"/>
            <a:ext cx="576064" cy="448178"/>
          </a:xfrm>
          <a:prstGeom prst="rect">
            <a:avLst/>
          </a:prstGeom>
        </p:spPr>
      </p:pic>
      <p:cxnSp>
        <p:nvCxnSpPr>
          <p:cNvPr id="63" name="Straight Connector 62"/>
          <p:cNvCxnSpPr/>
          <p:nvPr/>
        </p:nvCxnSpPr>
        <p:spPr>
          <a:xfrm>
            <a:off x="3995936" y="1196752"/>
            <a:ext cx="216024" cy="432048"/>
          </a:xfrm>
          <a:prstGeom prst="line">
            <a:avLst/>
          </a:prstGeom>
          <a:ln>
            <a:solidFill>
              <a:schemeClr val="tx2">
                <a:lumMod val="40000"/>
                <a:lumOff val="60000"/>
              </a:schemeClr>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62" name="Picture 61" descr="MyMix_S-16mm.tif"/>
          <p:cNvPicPr>
            <a:picLocks noChangeAspect="1"/>
          </p:cNvPicPr>
          <p:nvPr/>
        </p:nvPicPr>
        <p:blipFill>
          <a:blip r:embed="rId16" cstate="print"/>
          <a:stretch>
            <a:fillRect/>
          </a:stretch>
        </p:blipFill>
        <p:spPr>
          <a:xfrm>
            <a:off x="6934200" y="3810000"/>
            <a:ext cx="378995" cy="457200"/>
          </a:xfrm>
          <a:prstGeom prst="rect">
            <a:avLst/>
          </a:prstGeom>
        </p:spPr>
      </p:pic>
      <p:cxnSp>
        <p:nvCxnSpPr>
          <p:cNvPr id="65" name="Straight Connector 64"/>
          <p:cNvCxnSpPr>
            <a:stCxn id="48" idx="2"/>
          </p:cNvCxnSpPr>
          <p:nvPr/>
        </p:nvCxnSpPr>
        <p:spPr>
          <a:xfrm>
            <a:off x="4430209" y="1295400"/>
            <a:ext cx="46818" cy="261392"/>
          </a:xfrm>
          <a:prstGeom prst="line">
            <a:avLst/>
          </a:prstGeom>
          <a:ln>
            <a:solidFill>
              <a:schemeClr val="tx2">
                <a:lumMod val="40000"/>
                <a:lumOff val="60000"/>
              </a:schemeClr>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762834" y="1268760"/>
            <a:ext cx="0" cy="306760"/>
          </a:xfrm>
          <a:prstGeom prst="line">
            <a:avLst/>
          </a:prstGeom>
          <a:ln>
            <a:solidFill>
              <a:schemeClr val="tx2">
                <a:lumMod val="40000"/>
                <a:lumOff val="60000"/>
              </a:schemeClr>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148064" y="1196752"/>
            <a:ext cx="0" cy="306760"/>
          </a:xfrm>
          <a:prstGeom prst="line">
            <a:avLst/>
          </a:prstGeom>
          <a:ln>
            <a:solidFill>
              <a:schemeClr val="tx2">
                <a:lumMod val="40000"/>
                <a:lumOff val="60000"/>
              </a:schemeClr>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508104" y="1196752"/>
            <a:ext cx="0" cy="306760"/>
          </a:xfrm>
          <a:prstGeom prst="line">
            <a:avLst/>
          </a:prstGeom>
          <a:ln>
            <a:solidFill>
              <a:schemeClr val="tx2">
                <a:lumMod val="40000"/>
                <a:lumOff val="60000"/>
              </a:schemeClr>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436096" y="1628800"/>
            <a:ext cx="144016" cy="378768"/>
          </a:xfrm>
          <a:prstGeom prst="line">
            <a:avLst/>
          </a:prstGeom>
          <a:ln>
            <a:solidFill>
              <a:schemeClr val="tx2">
                <a:lumMod val="40000"/>
                <a:lumOff val="60000"/>
              </a:schemeClr>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5220072" y="1700808"/>
            <a:ext cx="0" cy="378768"/>
          </a:xfrm>
          <a:prstGeom prst="line">
            <a:avLst/>
          </a:prstGeom>
          <a:ln>
            <a:solidFill>
              <a:schemeClr val="tx2">
                <a:lumMod val="40000"/>
                <a:lumOff val="60000"/>
              </a:schemeClr>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860032" y="1628800"/>
            <a:ext cx="0" cy="378768"/>
          </a:xfrm>
          <a:prstGeom prst="line">
            <a:avLst/>
          </a:prstGeom>
          <a:ln>
            <a:solidFill>
              <a:schemeClr val="tx2">
                <a:lumMod val="40000"/>
                <a:lumOff val="60000"/>
              </a:schemeClr>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499992" y="1700808"/>
            <a:ext cx="0" cy="378768"/>
          </a:xfrm>
          <a:prstGeom prst="line">
            <a:avLst/>
          </a:prstGeom>
          <a:ln>
            <a:solidFill>
              <a:schemeClr val="tx2">
                <a:lumMod val="40000"/>
                <a:lumOff val="60000"/>
              </a:schemeClr>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139952" y="1628800"/>
            <a:ext cx="0" cy="378768"/>
          </a:xfrm>
          <a:prstGeom prst="line">
            <a:avLst/>
          </a:prstGeom>
          <a:ln>
            <a:solidFill>
              <a:schemeClr val="tx2">
                <a:lumMod val="40000"/>
                <a:lumOff val="60000"/>
              </a:schemeClr>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45" name="Picture 44" descr="MyMix_S-16mm.tif"/>
          <p:cNvPicPr>
            <a:picLocks noChangeAspect="1"/>
          </p:cNvPicPr>
          <p:nvPr/>
        </p:nvPicPr>
        <p:blipFill>
          <a:blip r:embed="rId16" cstate="print"/>
          <a:stretch>
            <a:fillRect/>
          </a:stretch>
        </p:blipFill>
        <p:spPr>
          <a:xfrm>
            <a:off x="3859043" y="838200"/>
            <a:ext cx="378995" cy="457200"/>
          </a:xfrm>
          <a:prstGeom prst="rect">
            <a:avLst/>
          </a:prstGeom>
        </p:spPr>
      </p:pic>
      <p:pic>
        <p:nvPicPr>
          <p:cNvPr id="48" name="Picture 47" descr="MyMix_S-16mm.tif"/>
          <p:cNvPicPr>
            <a:picLocks noChangeAspect="1"/>
          </p:cNvPicPr>
          <p:nvPr/>
        </p:nvPicPr>
        <p:blipFill>
          <a:blip r:embed="rId16" cstate="print"/>
          <a:stretch>
            <a:fillRect/>
          </a:stretch>
        </p:blipFill>
        <p:spPr>
          <a:xfrm>
            <a:off x="4240711" y="838200"/>
            <a:ext cx="378995" cy="457200"/>
          </a:xfrm>
          <a:prstGeom prst="rect">
            <a:avLst/>
          </a:prstGeom>
        </p:spPr>
      </p:pic>
      <p:pic>
        <p:nvPicPr>
          <p:cNvPr id="49" name="Picture 48" descr="MyMix_S-16mm.tif"/>
          <p:cNvPicPr>
            <a:picLocks noChangeAspect="1"/>
          </p:cNvPicPr>
          <p:nvPr/>
        </p:nvPicPr>
        <p:blipFill>
          <a:blip r:embed="rId16" cstate="print"/>
          <a:stretch>
            <a:fillRect/>
          </a:stretch>
        </p:blipFill>
        <p:spPr>
          <a:xfrm>
            <a:off x="4622379" y="838200"/>
            <a:ext cx="378995" cy="457200"/>
          </a:xfrm>
          <a:prstGeom prst="rect">
            <a:avLst/>
          </a:prstGeom>
        </p:spPr>
      </p:pic>
      <p:pic>
        <p:nvPicPr>
          <p:cNvPr id="50" name="Picture 49" descr="MyMix_S-16mm.tif"/>
          <p:cNvPicPr>
            <a:picLocks noChangeAspect="1"/>
          </p:cNvPicPr>
          <p:nvPr/>
        </p:nvPicPr>
        <p:blipFill>
          <a:blip r:embed="rId16" cstate="print"/>
          <a:stretch>
            <a:fillRect/>
          </a:stretch>
        </p:blipFill>
        <p:spPr>
          <a:xfrm>
            <a:off x="5004048" y="838200"/>
            <a:ext cx="378995" cy="457200"/>
          </a:xfrm>
          <a:prstGeom prst="rect">
            <a:avLst/>
          </a:prstGeom>
        </p:spPr>
      </p:pic>
      <p:pic>
        <p:nvPicPr>
          <p:cNvPr id="51" name="Picture 50" descr="MyMix_S-16mm.tif"/>
          <p:cNvPicPr>
            <a:picLocks noChangeAspect="1"/>
          </p:cNvPicPr>
          <p:nvPr/>
        </p:nvPicPr>
        <p:blipFill>
          <a:blip r:embed="rId16" cstate="print"/>
          <a:stretch>
            <a:fillRect/>
          </a:stretch>
        </p:blipFill>
        <p:spPr>
          <a:xfrm>
            <a:off x="3886200" y="1981200"/>
            <a:ext cx="378995" cy="457200"/>
          </a:xfrm>
          <a:prstGeom prst="rect">
            <a:avLst/>
          </a:prstGeom>
        </p:spPr>
      </p:pic>
      <p:pic>
        <p:nvPicPr>
          <p:cNvPr id="52" name="Picture 51" descr="MyMix_S-16mm.tif"/>
          <p:cNvPicPr>
            <a:picLocks noChangeAspect="1"/>
          </p:cNvPicPr>
          <p:nvPr/>
        </p:nvPicPr>
        <p:blipFill>
          <a:blip r:embed="rId16" cstate="print"/>
          <a:stretch>
            <a:fillRect/>
          </a:stretch>
        </p:blipFill>
        <p:spPr>
          <a:xfrm>
            <a:off x="4267868" y="1981200"/>
            <a:ext cx="378995" cy="457200"/>
          </a:xfrm>
          <a:prstGeom prst="rect">
            <a:avLst/>
          </a:prstGeom>
        </p:spPr>
      </p:pic>
      <p:pic>
        <p:nvPicPr>
          <p:cNvPr id="53" name="Picture 52" descr="MyMix_S-16mm.tif"/>
          <p:cNvPicPr>
            <a:picLocks noChangeAspect="1"/>
          </p:cNvPicPr>
          <p:nvPr/>
        </p:nvPicPr>
        <p:blipFill>
          <a:blip r:embed="rId16" cstate="print"/>
          <a:stretch>
            <a:fillRect/>
          </a:stretch>
        </p:blipFill>
        <p:spPr>
          <a:xfrm>
            <a:off x="4649536" y="1981200"/>
            <a:ext cx="378995" cy="457200"/>
          </a:xfrm>
          <a:prstGeom prst="rect">
            <a:avLst/>
          </a:prstGeom>
        </p:spPr>
      </p:pic>
      <p:pic>
        <p:nvPicPr>
          <p:cNvPr id="54" name="Picture 53" descr="MyMix_S-16mm.tif"/>
          <p:cNvPicPr>
            <a:picLocks noChangeAspect="1"/>
          </p:cNvPicPr>
          <p:nvPr/>
        </p:nvPicPr>
        <p:blipFill>
          <a:blip r:embed="rId16" cstate="print"/>
          <a:stretch>
            <a:fillRect/>
          </a:stretch>
        </p:blipFill>
        <p:spPr>
          <a:xfrm>
            <a:off x="5031205" y="1981200"/>
            <a:ext cx="378995" cy="457200"/>
          </a:xfrm>
          <a:prstGeom prst="rect">
            <a:avLst/>
          </a:prstGeom>
        </p:spPr>
      </p:pic>
      <p:pic>
        <p:nvPicPr>
          <p:cNvPr id="55" name="Picture 54" descr="MyMix_S-16mm.tif"/>
          <p:cNvPicPr>
            <a:picLocks noChangeAspect="1"/>
          </p:cNvPicPr>
          <p:nvPr/>
        </p:nvPicPr>
        <p:blipFill>
          <a:blip r:embed="rId16" cstate="print"/>
          <a:stretch>
            <a:fillRect/>
          </a:stretch>
        </p:blipFill>
        <p:spPr>
          <a:xfrm>
            <a:off x="5336005" y="838200"/>
            <a:ext cx="378995" cy="457200"/>
          </a:xfrm>
          <a:prstGeom prst="rect">
            <a:avLst/>
          </a:prstGeom>
        </p:spPr>
      </p:pic>
      <p:pic>
        <p:nvPicPr>
          <p:cNvPr id="57" name="Picture 56" descr="MyMix_S-16mm.tif"/>
          <p:cNvPicPr>
            <a:picLocks noChangeAspect="1"/>
          </p:cNvPicPr>
          <p:nvPr/>
        </p:nvPicPr>
        <p:blipFill>
          <a:blip r:embed="rId16" cstate="print"/>
          <a:stretch>
            <a:fillRect/>
          </a:stretch>
        </p:blipFill>
        <p:spPr>
          <a:xfrm>
            <a:off x="5412205" y="1981200"/>
            <a:ext cx="378995" cy="457200"/>
          </a:xfrm>
          <a:prstGeom prst="rect">
            <a:avLst/>
          </a:prstGeom>
        </p:spPr>
      </p:pic>
      <p:cxnSp>
        <p:nvCxnSpPr>
          <p:cNvPr id="87" name="Straight Connector 86"/>
          <p:cNvCxnSpPr>
            <a:stCxn id="86" idx="1"/>
          </p:cNvCxnSpPr>
          <p:nvPr/>
        </p:nvCxnSpPr>
        <p:spPr>
          <a:xfrm flipH="1">
            <a:off x="5724128" y="1179230"/>
            <a:ext cx="792088" cy="377562"/>
          </a:xfrm>
          <a:prstGeom prst="line">
            <a:avLst/>
          </a:prstGeom>
          <a:ln>
            <a:solidFill>
              <a:schemeClr val="tx2">
                <a:lumMod val="40000"/>
                <a:lumOff val="60000"/>
              </a:schemeClr>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86" name="Picture 85" descr="302-08 front.png"/>
          <p:cNvPicPr>
            <a:picLocks noChangeAspect="1"/>
          </p:cNvPicPr>
          <p:nvPr/>
        </p:nvPicPr>
        <p:blipFill>
          <a:blip r:embed="rId18" cstate="print"/>
          <a:stretch>
            <a:fillRect/>
          </a:stretch>
        </p:blipFill>
        <p:spPr>
          <a:xfrm>
            <a:off x="6516216" y="1052736"/>
            <a:ext cx="1224136" cy="252988"/>
          </a:xfrm>
          <a:prstGeom prst="rect">
            <a:avLst/>
          </a:prstGeom>
        </p:spPr>
      </p:pic>
      <p:pic>
        <p:nvPicPr>
          <p:cNvPr id="85" name="Picture 84" descr="300-24 front.png"/>
          <p:cNvPicPr>
            <a:picLocks noChangeAspect="1"/>
          </p:cNvPicPr>
          <p:nvPr/>
        </p:nvPicPr>
        <p:blipFill>
          <a:blip r:embed="rId19" cstate="print"/>
          <a:stretch>
            <a:fillRect/>
          </a:stretch>
        </p:blipFill>
        <p:spPr>
          <a:xfrm>
            <a:off x="3851920" y="1412776"/>
            <a:ext cx="2200404" cy="338524"/>
          </a:xfrm>
          <a:prstGeom prst="rect">
            <a:avLst/>
          </a:prstGeom>
        </p:spPr>
      </p:pic>
    </p:spTree>
    <p:extLst>
      <p:ext uri="{BB962C8B-B14F-4D97-AF65-F5344CB8AC3E}">
        <p14:creationId xmlns="" xmlns:p14="http://schemas.microsoft.com/office/powerpoint/2010/main" val="241231179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39552" y="5965448"/>
            <a:ext cx="8280920" cy="523220"/>
          </a:xfrm>
          <a:prstGeom prst="rect">
            <a:avLst/>
          </a:prstGeom>
          <a:noFill/>
        </p:spPr>
        <p:txBody>
          <a:bodyPr wrap="square" rtlCol="0">
            <a:spAutoFit/>
          </a:bodyPr>
          <a:lstStyle/>
          <a:p>
            <a:pPr algn="ctr"/>
            <a:r>
              <a:rPr lang="de-DE" sz="2800" b="1" dirty="0">
                <a:solidFill>
                  <a:srgbClr val="00B0F0"/>
                </a:solidFill>
                <a:latin typeface="Century Gothic" pitchFamily="34" charset="0"/>
              </a:rPr>
              <a:t>myMix </a:t>
            </a:r>
            <a:r>
              <a:rPr lang="de-DE" sz="2800" b="1" dirty="0" smtClean="0">
                <a:solidFill>
                  <a:srgbClr val="00B0F0"/>
                </a:solidFill>
                <a:latin typeface="Century Gothic" pitchFamily="34" charset="0"/>
              </a:rPr>
              <a:t>CONTROL</a:t>
            </a:r>
            <a:r>
              <a:rPr lang="de-DE" sz="2400" b="1" dirty="0" smtClean="0">
                <a:solidFill>
                  <a:prstClr val="white"/>
                </a:solidFill>
                <a:latin typeface="Century Gothic" pitchFamily="34" charset="0"/>
              </a:rPr>
              <a:t> </a:t>
            </a:r>
          </a:p>
        </p:txBody>
      </p:sp>
      <p:pic>
        <p:nvPicPr>
          <p:cNvPr id="8" name="Picture 7" descr="CONTROL-collage.jpg"/>
          <p:cNvPicPr>
            <a:picLocks noChangeAspect="1"/>
          </p:cNvPicPr>
          <p:nvPr/>
        </p:nvPicPr>
        <p:blipFill>
          <a:blip r:embed="rId3" cstate="print"/>
          <a:stretch>
            <a:fillRect/>
          </a:stretch>
        </p:blipFill>
        <p:spPr>
          <a:xfrm>
            <a:off x="61089" y="172584"/>
            <a:ext cx="9082911" cy="5610995"/>
          </a:xfrm>
          <a:prstGeom prst="rect">
            <a:avLst/>
          </a:prstGeom>
        </p:spPr>
      </p:pic>
    </p:spTree>
    <p:extLst>
      <p:ext uri="{BB962C8B-B14F-4D97-AF65-F5344CB8AC3E}">
        <p14:creationId xmlns="" xmlns:p14="http://schemas.microsoft.com/office/powerpoint/2010/main" val="220327406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23528" y="1412776"/>
            <a:ext cx="8352928" cy="2592288"/>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251520" y="4149080"/>
            <a:ext cx="7920880" cy="2308324"/>
          </a:xfrm>
          <a:prstGeom prst="rect">
            <a:avLst/>
          </a:prstGeom>
          <a:noFill/>
        </p:spPr>
        <p:txBody>
          <a:bodyPr wrap="square" rtlCol="0">
            <a:spAutoFit/>
          </a:bodyPr>
          <a:lstStyle/>
          <a:p>
            <a:pPr>
              <a:buFont typeface="Wingdings" pitchFamily="2" charset="2"/>
              <a:buChar char="§"/>
            </a:pPr>
            <a:r>
              <a:rPr lang="en-US" sz="1600" dirty="0">
                <a:solidFill>
                  <a:prstClr val="white"/>
                </a:solidFill>
                <a:latin typeface="Century Gothic" pitchFamily="34" charset="0"/>
              </a:rPr>
              <a:t> myMix Plug Computer with </a:t>
            </a:r>
            <a:r>
              <a:rPr lang="en-US" sz="1600" dirty="0" err="1">
                <a:solidFill>
                  <a:prstClr val="white"/>
                </a:solidFill>
                <a:latin typeface="Century Gothic" pitchFamily="34" charset="0"/>
              </a:rPr>
              <a:t>WiFi</a:t>
            </a:r>
            <a:r>
              <a:rPr lang="en-US" sz="1600" dirty="0">
                <a:solidFill>
                  <a:prstClr val="white"/>
                </a:solidFill>
                <a:latin typeface="Century Gothic" pitchFamily="34" charset="0"/>
              </a:rPr>
              <a:t> 802.11b/g  access point </a:t>
            </a:r>
          </a:p>
          <a:p>
            <a:pPr>
              <a:buFont typeface="Wingdings" pitchFamily="2" charset="2"/>
              <a:buChar char="§"/>
            </a:pPr>
            <a:r>
              <a:rPr lang="en-US" sz="1600" dirty="0">
                <a:solidFill>
                  <a:prstClr val="white"/>
                </a:solidFill>
                <a:latin typeface="Century Gothic" pitchFamily="34" charset="0"/>
              </a:rPr>
              <a:t> USB port for external data storage</a:t>
            </a:r>
          </a:p>
          <a:p>
            <a:pPr>
              <a:buFont typeface="Wingdings" pitchFamily="2" charset="2"/>
              <a:buChar char="§"/>
            </a:pPr>
            <a:r>
              <a:rPr lang="en-US" sz="1600" dirty="0">
                <a:solidFill>
                  <a:prstClr val="white"/>
                </a:solidFill>
                <a:latin typeface="Century Gothic" pitchFamily="34" charset="0"/>
              </a:rPr>
              <a:t> Universal Web Browser Interface - No dedicated computer needed</a:t>
            </a:r>
          </a:p>
          <a:p>
            <a:pPr>
              <a:buFont typeface="Wingdings" pitchFamily="2" charset="2"/>
              <a:buChar char="§"/>
            </a:pPr>
            <a:r>
              <a:rPr lang="en-US" sz="1600" dirty="0">
                <a:solidFill>
                  <a:prstClr val="white"/>
                </a:solidFill>
                <a:latin typeface="Century Gothic" pitchFamily="34" charset="0"/>
              </a:rPr>
              <a:t> Backup/Download of complete system settings</a:t>
            </a:r>
          </a:p>
          <a:p>
            <a:pPr>
              <a:buFont typeface="Wingdings" pitchFamily="2" charset="2"/>
              <a:buChar char="§"/>
            </a:pPr>
            <a:r>
              <a:rPr lang="en-US" sz="1600" dirty="0">
                <a:solidFill>
                  <a:prstClr val="white"/>
                </a:solidFill>
                <a:latin typeface="Century Gothic" pitchFamily="34" charset="0"/>
              </a:rPr>
              <a:t> Individual Configuration and Editing  of myMix and IEX16</a:t>
            </a:r>
          </a:p>
          <a:p>
            <a:pPr>
              <a:buFont typeface="Wingdings" pitchFamily="2" charset="2"/>
              <a:buChar char="§"/>
            </a:pPr>
            <a:r>
              <a:rPr lang="en-US" sz="1600" dirty="0">
                <a:solidFill>
                  <a:prstClr val="white"/>
                </a:solidFill>
                <a:latin typeface="Century Gothic" pitchFamily="34" charset="0"/>
              </a:rPr>
              <a:t> Global Profile Change for myMix</a:t>
            </a:r>
          </a:p>
          <a:p>
            <a:pPr>
              <a:buFont typeface="Wingdings" pitchFamily="2" charset="2"/>
              <a:buChar char="§"/>
            </a:pPr>
            <a:r>
              <a:rPr lang="en-US" sz="1600" dirty="0">
                <a:solidFill>
                  <a:prstClr val="white"/>
                </a:solidFill>
                <a:latin typeface="Century Gothic" pitchFamily="34" charset="0"/>
              </a:rPr>
              <a:t> Locking Menu with individual parameter locking per myMix</a:t>
            </a:r>
          </a:p>
          <a:p>
            <a:pPr>
              <a:buFont typeface="Wingdings" pitchFamily="2" charset="2"/>
              <a:buChar char="§"/>
            </a:pPr>
            <a:r>
              <a:rPr lang="en-US" sz="1600" dirty="0">
                <a:solidFill>
                  <a:prstClr val="white"/>
                </a:solidFill>
                <a:latin typeface="Century Gothic" pitchFamily="34" charset="0"/>
              </a:rPr>
              <a:t> Offline Editing </a:t>
            </a:r>
          </a:p>
          <a:p>
            <a:pPr>
              <a:buFont typeface="Wingdings" pitchFamily="2" charset="2"/>
              <a:buChar char="§"/>
            </a:pPr>
            <a:r>
              <a:rPr lang="en-US" sz="1600" dirty="0">
                <a:solidFill>
                  <a:prstClr val="white"/>
                </a:solidFill>
                <a:latin typeface="Century Gothic" pitchFamily="34" charset="0"/>
              </a:rPr>
              <a:t> Remote access to individual parameters including mixing  </a:t>
            </a:r>
          </a:p>
        </p:txBody>
      </p:sp>
      <p:sp>
        <p:nvSpPr>
          <p:cNvPr id="14" name="TextBox 13"/>
          <p:cNvSpPr txBox="1"/>
          <p:nvPr/>
        </p:nvSpPr>
        <p:spPr>
          <a:xfrm>
            <a:off x="251520" y="376208"/>
            <a:ext cx="8280920" cy="892552"/>
          </a:xfrm>
          <a:prstGeom prst="rect">
            <a:avLst/>
          </a:prstGeom>
          <a:noFill/>
        </p:spPr>
        <p:txBody>
          <a:bodyPr wrap="square" rtlCol="0">
            <a:spAutoFit/>
          </a:bodyPr>
          <a:lstStyle/>
          <a:p>
            <a:pPr algn="ctr"/>
            <a:r>
              <a:rPr lang="de-DE" sz="2800" b="1" dirty="0">
                <a:solidFill>
                  <a:srgbClr val="00B0F0"/>
                </a:solidFill>
                <a:latin typeface="Century Gothic" pitchFamily="34" charset="0"/>
              </a:rPr>
              <a:t>myMix CONTROL-</a:t>
            </a:r>
          </a:p>
          <a:p>
            <a:pPr algn="ctr"/>
            <a:r>
              <a:rPr lang="de-DE" sz="2400" b="1" dirty="0">
                <a:solidFill>
                  <a:prstClr val="white"/>
                </a:solidFill>
                <a:latin typeface="Century Gothic" pitchFamily="34" charset="0"/>
              </a:rPr>
              <a:t>Configure and edit </a:t>
            </a:r>
            <a:r>
              <a:rPr lang="de-DE" sz="2400" b="1" dirty="0" smtClean="0">
                <a:solidFill>
                  <a:prstClr val="white"/>
                </a:solidFill>
                <a:latin typeface="Century Gothic" pitchFamily="34" charset="0"/>
              </a:rPr>
              <a:t>any parameter in </a:t>
            </a:r>
            <a:r>
              <a:rPr lang="de-DE" sz="2400" b="1" dirty="0">
                <a:solidFill>
                  <a:prstClr val="white"/>
                </a:solidFill>
                <a:latin typeface="Century Gothic" pitchFamily="34" charset="0"/>
              </a:rPr>
              <a:t>the system</a:t>
            </a:r>
            <a:endParaRPr lang="en-US" sz="2400" b="1" dirty="0">
              <a:solidFill>
                <a:prstClr val="white"/>
              </a:solidFill>
              <a:latin typeface="Century Gothic" pitchFamily="34" charset="0"/>
            </a:endParaRPr>
          </a:p>
        </p:txBody>
      </p:sp>
      <p:pic>
        <p:nvPicPr>
          <p:cNvPr id="15" name="Picture 14" descr="LogoEnhanced2 copy.png"/>
          <p:cNvPicPr>
            <a:picLocks noChangeAspect="1"/>
          </p:cNvPicPr>
          <p:nvPr/>
        </p:nvPicPr>
        <p:blipFill>
          <a:blip r:embed="rId3"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pic>
        <p:nvPicPr>
          <p:cNvPr id="8" name="Picture 7" descr="myMix Control-system view.png"/>
          <p:cNvPicPr>
            <a:picLocks noChangeAspect="1"/>
          </p:cNvPicPr>
          <p:nvPr/>
        </p:nvPicPr>
        <p:blipFill>
          <a:blip r:embed="rId4" cstate="print"/>
          <a:stretch>
            <a:fillRect/>
          </a:stretch>
        </p:blipFill>
        <p:spPr>
          <a:xfrm>
            <a:off x="467544" y="1556792"/>
            <a:ext cx="7981909" cy="2376264"/>
          </a:xfrm>
          <a:prstGeom prst="rect">
            <a:avLst/>
          </a:prstGeom>
        </p:spPr>
      </p:pic>
    </p:spTree>
    <p:extLst>
      <p:ext uri="{BB962C8B-B14F-4D97-AF65-F5344CB8AC3E}">
        <p14:creationId xmlns="" xmlns:p14="http://schemas.microsoft.com/office/powerpoint/2010/main" val="153795829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yMixCONTROL_myMixSetting_prelim.png"/>
          <p:cNvPicPr>
            <a:picLocks noChangeAspect="1"/>
          </p:cNvPicPr>
          <p:nvPr/>
        </p:nvPicPr>
        <p:blipFill>
          <a:blip r:embed="rId3" cstate="print"/>
          <a:stretch>
            <a:fillRect/>
          </a:stretch>
        </p:blipFill>
        <p:spPr>
          <a:xfrm>
            <a:off x="0" y="-285750"/>
            <a:ext cx="9144000" cy="7143750"/>
          </a:xfrm>
          <a:prstGeom prst="rect">
            <a:avLst/>
          </a:prstGeom>
        </p:spPr>
      </p:pic>
      <p:sp>
        <p:nvSpPr>
          <p:cNvPr id="14" name="TextBox 13"/>
          <p:cNvSpPr txBox="1"/>
          <p:nvPr/>
        </p:nvSpPr>
        <p:spPr>
          <a:xfrm>
            <a:off x="251520" y="376208"/>
            <a:ext cx="8280920" cy="892552"/>
          </a:xfrm>
          <a:prstGeom prst="rect">
            <a:avLst/>
          </a:prstGeom>
          <a:noFill/>
        </p:spPr>
        <p:txBody>
          <a:bodyPr wrap="square" rtlCol="0">
            <a:spAutoFit/>
          </a:bodyPr>
          <a:lstStyle/>
          <a:p>
            <a:pPr algn="ctr"/>
            <a:r>
              <a:rPr lang="de-DE" sz="2800" b="1" dirty="0">
                <a:solidFill>
                  <a:srgbClr val="00B0F0"/>
                </a:solidFill>
                <a:latin typeface="Century Gothic" pitchFamily="34" charset="0"/>
              </a:rPr>
              <a:t>myMix CONTROL-</a:t>
            </a:r>
          </a:p>
          <a:p>
            <a:pPr algn="ctr"/>
            <a:r>
              <a:rPr lang="de-DE" sz="2400" b="1" dirty="0">
                <a:solidFill>
                  <a:prstClr val="white"/>
                </a:solidFill>
                <a:latin typeface="Century Gothic" pitchFamily="34" charset="0"/>
              </a:rPr>
              <a:t>Configure and edit </a:t>
            </a:r>
            <a:r>
              <a:rPr lang="de-DE" sz="2400" b="1" dirty="0" smtClean="0">
                <a:solidFill>
                  <a:prstClr val="white"/>
                </a:solidFill>
                <a:latin typeface="Century Gothic" pitchFamily="34" charset="0"/>
              </a:rPr>
              <a:t>any parameter in </a:t>
            </a:r>
            <a:r>
              <a:rPr lang="de-DE" sz="2400" b="1" dirty="0">
                <a:solidFill>
                  <a:prstClr val="white"/>
                </a:solidFill>
                <a:latin typeface="Century Gothic" pitchFamily="34" charset="0"/>
              </a:rPr>
              <a:t>the system</a:t>
            </a:r>
            <a:endParaRPr lang="en-US" sz="2400" b="1" dirty="0">
              <a:solidFill>
                <a:prstClr val="white"/>
              </a:solidFill>
              <a:latin typeface="Century Gothic" pitchFamily="34" charset="0"/>
            </a:endParaRPr>
          </a:p>
        </p:txBody>
      </p:sp>
      <p:pic>
        <p:nvPicPr>
          <p:cNvPr id="15" name="Picture 14" descr="LogoEnhanced2 copy.png"/>
          <p:cNvPicPr>
            <a:picLocks noChangeAspect="1"/>
          </p:cNvPicPr>
          <p:nvPr/>
        </p:nvPicPr>
        <p:blipFill>
          <a:blip r:embed="rId4"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pic>
        <p:nvPicPr>
          <p:cNvPr id="7" name="Picture 6" descr="myMixCONTROL_IEXconfig_prelim.png"/>
          <p:cNvPicPr>
            <a:picLocks noChangeAspect="1"/>
          </p:cNvPicPr>
          <p:nvPr/>
        </p:nvPicPr>
        <p:blipFill>
          <a:blip r:embed="rId5" cstate="print"/>
          <a:srcRect r="8749"/>
          <a:stretch>
            <a:fillRect/>
          </a:stretch>
        </p:blipFill>
        <p:spPr>
          <a:xfrm>
            <a:off x="0" y="1"/>
            <a:ext cx="6444208" cy="5517232"/>
          </a:xfrm>
          <a:prstGeom prst="rect">
            <a:avLst/>
          </a:prstGeom>
        </p:spPr>
      </p:pic>
      <p:pic>
        <p:nvPicPr>
          <p:cNvPr id="9" name="Picture 8" descr="myMixCONTROL_LOCK_prelim.png"/>
          <p:cNvPicPr>
            <a:picLocks noChangeAspect="1"/>
          </p:cNvPicPr>
          <p:nvPr/>
        </p:nvPicPr>
        <p:blipFill>
          <a:blip r:embed="rId6" cstate="print"/>
          <a:srcRect r="72216" b="9138"/>
          <a:stretch>
            <a:fillRect/>
          </a:stretch>
        </p:blipFill>
        <p:spPr>
          <a:xfrm>
            <a:off x="2339752" y="0"/>
            <a:ext cx="1972858" cy="5040560"/>
          </a:xfrm>
          <a:prstGeom prst="rect">
            <a:avLst/>
          </a:prstGeom>
        </p:spPr>
      </p:pic>
      <p:pic>
        <p:nvPicPr>
          <p:cNvPr id="11" name="Picture 10" descr="myMixCONTROL_MixScreen_prelim.png"/>
          <p:cNvPicPr>
            <a:picLocks noChangeAspect="1"/>
          </p:cNvPicPr>
          <p:nvPr/>
        </p:nvPicPr>
        <p:blipFill>
          <a:blip r:embed="rId7" cstate="print"/>
          <a:srcRect r="67363" b="4374"/>
          <a:stretch>
            <a:fillRect/>
          </a:stretch>
        </p:blipFill>
        <p:spPr>
          <a:xfrm>
            <a:off x="4211960" y="25638"/>
            <a:ext cx="2232248" cy="5109656"/>
          </a:xfrm>
          <a:prstGeom prst="rect">
            <a:avLst/>
          </a:prstGeom>
        </p:spPr>
      </p:pic>
      <p:pic>
        <p:nvPicPr>
          <p:cNvPr id="12" name="Picture 11" descr="myMixCONTROL_myMixSetting_prelim.png"/>
          <p:cNvPicPr>
            <a:picLocks noChangeAspect="1"/>
          </p:cNvPicPr>
          <p:nvPr/>
        </p:nvPicPr>
        <p:blipFill>
          <a:blip r:embed="rId3" cstate="print"/>
          <a:srcRect r="67188" b="35562"/>
          <a:stretch>
            <a:fillRect/>
          </a:stretch>
        </p:blipFill>
        <p:spPr>
          <a:xfrm>
            <a:off x="6228184" y="56810"/>
            <a:ext cx="2016224" cy="3093412"/>
          </a:xfrm>
          <a:prstGeom prst="rect">
            <a:avLst/>
          </a:prstGeom>
        </p:spPr>
      </p:pic>
      <p:sp>
        <p:nvSpPr>
          <p:cNvPr id="16" name="TextBox 15"/>
          <p:cNvSpPr txBox="1"/>
          <p:nvPr/>
        </p:nvSpPr>
        <p:spPr>
          <a:xfrm>
            <a:off x="179512" y="5353471"/>
            <a:ext cx="2232248" cy="307777"/>
          </a:xfrm>
          <a:prstGeom prst="rect">
            <a:avLst/>
          </a:prstGeom>
          <a:noFill/>
        </p:spPr>
        <p:txBody>
          <a:bodyPr wrap="square" rtlCol="0">
            <a:spAutoFit/>
          </a:bodyPr>
          <a:lstStyle/>
          <a:p>
            <a:pPr algn="ctr"/>
            <a:r>
              <a:rPr lang="de-DE" sz="1400" dirty="0" smtClean="0">
                <a:solidFill>
                  <a:srgbClr val="00B0F0"/>
                </a:solidFill>
                <a:latin typeface="Century Gothic" pitchFamily="34" charset="0"/>
              </a:rPr>
              <a:t>IEX16 Configuration</a:t>
            </a:r>
            <a:endParaRPr lang="en-US" sz="1400" dirty="0">
              <a:solidFill>
                <a:srgbClr val="00B0F0"/>
              </a:solidFill>
              <a:latin typeface="Century Gothic" pitchFamily="34" charset="0"/>
            </a:endParaRPr>
          </a:p>
        </p:txBody>
      </p:sp>
      <p:sp>
        <p:nvSpPr>
          <p:cNvPr id="17" name="TextBox 16"/>
          <p:cNvSpPr txBox="1"/>
          <p:nvPr/>
        </p:nvSpPr>
        <p:spPr>
          <a:xfrm>
            <a:off x="2699792" y="4941168"/>
            <a:ext cx="1440160" cy="307777"/>
          </a:xfrm>
          <a:prstGeom prst="rect">
            <a:avLst/>
          </a:prstGeom>
          <a:noFill/>
        </p:spPr>
        <p:txBody>
          <a:bodyPr wrap="square" rtlCol="0">
            <a:spAutoFit/>
          </a:bodyPr>
          <a:lstStyle/>
          <a:p>
            <a:pPr algn="ctr"/>
            <a:r>
              <a:rPr lang="de-DE" sz="1400" dirty="0" smtClean="0">
                <a:solidFill>
                  <a:srgbClr val="00B0F0"/>
                </a:solidFill>
                <a:latin typeface="Century Gothic" pitchFamily="34" charset="0"/>
              </a:rPr>
              <a:t>Locking</a:t>
            </a:r>
            <a:endParaRPr lang="en-US" sz="1400" dirty="0">
              <a:solidFill>
                <a:srgbClr val="00B0F0"/>
              </a:solidFill>
              <a:latin typeface="Century Gothic" pitchFamily="34" charset="0"/>
            </a:endParaRPr>
          </a:p>
        </p:txBody>
      </p:sp>
      <p:sp>
        <p:nvSpPr>
          <p:cNvPr id="18" name="TextBox 17"/>
          <p:cNvSpPr txBox="1"/>
          <p:nvPr/>
        </p:nvSpPr>
        <p:spPr>
          <a:xfrm>
            <a:off x="4427984" y="4941168"/>
            <a:ext cx="1440160" cy="307777"/>
          </a:xfrm>
          <a:prstGeom prst="rect">
            <a:avLst/>
          </a:prstGeom>
          <a:noFill/>
        </p:spPr>
        <p:txBody>
          <a:bodyPr wrap="square" rtlCol="0">
            <a:spAutoFit/>
          </a:bodyPr>
          <a:lstStyle/>
          <a:p>
            <a:pPr algn="ctr"/>
            <a:r>
              <a:rPr lang="de-DE" sz="1400" dirty="0" smtClean="0">
                <a:solidFill>
                  <a:srgbClr val="00B0F0"/>
                </a:solidFill>
                <a:latin typeface="Century Gothic" pitchFamily="34" charset="0"/>
              </a:rPr>
              <a:t>Config myMix</a:t>
            </a:r>
            <a:endParaRPr lang="en-US" sz="1400" dirty="0">
              <a:solidFill>
                <a:srgbClr val="00B0F0"/>
              </a:solidFill>
              <a:latin typeface="Century Gothic" pitchFamily="34" charset="0"/>
            </a:endParaRPr>
          </a:p>
        </p:txBody>
      </p:sp>
      <p:sp>
        <p:nvSpPr>
          <p:cNvPr id="19" name="TextBox 18"/>
          <p:cNvSpPr txBox="1"/>
          <p:nvPr/>
        </p:nvSpPr>
        <p:spPr>
          <a:xfrm>
            <a:off x="6444208" y="3068960"/>
            <a:ext cx="2160240" cy="307777"/>
          </a:xfrm>
          <a:prstGeom prst="rect">
            <a:avLst/>
          </a:prstGeom>
          <a:noFill/>
        </p:spPr>
        <p:txBody>
          <a:bodyPr wrap="square" rtlCol="0">
            <a:spAutoFit/>
          </a:bodyPr>
          <a:lstStyle/>
          <a:p>
            <a:pPr algn="ctr"/>
            <a:r>
              <a:rPr lang="de-DE" sz="1400" dirty="0" smtClean="0">
                <a:solidFill>
                  <a:srgbClr val="00B0F0"/>
                </a:solidFill>
                <a:latin typeface="Century Gothic" pitchFamily="34" charset="0"/>
              </a:rPr>
              <a:t>myMix in the System</a:t>
            </a:r>
            <a:endParaRPr lang="en-US" sz="1400" dirty="0">
              <a:solidFill>
                <a:srgbClr val="00B0F0"/>
              </a:solidFill>
              <a:latin typeface="Century Gothic" pitchFamily="34" charset="0"/>
            </a:endParaRPr>
          </a:p>
        </p:txBody>
      </p:sp>
      <p:sp>
        <p:nvSpPr>
          <p:cNvPr id="20" name="TextBox 19"/>
          <p:cNvSpPr txBox="1"/>
          <p:nvPr/>
        </p:nvSpPr>
        <p:spPr>
          <a:xfrm>
            <a:off x="395536" y="6093296"/>
            <a:ext cx="6552728" cy="461665"/>
          </a:xfrm>
          <a:prstGeom prst="rect">
            <a:avLst/>
          </a:prstGeom>
          <a:noFill/>
        </p:spPr>
        <p:txBody>
          <a:bodyPr wrap="square" rtlCol="0">
            <a:spAutoFit/>
          </a:bodyPr>
          <a:lstStyle/>
          <a:p>
            <a:pPr algn="ctr"/>
            <a:r>
              <a:rPr lang="de-DE" sz="2400" b="1" dirty="0" smtClean="0">
                <a:solidFill>
                  <a:prstClr val="white"/>
                </a:solidFill>
                <a:latin typeface="Century Gothic" pitchFamily="34" charset="0"/>
              </a:rPr>
              <a:t>Web Browser Interface - independent</a:t>
            </a:r>
            <a:endParaRPr lang="en-US" sz="2400" b="1" dirty="0">
              <a:solidFill>
                <a:prstClr val="white"/>
              </a:solidFill>
              <a:latin typeface="Century Gothic" pitchFamily="34" charset="0"/>
            </a:endParaRPr>
          </a:p>
        </p:txBody>
      </p:sp>
    </p:spTree>
    <p:extLst>
      <p:ext uri="{BB962C8B-B14F-4D97-AF65-F5344CB8AC3E}">
        <p14:creationId xmlns="" xmlns:p14="http://schemas.microsoft.com/office/powerpoint/2010/main" val="272154068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1338" t="10679" r="5027" b="6319"/>
          <a:stretch/>
        </p:blipFill>
        <p:spPr>
          <a:xfrm>
            <a:off x="0" y="0"/>
            <a:ext cx="9036033" cy="6543303"/>
          </a:xfrm>
          <a:prstGeom prst="rect">
            <a:avLst/>
          </a:prstGeom>
        </p:spPr>
      </p:pic>
    </p:spTree>
    <p:extLst>
      <p:ext uri="{BB962C8B-B14F-4D97-AF65-F5344CB8AC3E}">
        <p14:creationId xmlns="" xmlns:p14="http://schemas.microsoft.com/office/powerpoint/2010/main" val="715994365"/>
      </p:ext>
    </p:extLst>
  </p:cSld>
  <p:clrMapOvr>
    <a:masterClrMapping/>
  </p:clrMapOvr>
  <p:transition spd="slow">
    <p:split dir="in"/>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2644170"/>
            <a:ext cx="8001000" cy="1569660"/>
          </a:xfrm>
          <a:prstGeom prst="rect">
            <a:avLst/>
          </a:prstGeom>
          <a:noFill/>
        </p:spPr>
        <p:txBody>
          <a:bodyPr wrap="square" rtlCol="0">
            <a:spAutoFit/>
          </a:bodyPr>
          <a:lstStyle/>
          <a:p>
            <a:pPr algn="ctr"/>
            <a:r>
              <a:rPr lang="en-US" sz="9600" dirty="0" err="1" smtClean="0">
                <a:solidFill>
                  <a:schemeClr val="tx2">
                    <a:lumMod val="50000"/>
                  </a:schemeClr>
                </a:solidFill>
                <a:latin typeface="Eras Bold ITC" pitchFamily="34" charset="0"/>
              </a:rPr>
              <a:t>intEGRATE</a:t>
            </a:r>
            <a:endParaRPr lang="en-US" sz="9600" dirty="0">
              <a:solidFill>
                <a:schemeClr val="tx2">
                  <a:lumMod val="50000"/>
                </a:schemeClr>
              </a:solidFill>
              <a:latin typeface="Eras Bold ITC" pitchFamily="34" charset="0"/>
            </a:endParaRPr>
          </a:p>
        </p:txBody>
      </p:sp>
      <p:pic>
        <p:nvPicPr>
          <p:cNvPr id="3" name="Picture 2" descr="LogoEnhanced2 copy.png"/>
          <p:cNvPicPr>
            <a:picLocks noChangeAspect="1"/>
          </p:cNvPicPr>
          <p:nvPr/>
        </p:nvPicPr>
        <p:blipFill>
          <a:blip r:embed="rId2"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pic>
        <p:nvPicPr>
          <p:cNvPr id="4" name="Picture 3" descr="mymix sparkling.png"/>
          <p:cNvPicPr>
            <a:picLocks noChangeAspect="1"/>
          </p:cNvPicPr>
          <p:nvPr/>
        </p:nvPicPr>
        <p:blipFill>
          <a:blip r:embed="rId3" cstate="print"/>
          <a:srcRect l="47062" b="5342"/>
          <a:stretch>
            <a:fillRect/>
          </a:stretch>
        </p:blipFill>
        <p:spPr>
          <a:xfrm>
            <a:off x="251520" y="260648"/>
            <a:ext cx="1584176" cy="1361360"/>
          </a:xfrm>
          <a:prstGeom prst="rect">
            <a:avLst/>
          </a:prstGeom>
        </p:spPr>
      </p:pic>
    </p:spTree>
  </p:cSld>
  <p:clrMapOvr>
    <a:masterClrMapping/>
  </p:clrMapOvr>
  <p:transition spd="slow">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YPC-Korea.jpg"/>
          <p:cNvPicPr>
            <a:picLocks noChangeAspect="1"/>
          </p:cNvPicPr>
          <p:nvPr/>
        </p:nvPicPr>
        <p:blipFill>
          <a:blip r:embed="rId2" cstate="print"/>
          <a:stretch>
            <a:fillRect/>
          </a:stretch>
        </p:blipFill>
        <p:spPr>
          <a:xfrm>
            <a:off x="251520" y="404664"/>
            <a:ext cx="6476078" cy="4311296"/>
          </a:xfrm>
          <a:prstGeom prst="rect">
            <a:avLst/>
          </a:prstGeom>
        </p:spPr>
      </p:pic>
      <p:pic>
        <p:nvPicPr>
          <p:cNvPr id="3" name="Picture 2" descr="LogoEnhanced2 copy.png"/>
          <p:cNvPicPr>
            <a:picLocks noChangeAspect="1"/>
          </p:cNvPicPr>
          <p:nvPr/>
        </p:nvPicPr>
        <p:blipFill>
          <a:blip r:embed="rId3"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
        <p:nvSpPr>
          <p:cNvPr id="7" name="TextBox 6"/>
          <p:cNvSpPr txBox="1"/>
          <p:nvPr/>
        </p:nvSpPr>
        <p:spPr>
          <a:xfrm>
            <a:off x="755576" y="476672"/>
            <a:ext cx="7992888" cy="461665"/>
          </a:xfrm>
          <a:prstGeom prst="rect">
            <a:avLst/>
          </a:prstGeom>
          <a:noFill/>
        </p:spPr>
        <p:txBody>
          <a:bodyPr wrap="square" rtlCol="0">
            <a:spAutoFit/>
          </a:bodyPr>
          <a:lstStyle/>
          <a:p>
            <a:pPr algn="ctr"/>
            <a:r>
              <a:rPr lang="de-DE" sz="2400" dirty="0" smtClean="0">
                <a:latin typeface="Century Gothic" pitchFamily="34" charset="0"/>
              </a:rPr>
              <a:t>YPC Korea Tours  </a:t>
            </a:r>
          </a:p>
        </p:txBody>
      </p:sp>
      <p:sp>
        <p:nvSpPr>
          <p:cNvPr id="8" name="TextBox 7"/>
          <p:cNvSpPr txBox="1"/>
          <p:nvPr/>
        </p:nvSpPr>
        <p:spPr>
          <a:xfrm>
            <a:off x="611560" y="6021288"/>
            <a:ext cx="5436096" cy="461665"/>
          </a:xfrm>
          <a:prstGeom prst="rect">
            <a:avLst/>
          </a:prstGeom>
          <a:noFill/>
        </p:spPr>
        <p:txBody>
          <a:bodyPr wrap="square" rtlCol="0">
            <a:spAutoFit/>
          </a:bodyPr>
          <a:lstStyle/>
          <a:p>
            <a:r>
              <a:rPr lang="de-DE" sz="1200" dirty="0" smtClean="0">
                <a:latin typeface="Century Gothic" pitchFamily="34" charset="0"/>
              </a:rPr>
              <a:t>1 IEX16L  and 8 myMix for the In-Ear Monitoring of Bass, Guitar, 2 Keyboards, 4 Vocals    </a:t>
            </a:r>
          </a:p>
        </p:txBody>
      </p:sp>
      <p:pic>
        <p:nvPicPr>
          <p:cNvPr id="21" name="Picture 20" descr="mymix detail.jpg"/>
          <p:cNvPicPr>
            <a:picLocks noChangeAspect="1"/>
          </p:cNvPicPr>
          <p:nvPr/>
        </p:nvPicPr>
        <p:blipFill>
          <a:blip r:embed="rId4" cstate="print"/>
          <a:stretch>
            <a:fillRect/>
          </a:stretch>
        </p:blipFill>
        <p:spPr>
          <a:xfrm>
            <a:off x="5364088" y="4077072"/>
            <a:ext cx="1547664" cy="1030562"/>
          </a:xfrm>
          <a:prstGeom prst="rect">
            <a:avLst/>
          </a:prstGeom>
        </p:spPr>
      </p:pic>
      <p:pic>
        <p:nvPicPr>
          <p:cNvPr id="22" name="Picture 21" descr="mymix keyboards.jpg"/>
          <p:cNvPicPr>
            <a:picLocks noChangeAspect="1"/>
          </p:cNvPicPr>
          <p:nvPr/>
        </p:nvPicPr>
        <p:blipFill>
          <a:blip r:embed="rId5" cstate="print"/>
          <a:srcRect l="6216" t="4650" r="28511" b="30249"/>
          <a:stretch>
            <a:fillRect/>
          </a:stretch>
        </p:blipFill>
        <p:spPr>
          <a:xfrm>
            <a:off x="7020272" y="4077072"/>
            <a:ext cx="1512168" cy="1008112"/>
          </a:xfrm>
          <a:prstGeom prst="rect">
            <a:avLst/>
          </a:prstGeom>
        </p:spPr>
      </p:pic>
      <p:pic>
        <p:nvPicPr>
          <p:cNvPr id="23" name="Picture 22" descr="mymix keyboards 2.jpg"/>
          <p:cNvPicPr>
            <a:picLocks noChangeAspect="1"/>
          </p:cNvPicPr>
          <p:nvPr/>
        </p:nvPicPr>
        <p:blipFill>
          <a:blip r:embed="rId6" cstate="print"/>
          <a:stretch>
            <a:fillRect/>
          </a:stretch>
        </p:blipFill>
        <p:spPr>
          <a:xfrm>
            <a:off x="3635896" y="4077072"/>
            <a:ext cx="1622468" cy="1080120"/>
          </a:xfrm>
          <a:prstGeom prst="rect">
            <a:avLst/>
          </a:prstGeom>
        </p:spPr>
      </p:pic>
      <p:pic>
        <p:nvPicPr>
          <p:cNvPr id="25" name="Picture 24" descr="YPC-Korea2.jpg"/>
          <p:cNvPicPr>
            <a:picLocks noChangeAspect="1"/>
          </p:cNvPicPr>
          <p:nvPr/>
        </p:nvPicPr>
        <p:blipFill>
          <a:blip r:embed="rId7" cstate="print"/>
          <a:stretch>
            <a:fillRect/>
          </a:stretch>
        </p:blipFill>
        <p:spPr>
          <a:xfrm>
            <a:off x="179512" y="3789040"/>
            <a:ext cx="3240360" cy="2157699"/>
          </a:xfrm>
          <a:prstGeom prst="rect">
            <a:avLst/>
          </a:prstGeom>
        </p:spPr>
      </p:pic>
    </p:spTree>
    <p:extLst>
      <p:ext uri="{BB962C8B-B14F-4D97-AF65-F5344CB8AC3E}">
        <p14:creationId xmlns="" xmlns:p14="http://schemas.microsoft.com/office/powerpoint/2010/main" val="2904413629"/>
      </p:ext>
    </p:extLst>
  </p:cSld>
  <p:clrMapOvr>
    <a:masterClrMapping/>
  </p:clrMapOvr>
  <p:transition>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332656"/>
            <a:ext cx="8496944" cy="830997"/>
          </a:xfrm>
          <a:prstGeom prst="rect">
            <a:avLst/>
          </a:prstGeom>
          <a:noFill/>
        </p:spPr>
        <p:txBody>
          <a:bodyPr wrap="square" rtlCol="0">
            <a:spAutoFit/>
          </a:bodyPr>
          <a:lstStyle/>
          <a:p>
            <a:pPr algn="ctr"/>
            <a:r>
              <a:rPr lang="de-DE" sz="2400" b="1" dirty="0" smtClean="0">
                <a:solidFill>
                  <a:prstClr val="white"/>
                </a:solidFill>
                <a:latin typeface="Century Gothic" pitchFamily="34" charset="0"/>
                <a:ea typeface="Verdana" pitchFamily="34" charset="0"/>
                <a:cs typeface="Verdana" pitchFamily="34" charset="0"/>
              </a:rPr>
              <a:t>50 + Musicians want to control their instrument </a:t>
            </a:r>
          </a:p>
          <a:p>
            <a:pPr algn="ctr"/>
            <a:r>
              <a:rPr lang="de-DE" sz="2400" b="1" dirty="0" smtClean="0">
                <a:solidFill>
                  <a:prstClr val="white"/>
                </a:solidFill>
                <a:latin typeface="Century Gothic" pitchFamily="34" charset="0"/>
                <a:ea typeface="Verdana" pitchFamily="34" charset="0"/>
                <a:cs typeface="Verdana" pitchFamily="34" charset="0"/>
              </a:rPr>
              <a:t>And hear the others</a:t>
            </a:r>
          </a:p>
        </p:txBody>
      </p:sp>
      <p:pic>
        <p:nvPicPr>
          <p:cNvPr id="6" name="Picture 5" descr="LogoEnhanced2 copy.png"/>
          <p:cNvPicPr>
            <a:picLocks noChangeAspect="1"/>
          </p:cNvPicPr>
          <p:nvPr/>
        </p:nvPicPr>
        <p:blipFill>
          <a:blip r:embed="rId2" cstate="email"/>
          <a:stretch>
            <a:fillRect/>
          </a:stretch>
        </p:blipFill>
        <p:spPr>
          <a:xfrm>
            <a:off x="7756810" y="6021287"/>
            <a:ext cx="1079441" cy="288401"/>
          </a:xfrm>
          <a:prstGeom prst="rect">
            <a:avLst/>
          </a:prstGeom>
          <a:effectLst>
            <a:reflection blurRad="6350" stA="50000" endA="300" endPos="90000" dir="5400000" sy="-100000" algn="bl" rotWithShape="0"/>
          </a:effectLst>
        </p:spPr>
      </p:pic>
      <p:sp>
        <p:nvSpPr>
          <p:cNvPr id="7" name="TextBox 6"/>
          <p:cNvSpPr txBox="1"/>
          <p:nvPr/>
        </p:nvSpPr>
        <p:spPr>
          <a:xfrm>
            <a:off x="5940152" y="1484198"/>
            <a:ext cx="2880320" cy="2862322"/>
          </a:xfrm>
          <a:prstGeom prst="rect">
            <a:avLst/>
          </a:prstGeom>
          <a:noFill/>
        </p:spPr>
        <p:txBody>
          <a:bodyPr wrap="square" rtlCol="0">
            <a:spAutoFit/>
          </a:bodyPr>
          <a:lstStyle/>
          <a:p>
            <a:pPr algn="ctr">
              <a:spcAft>
                <a:spcPts val="600"/>
              </a:spcAft>
              <a:buFont typeface="Arial" pitchFamily="34" charset="0"/>
              <a:buChar char="•"/>
            </a:pPr>
            <a:r>
              <a:rPr lang="de-DE" sz="1600" dirty="0" smtClean="0">
                <a:latin typeface="Century Gothic" pitchFamily="34" charset="0"/>
              </a:rPr>
              <a:t> 47 individual instruments are provided as network signal  (50 channels)</a:t>
            </a:r>
          </a:p>
          <a:p>
            <a:pPr algn="ctr">
              <a:spcAft>
                <a:spcPts val="600"/>
              </a:spcAft>
              <a:buFont typeface="Arial" pitchFamily="34" charset="0"/>
              <a:buChar char="•"/>
            </a:pPr>
            <a:r>
              <a:rPr lang="de-DE" sz="1600" dirty="0" smtClean="0">
                <a:latin typeface="Century Gothic" pitchFamily="34" charset="0"/>
              </a:rPr>
              <a:t> 16 submixes are provided </a:t>
            </a:r>
          </a:p>
          <a:p>
            <a:pPr algn="ctr">
              <a:spcAft>
                <a:spcPts val="600"/>
              </a:spcAft>
              <a:buFont typeface="Arial" pitchFamily="34" charset="0"/>
              <a:buChar char="•"/>
            </a:pPr>
            <a:r>
              <a:rPr lang="de-DE" sz="1600" dirty="0" smtClean="0">
                <a:latin typeface="Century Gothic" pitchFamily="34" charset="0"/>
              </a:rPr>
              <a:t> 66 network signals available</a:t>
            </a:r>
          </a:p>
          <a:p>
            <a:pPr algn="ctr">
              <a:spcAft>
                <a:spcPts val="600"/>
              </a:spcAft>
              <a:buFont typeface="Arial" pitchFamily="34" charset="0"/>
              <a:buChar char="•"/>
            </a:pPr>
            <a:r>
              <a:rPr lang="de-DE" sz="1600" dirty="0" smtClean="0">
                <a:latin typeface="Century Gothic" pitchFamily="34" charset="0"/>
              </a:rPr>
              <a:t>64ch via MADI interface and IEX16L-A</a:t>
            </a:r>
          </a:p>
          <a:p>
            <a:pPr algn="ctr">
              <a:spcAft>
                <a:spcPts val="600"/>
              </a:spcAft>
              <a:buFont typeface="Arial" pitchFamily="34" charset="0"/>
              <a:buChar char="•"/>
            </a:pPr>
            <a:r>
              <a:rPr lang="de-DE" sz="1600" dirty="0" smtClean="0">
                <a:latin typeface="Century Gothic" pitchFamily="34" charset="0"/>
              </a:rPr>
              <a:t>Network with central GB Switch</a:t>
            </a:r>
          </a:p>
        </p:txBody>
      </p:sp>
      <p:pic>
        <p:nvPicPr>
          <p:cNvPr id="10" name="Picture 9" descr="Orchestra-MADI-In.jpg"/>
          <p:cNvPicPr>
            <a:picLocks noChangeAspect="1"/>
          </p:cNvPicPr>
          <p:nvPr/>
        </p:nvPicPr>
        <p:blipFill>
          <a:blip r:embed="rId3" cstate="print"/>
          <a:srcRect l="8263" t="5594" r="25588" b="3428"/>
          <a:stretch>
            <a:fillRect/>
          </a:stretch>
        </p:blipFill>
        <p:spPr>
          <a:xfrm>
            <a:off x="179512" y="1268760"/>
            <a:ext cx="5256584" cy="5256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blinds(horizontal)">
                                      <p:cBhvr>
                                        <p:cTn id="11" dur="500"/>
                                        <p:tgtEl>
                                          <p:spTgt spid="7">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linds(horizontal)">
                                      <p:cBhvr>
                                        <p:cTn id="15" dur="500"/>
                                        <p:tgtEl>
                                          <p:spTgt spid="7">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blinds(horizontal)">
                                      <p:cBhvr>
                                        <p:cTn id="19" dur="500"/>
                                        <p:tgtEl>
                                          <p:spTgt spid="7">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blinds(horizontal)">
                                      <p:cBhvr>
                                        <p:cTn id="2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dvAuto="50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descr="19-inch.png"/>
          <p:cNvPicPr>
            <a:picLocks noChangeAspect="1"/>
          </p:cNvPicPr>
          <p:nvPr/>
        </p:nvPicPr>
        <p:blipFill>
          <a:blip r:embed="rId3" cstate="print"/>
          <a:stretch>
            <a:fillRect/>
          </a:stretch>
        </p:blipFill>
        <p:spPr>
          <a:xfrm>
            <a:off x="539552" y="1916832"/>
            <a:ext cx="8028000" cy="841825"/>
          </a:xfrm>
          <a:prstGeom prst="rect">
            <a:avLst/>
          </a:prstGeom>
        </p:spPr>
      </p:pic>
      <p:pic>
        <p:nvPicPr>
          <p:cNvPr id="3" name="Picture 2" descr="LogoEnhanced2 copy.png"/>
          <p:cNvPicPr>
            <a:picLocks noChangeAspect="1"/>
          </p:cNvPicPr>
          <p:nvPr/>
        </p:nvPicPr>
        <p:blipFill>
          <a:blip r:embed="rId4"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
        <p:nvSpPr>
          <p:cNvPr id="5" name="TextBox 4"/>
          <p:cNvSpPr txBox="1"/>
          <p:nvPr/>
        </p:nvSpPr>
        <p:spPr>
          <a:xfrm>
            <a:off x="1187624" y="1772816"/>
            <a:ext cx="6768752" cy="1477328"/>
          </a:xfrm>
          <a:prstGeom prst="rect">
            <a:avLst/>
          </a:prstGeom>
          <a:noFill/>
        </p:spPr>
        <p:txBody>
          <a:bodyPr wrap="square" rtlCol="0">
            <a:spAutoFit/>
          </a:bodyPr>
          <a:lstStyle/>
          <a:p>
            <a:pPr algn="ctr">
              <a:lnSpc>
                <a:spcPct val="150000"/>
              </a:lnSpc>
            </a:pPr>
            <a:endParaRPr lang="de-DE" sz="2000" dirty="0">
              <a:solidFill>
                <a:prstClr val="white"/>
              </a:solidFill>
              <a:latin typeface="Century Gothic" pitchFamily="34" charset="0"/>
              <a:ea typeface="Verdana" pitchFamily="34" charset="0"/>
              <a:cs typeface="Verdana" pitchFamily="34" charset="0"/>
            </a:endParaRPr>
          </a:p>
          <a:p>
            <a:pPr algn="ctr">
              <a:lnSpc>
                <a:spcPct val="150000"/>
              </a:lnSpc>
              <a:buFont typeface="Arial" pitchFamily="34" charset="0"/>
              <a:buChar char="•"/>
            </a:pPr>
            <a:endParaRPr lang="de-DE" sz="2000" dirty="0">
              <a:solidFill>
                <a:prstClr val="white"/>
              </a:solidFill>
              <a:latin typeface="Century Gothic" pitchFamily="34" charset="0"/>
              <a:ea typeface="Verdana" pitchFamily="34" charset="0"/>
              <a:cs typeface="Verdana" pitchFamily="34" charset="0"/>
            </a:endParaRPr>
          </a:p>
          <a:p>
            <a:pPr algn="ctr">
              <a:lnSpc>
                <a:spcPct val="150000"/>
              </a:lnSpc>
              <a:buFont typeface="Arial" pitchFamily="34" charset="0"/>
              <a:buChar char="•"/>
            </a:pPr>
            <a:endParaRPr lang="en-US" sz="2000" dirty="0">
              <a:solidFill>
                <a:prstClr val="white"/>
              </a:solidFill>
              <a:latin typeface="Century Gothic" pitchFamily="34" charset="0"/>
              <a:ea typeface="Verdana" pitchFamily="34" charset="0"/>
              <a:cs typeface="Verdana" pitchFamily="34" charset="0"/>
            </a:endParaRPr>
          </a:p>
        </p:txBody>
      </p:sp>
      <p:pic>
        <p:nvPicPr>
          <p:cNvPr id="7" name="Picture 6" descr="RME ADI648 front.gif"/>
          <p:cNvPicPr>
            <a:picLocks noChangeAspect="1"/>
          </p:cNvPicPr>
          <p:nvPr/>
        </p:nvPicPr>
        <p:blipFill>
          <a:blip r:embed="rId5"/>
          <a:stretch>
            <a:fillRect/>
          </a:stretch>
        </p:blipFill>
        <p:spPr>
          <a:xfrm flipH="1">
            <a:off x="3563888" y="2776165"/>
            <a:ext cx="1003349" cy="1003349"/>
          </a:xfrm>
          <a:prstGeom prst="rect">
            <a:avLst/>
          </a:prstGeom>
        </p:spPr>
      </p:pic>
      <p:pic>
        <p:nvPicPr>
          <p:cNvPr id="9" name="Picture 8" descr="products_adi_648_2b.png"/>
          <p:cNvPicPr>
            <a:picLocks noChangeAspect="1"/>
          </p:cNvPicPr>
          <p:nvPr/>
        </p:nvPicPr>
        <p:blipFill>
          <a:blip r:embed="rId6" cstate="print"/>
          <a:stretch>
            <a:fillRect/>
          </a:stretch>
        </p:blipFill>
        <p:spPr>
          <a:xfrm>
            <a:off x="539552" y="1264810"/>
            <a:ext cx="7956376" cy="724030"/>
          </a:xfrm>
          <a:prstGeom prst="rect">
            <a:avLst/>
          </a:prstGeom>
        </p:spPr>
      </p:pic>
      <p:sp>
        <p:nvSpPr>
          <p:cNvPr id="12" name="TextBox 11"/>
          <p:cNvSpPr txBox="1"/>
          <p:nvPr/>
        </p:nvSpPr>
        <p:spPr>
          <a:xfrm>
            <a:off x="539552" y="188640"/>
            <a:ext cx="7920880" cy="400110"/>
          </a:xfrm>
          <a:prstGeom prst="rect">
            <a:avLst/>
          </a:prstGeom>
          <a:noFill/>
        </p:spPr>
        <p:txBody>
          <a:bodyPr wrap="square" rtlCol="0">
            <a:spAutoFit/>
          </a:bodyPr>
          <a:lstStyle/>
          <a:p>
            <a:pPr algn="ctr"/>
            <a:r>
              <a:rPr lang="en-US" sz="2000" dirty="0" smtClean="0">
                <a:solidFill>
                  <a:prstClr val="white"/>
                </a:solidFill>
                <a:latin typeface="Century Gothic" pitchFamily="34" charset="0"/>
                <a:ea typeface="Verdana" pitchFamily="34" charset="0"/>
                <a:cs typeface="Verdana" pitchFamily="34" charset="0"/>
              </a:rPr>
              <a:t>For a maximum of 64 input channels to myMix</a:t>
            </a:r>
          </a:p>
        </p:txBody>
      </p:sp>
      <p:pic>
        <p:nvPicPr>
          <p:cNvPr id="11" name="Picture 10" descr="IEX-16L Front.png"/>
          <p:cNvPicPr>
            <a:picLocks noChangeAspect="1"/>
          </p:cNvPicPr>
          <p:nvPr/>
        </p:nvPicPr>
        <p:blipFill>
          <a:blip r:embed="rId7" cstate="screen"/>
          <a:stretch>
            <a:fillRect/>
          </a:stretch>
        </p:blipFill>
        <p:spPr>
          <a:xfrm>
            <a:off x="353732" y="3247854"/>
            <a:ext cx="8322724" cy="1083141"/>
          </a:xfrm>
          <a:prstGeom prst="rect">
            <a:avLst/>
          </a:prstGeom>
        </p:spPr>
      </p:pic>
      <p:pic>
        <p:nvPicPr>
          <p:cNvPr id="13" name="Picture 12" descr="IEX-16L Front.png"/>
          <p:cNvPicPr>
            <a:picLocks noChangeAspect="1"/>
          </p:cNvPicPr>
          <p:nvPr/>
        </p:nvPicPr>
        <p:blipFill>
          <a:blip r:embed="rId7" cstate="screen"/>
          <a:stretch>
            <a:fillRect/>
          </a:stretch>
        </p:blipFill>
        <p:spPr>
          <a:xfrm>
            <a:off x="353732" y="3970955"/>
            <a:ext cx="8322724" cy="1083141"/>
          </a:xfrm>
          <a:prstGeom prst="rect">
            <a:avLst/>
          </a:prstGeom>
        </p:spPr>
      </p:pic>
      <p:pic>
        <p:nvPicPr>
          <p:cNvPr id="14" name="Picture 13" descr="IEX-16L Front.png"/>
          <p:cNvPicPr>
            <a:picLocks noChangeAspect="1"/>
          </p:cNvPicPr>
          <p:nvPr/>
        </p:nvPicPr>
        <p:blipFill>
          <a:blip r:embed="rId7" cstate="screen"/>
          <a:stretch>
            <a:fillRect/>
          </a:stretch>
        </p:blipFill>
        <p:spPr>
          <a:xfrm>
            <a:off x="353732" y="4722123"/>
            <a:ext cx="8322724" cy="1083141"/>
          </a:xfrm>
          <a:prstGeom prst="rect">
            <a:avLst/>
          </a:prstGeom>
        </p:spPr>
      </p:pic>
      <p:pic>
        <p:nvPicPr>
          <p:cNvPr id="15" name="Picture 14" descr="SF302 copy.png"/>
          <p:cNvPicPr>
            <a:picLocks noChangeAspect="1"/>
          </p:cNvPicPr>
          <p:nvPr/>
        </p:nvPicPr>
        <p:blipFill>
          <a:blip r:embed="rId8" cstate="print">
            <a:lum bright="-10000"/>
          </a:blip>
          <a:stretch>
            <a:fillRect/>
          </a:stretch>
        </p:blipFill>
        <p:spPr>
          <a:xfrm>
            <a:off x="2195736" y="1940582"/>
            <a:ext cx="4464496" cy="820200"/>
          </a:xfrm>
          <a:prstGeom prst="rect">
            <a:avLst/>
          </a:prstGeom>
        </p:spPr>
      </p:pic>
      <p:pic>
        <p:nvPicPr>
          <p:cNvPr id="10" name="Picture 9" descr="IEX-16L Front.png"/>
          <p:cNvPicPr>
            <a:picLocks noChangeAspect="1"/>
          </p:cNvPicPr>
          <p:nvPr/>
        </p:nvPicPr>
        <p:blipFill>
          <a:blip r:embed="rId7" cstate="screen"/>
          <a:stretch>
            <a:fillRect/>
          </a:stretch>
        </p:blipFill>
        <p:spPr>
          <a:xfrm>
            <a:off x="353732" y="2496686"/>
            <a:ext cx="8322724" cy="1083141"/>
          </a:xfrm>
          <a:prstGeom prst="rect">
            <a:avLst/>
          </a:prstGeom>
        </p:spPr>
      </p:pic>
    </p:spTree>
    <p:extLst>
      <p:ext uri="{BB962C8B-B14F-4D97-AF65-F5344CB8AC3E}">
        <p14:creationId xmlns="" xmlns:p14="http://schemas.microsoft.com/office/powerpoint/2010/main" val="3770183293"/>
      </p:ext>
    </p:extLst>
  </p:cSld>
  <p:clrMapOvr>
    <a:masterClrMapping/>
  </p:clrMapOvr>
  <p:transition spd="slow">
    <p:diamon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39752" y="332656"/>
            <a:ext cx="6480720" cy="461665"/>
          </a:xfrm>
          <a:prstGeom prst="rect">
            <a:avLst/>
          </a:prstGeom>
          <a:noFill/>
        </p:spPr>
        <p:txBody>
          <a:bodyPr wrap="square" rtlCol="0">
            <a:spAutoFit/>
          </a:bodyPr>
          <a:lstStyle/>
          <a:p>
            <a:pPr algn="ctr"/>
            <a:r>
              <a:rPr lang="de-DE" sz="2400" b="1" dirty="0" smtClean="0">
                <a:solidFill>
                  <a:prstClr val="white"/>
                </a:solidFill>
                <a:latin typeface="Century Gothic" pitchFamily="34" charset="0"/>
                <a:ea typeface="Verdana" pitchFamily="34" charset="0"/>
                <a:cs typeface="Verdana" pitchFamily="34" charset="0"/>
              </a:rPr>
              <a:t> Remote Cue System for Wireless Receivers</a:t>
            </a:r>
          </a:p>
        </p:txBody>
      </p:sp>
      <p:pic>
        <p:nvPicPr>
          <p:cNvPr id="6" name="Picture 5" descr="LogoEnhanced2 copy.png"/>
          <p:cNvPicPr>
            <a:picLocks noChangeAspect="1"/>
          </p:cNvPicPr>
          <p:nvPr/>
        </p:nvPicPr>
        <p:blipFill>
          <a:blip r:embed="rId2" cstate="email"/>
          <a:stretch>
            <a:fillRect/>
          </a:stretch>
        </p:blipFill>
        <p:spPr>
          <a:xfrm>
            <a:off x="7756810" y="6021287"/>
            <a:ext cx="1079441" cy="288401"/>
          </a:xfrm>
          <a:prstGeom prst="rect">
            <a:avLst/>
          </a:prstGeom>
          <a:effectLst>
            <a:reflection blurRad="6350" stA="50000" endA="300" endPos="90000" dir="5400000" sy="-100000" algn="bl" rotWithShape="0"/>
          </a:effectLst>
        </p:spPr>
      </p:pic>
      <p:sp>
        <p:nvSpPr>
          <p:cNvPr id="7" name="TextBox 6"/>
          <p:cNvSpPr txBox="1"/>
          <p:nvPr/>
        </p:nvSpPr>
        <p:spPr>
          <a:xfrm>
            <a:off x="5940152" y="1484198"/>
            <a:ext cx="2880320" cy="3108543"/>
          </a:xfrm>
          <a:prstGeom prst="rect">
            <a:avLst/>
          </a:prstGeom>
          <a:noFill/>
        </p:spPr>
        <p:txBody>
          <a:bodyPr wrap="square" rtlCol="0">
            <a:spAutoFit/>
          </a:bodyPr>
          <a:lstStyle/>
          <a:p>
            <a:pPr algn="ctr">
              <a:spcAft>
                <a:spcPts val="600"/>
              </a:spcAft>
              <a:buFont typeface="Arial" pitchFamily="34" charset="0"/>
              <a:buChar char="•"/>
            </a:pPr>
            <a:r>
              <a:rPr lang="de-DE" sz="1600" dirty="0" smtClean="0">
                <a:latin typeface="Century Gothic" pitchFamily="34" charset="0"/>
              </a:rPr>
              <a:t> Easy connection via CAT5 </a:t>
            </a:r>
          </a:p>
          <a:p>
            <a:pPr algn="ctr">
              <a:spcAft>
                <a:spcPts val="600"/>
              </a:spcAft>
              <a:buFont typeface="Arial" pitchFamily="34" charset="0"/>
              <a:buChar char="•"/>
            </a:pPr>
            <a:r>
              <a:rPr lang="de-DE" sz="1600" dirty="0" smtClean="0">
                <a:latin typeface="Century Gothic" pitchFamily="34" charset="0"/>
              </a:rPr>
              <a:t>Switches can be used as repeaters</a:t>
            </a:r>
          </a:p>
          <a:p>
            <a:pPr algn="ctr">
              <a:spcAft>
                <a:spcPts val="600"/>
              </a:spcAft>
              <a:buFont typeface="Arial" pitchFamily="34" charset="0"/>
              <a:buChar char="•"/>
            </a:pPr>
            <a:r>
              <a:rPr lang="de-DE" sz="1600" dirty="0" smtClean="0">
                <a:latin typeface="Century Gothic" pitchFamily="34" charset="0"/>
              </a:rPr>
              <a:t>Optical cable can be used for even longer distances</a:t>
            </a:r>
          </a:p>
          <a:p>
            <a:pPr algn="ctr">
              <a:spcAft>
                <a:spcPts val="600"/>
              </a:spcAft>
            </a:pPr>
            <a:r>
              <a:rPr lang="de-DE" sz="1600" dirty="0" smtClean="0">
                <a:latin typeface="Century Gothic" pitchFamily="34" charset="0"/>
              </a:rPr>
              <a:t>One IEX16L can handle 16 channels, </a:t>
            </a:r>
          </a:p>
          <a:p>
            <a:pPr algn="ctr">
              <a:spcAft>
                <a:spcPts val="600"/>
              </a:spcAft>
            </a:pPr>
            <a:r>
              <a:rPr lang="de-DE" sz="1600" dirty="0" smtClean="0">
                <a:latin typeface="Century Gothic" pitchFamily="34" charset="0"/>
              </a:rPr>
              <a:t>Use profiles in myMix in banks of 16, or use one myMix per 16ch</a:t>
            </a:r>
          </a:p>
        </p:txBody>
      </p:sp>
      <p:sp>
        <p:nvSpPr>
          <p:cNvPr id="10" name="Rectangle 9"/>
          <p:cNvSpPr/>
          <p:nvPr/>
        </p:nvSpPr>
        <p:spPr>
          <a:xfrm>
            <a:off x="323528" y="1988840"/>
            <a:ext cx="4896544" cy="4392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RemoteCue for wireless Rx.png"/>
          <p:cNvPicPr>
            <a:picLocks noChangeAspect="1"/>
          </p:cNvPicPr>
          <p:nvPr/>
        </p:nvPicPr>
        <p:blipFill>
          <a:blip r:embed="rId3" cstate="print"/>
          <a:stretch>
            <a:fillRect/>
          </a:stretch>
        </p:blipFill>
        <p:spPr>
          <a:xfrm>
            <a:off x="899592" y="2564904"/>
            <a:ext cx="3723012" cy="29710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blinds(horizontal)">
                                      <p:cBhvr>
                                        <p:cTn id="11" dur="500"/>
                                        <p:tgtEl>
                                          <p:spTgt spid="7">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linds(horizontal)">
                                      <p:cBhvr>
                                        <p:cTn id="15" dur="500"/>
                                        <p:tgtEl>
                                          <p:spTgt spid="7">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blinds(horizontal)">
                                      <p:cBhvr>
                                        <p:cTn id="19" dur="500"/>
                                        <p:tgtEl>
                                          <p:spTgt spid="7">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blinds(horizontal)">
                                      <p:cBhvr>
                                        <p:cTn id="2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dvAuto="50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usical Theatre-lr.png"/>
          <p:cNvPicPr>
            <a:picLocks noChangeAspect="1"/>
          </p:cNvPicPr>
          <p:nvPr/>
        </p:nvPicPr>
        <p:blipFill>
          <a:blip r:embed="rId2" cstate="print"/>
          <a:stretch>
            <a:fillRect/>
          </a:stretch>
        </p:blipFill>
        <p:spPr>
          <a:xfrm>
            <a:off x="-396551" y="-27385"/>
            <a:ext cx="9540552" cy="6938583"/>
          </a:xfrm>
          <a:prstGeom prst="rect">
            <a:avLst/>
          </a:prstGeom>
        </p:spPr>
      </p:pic>
    </p:spTree>
    <p:extLst>
      <p:ext uri="{BB962C8B-B14F-4D97-AF65-F5344CB8AC3E}">
        <p14:creationId xmlns="" xmlns:p14="http://schemas.microsoft.com/office/powerpoint/2010/main" val="3141273170"/>
      </p:ext>
    </p:extLst>
  </p:cSld>
  <p:clrMapOvr>
    <a:masterClrMapping/>
  </p:clrMapOvr>
  <mc:AlternateContent xmlns:mc="http://schemas.openxmlformats.org/markup-compatibility/2006">
    <mc:Choice xmlns="" xmlns:p14="http://schemas.microsoft.com/office/powerpoint/2010/main" Requires="p14">
      <p:transition spd="slow" p14:dur="2250">
        <p:split dir="in"/>
      </p:transition>
    </mc:Choice>
    <mc:Fallback>
      <p:transition spd="slow">
        <p:split dir="in"/>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332656"/>
            <a:ext cx="8496944" cy="830997"/>
          </a:xfrm>
          <a:prstGeom prst="rect">
            <a:avLst/>
          </a:prstGeom>
          <a:noFill/>
        </p:spPr>
        <p:txBody>
          <a:bodyPr wrap="square" rtlCol="0">
            <a:spAutoFit/>
          </a:bodyPr>
          <a:lstStyle/>
          <a:p>
            <a:pPr algn="ctr"/>
            <a:r>
              <a:rPr lang="de-DE" sz="2400" b="1" dirty="0" smtClean="0">
                <a:solidFill>
                  <a:prstClr val="white"/>
                </a:solidFill>
                <a:latin typeface="Century Gothic" pitchFamily="34" charset="0"/>
                <a:ea typeface="Verdana" pitchFamily="34" charset="0"/>
                <a:cs typeface="Verdana" pitchFamily="34" charset="0"/>
              </a:rPr>
              <a:t>Integration with House PA</a:t>
            </a:r>
          </a:p>
          <a:p>
            <a:pPr algn="ctr"/>
            <a:r>
              <a:rPr lang="de-DE" sz="2400" b="1" dirty="0" smtClean="0">
                <a:solidFill>
                  <a:prstClr val="white"/>
                </a:solidFill>
                <a:latin typeface="Century Gothic" pitchFamily="34" charset="0"/>
                <a:ea typeface="Verdana" pitchFamily="34" charset="0"/>
                <a:cs typeface="Verdana" pitchFamily="34" charset="0"/>
              </a:rPr>
              <a:t>Providing the mix signals to remote wireless transmitters</a:t>
            </a:r>
            <a:endParaRPr lang="en-US" sz="2400" b="1" dirty="0" smtClean="0">
              <a:solidFill>
                <a:prstClr val="white"/>
              </a:solidFill>
              <a:latin typeface="Century Gothic" pitchFamily="34" charset="0"/>
              <a:ea typeface="Verdana" pitchFamily="34" charset="0"/>
              <a:cs typeface="Verdana" pitchFamily="34" charset="0"/>
            </a:endParaRPr>
          </a:p>
        </p:txBody>
      </p:sp>
      <p:pic>
        <p:nvPicPr>
          <p:cNvPr id="6" name="Picture 5" descr="LogoEnhanced2 copy.png"/>
          <p:cNvPicPr>
            <a:picLocks noChangeAspect="1"/>
          </p:cNvPicPr>
          <p:nvPr/>
        </p:nvPicPr>
        <p:blipFill>
          <a:blip r:embed="rId2" cstate="email"/>
          <a:stretch>
            <a:fillRect/>
          </a:stretch>
        </p:blipFill>
        <p:spPr>
          <a:xfrm>
            <a:off x="7756810" y="6021287"/>
            <a:ext cx="1079441" cy="288401"/>
          </a:xfrm>
          <a:prstGeom prst="rect">
            <a:avLst/>
          </a:prstGeom>
          <a:effectLst>
            <a:reflection blurRad="6350" stA="50000" endA="300" endPos="90000" dir="5400000" sy="-100000" algn="bl" rotWithShape="0"/>
          </a:effectLst>
        </p:spPr>
      </p:pic>
      <p:sp>
        <p:nvSpPr>
          <p:cNvPr id="7" name="TextBox 6"/>
          <p:cNvSpPr txBox="1"/>
          <p:nvPr/>
        </p:nvSpPr>
        <p:spPr>
          <a:xfrm>
            <a:off x="6084168" y="1412776"/>
            <a:ext cx="2664296" cy="3277820"/>
          </a:xfrm>
          <a:prstGeom prst="rect">
            <a:avLst/>
          </a:prstGeom>
          <a:noFill/>
        </p:spPr>
        <p:txBody>
          <a:bodyPr wrap="square" rtlCol="0">
            <a:spAutoFit/>
          </a:bodyPr>
          <a:lstStyle/>
          <a:p>
            <a:pPr algn="ctr">
              <a:spcAft>
                <a:spcPts val="600"/>
              </a:spcAft>
              <a:buFont typeface="Arial" pitchFamily="34" charset="0"/>
              <a:buChar char="•"/>
            </a:pPr>
            <a:r>
              <a:rPr lang="de-DE" sz="1600" dirty="0" smtClean="0">
                <a:latin typeface="Century Gothic" pitchFamily="34" charset="0"/>
              </a:rPr>
              <a:t>myMix units on stage send mix to network</a:t>
            </a:r>
          </a:p>
          <a:p>
            <a:pPr algn="ctr">
              <a:spcAft>
                <a:spcPts val="600"/>
              </a:spcAft>
              <a:buFont typeface="Arial" pitchFamily="34" charset="0"/>
              <a:buChar char="•"/>
            </a:pPr>
            <a:r>
              <a:rPr lang="de-DE" sz="1600" dirty="0" smtClean="0">
                <a:latin typeface="Century Gothic" pitchFamily="34" charset="0"/>
              </a:rPr>
              <a:t>myMix units are placed next to the wireless transmitters</a:t>
            </a:r>
          </a:p>
          <a:p>
            <a:pPr algn="ctr">
              <a:spcAft>
                <a:spcPts val="600"/>
              </a:spcAft>
              <a:buFont typeface="Arial" pitchFamily="34" charset="0"/>
              <a:buChar char="•"/>
            </a:pPr>
            <a:r>
              <a:rPr lang="de-DE" sz="1600" dirty="0" smtClean="0">
                <a:latin typeface="Century Gothic" pitchFamily="34" charset="0"/>
              </a:rPr>
              <a:t>Each myMix has selected one stereo mix and provides that signal to the TX</a:t>
            </a:r>
          </a:p>
          <a:p>
            <a:pPr algn="ctr">
              <a:spcAft>
                <a:spcPts val="600"/>
              </a:spcAft>
              <a:buFont typeface="Arial" pitchFamily="34" charset="0"/>
              <a:buChar char="•"/>
            </a:pPr>
            <a:r>
              <a:rPr lang="de-DE" sz="1600" dirty="0" smtClean="0">
                <a:latin typeface="Century Gothic" pitchFamily="34" charset="0"/>
              </a:rPr>
              <a:t>Switches are connected via the uplink port (can also be used for IEX-16)</a:t>
            </a:r>
            <a:endParaRPr lang="en-US" sz="1600" dirty="0">
              <a:latin typeface="Century Gothic" pitchFamily="34" charset="0"/>
            </a:endParaRPr>
          </a:p>
        </p:txBody>
      </p:sp>
      <p:pic>
        <p:nvPicPr>
          <p:cNvPr id="12" name="Content Placeholder 3" descr="Band IEX16 FOH.png"/>
          <p:cNvPicPr>
            <a:picLocks noChangeAspect="1"/>
          </p:cNvPicPr>
          <p:nvPr/>
        </p:nvPicPr>
        <p:blipFill>
          <a:blip r:embed="rId3" cstate="print"/>
          <a:srcRect l="14712" t="4851" r="25201" b="32542"/>
          <a:stretch>
            <a:fillRect/>
          </a:stretch>
        </p:blipFill>
        <p:spPr>
          <a:xfrm>
            <a:off x="251520" y="1484784"/>
            <a:ext cx="3096344" cy="2346501"/>
          </a:xfrm>
          <a:prstGeom prst="rect">
            <a:avLst/>
          </a:prstGeom>
        </p:spPr>
      </p:pic>
      <p:sp>
        <p:nvSpPr>
          <p:cNvPr id="24" name="Rectangle 23"/>
          <p:cNvSpPr/>
          <p:nvPr/>
        </p:nvSpPr>
        <p:spPr>
          <a:xfrm>
            <a:off x="1331640" y="4509120"/>
            <a:ext cx="4608512" cy="20162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myMix as output box for wireless TX.png"/>
          <p:cNvPicPr>
            <a:picLocks noChangeAspect="1"/>
          </p:cNvPicPr>
          <p:nvPr/>
        </p:nvPicPr>
        <p:blipFill>
          <a:blip r:embed="rId4" cstate="print"/>
          <a:stretch>
            <a:fillRect/>
          </a:stretch>
        </p:blipFill>
        <p:spPr>
          <a:xfrm>
            <a:off x="1691680" y="4653136"/>
            <a:ext cx="4133446" cy="18228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blinds(horizontal)">
                                      <p:cBhvr>
                                        <p:cTn id="11" dur="500"/>
                                        <p:tgtEl>
                                          <p:spTgt spid="7">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linds(horizontal)">
                                      <p:cBhvr>
                                        <p:cTn id="15" dur="500"/>
                                        <p:tgtEl>
                                          <p:spTgt spid="7">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blinds(horizontal)">
                                      <p:cBhvr>
                                        <p:cTn id="1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dvAuto="50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39752" y="332656"/>
            <a:ext cx="6480720" cy="830997"/>
          </a:xfrm>
          <a:prstGeom prst="rect">
            <a:avLst/>
          </a:prstGeom>
          <a:noFill/>
        </p:spPr>
        <p:txBody>
          <a:bodyPr wrap="square" rtlCol="0">
            <a:spAutoFit/>
          </a:bodyPr>
          <a:lstStyle/>
          <a:p>
            <a:pPr algn="ctr"/>
            <a:r>
              <a:rPr lang="de-DE" sz="2400" b="1" dirty="0" smtClean="0">
                <a:solidFill>
                  <a:prstClr val="white"/>
                </a:solidFill>
                <a:latin typeface="Century Gothic" pitchFamily="34" charset="0"/>
                <a:ea typeface="Verdana" pitchFamily="34" charset="0"/>
                <a:cs typeface="Verdana" pitchFamily="34" charset="0"/>
              </a:rPr>
              <a:t> High Quality Spound Distribution between Stages</a:t>
            </a:r>
          </a:p>
        </p:txBody>
      </p:sp>
      <p:pic>
        <p:nvPicPr>
          <p:cNvPr id="6" name="Picture 5" descr="LogoEnhanced2 copy.png"/>
          <p:cNvPicPr>
            <a:picLocks noChangeAspect="1"/>
          </p:cNvPicPr>
          <p:nvPr/>
        </p:nvPicPr>
        <p:blipFill>
          <a:blip r:embed="rId2" cstate="email"/>
          <a:stretch>
            <a:fillRect/>
          </a:stretch>
        </p:blipFill>
        <p:spPr>
          <a:xfrm>
            <a:off x="7756810" y="6021287"/>
            <a:ext cx="1079441" cy="288401"/>
          </a:xfrm>
          <a:prstGeom prst="rect">
            <a:avLst/>
          </a:prstGeom>
          <a:effectLst>
            <a:reflection blurRad="6350" stA="50000" endA="300" endPos="90000" dir="5400000" sy="-100000" algn="bl" rotWithShape="0"/>
          </a:effectLst>
        </p:spPr>
      </p:pic>
      <p:sp>
        <p:nvSpPr>
          <p:cNvPr id="7" name="TextBox 6"/>
          <p:cNvSpPr txBox="1"/>
          <p:nvPr/>
        </p:nvSpPr>
        <p:spPr>
          <a:xfrm>
            <a:off x="5940152" y="1484198"/>
            <a:ext cx="2880320" cy="2862322"/>
          </a:xfrm>
          <a:prstGeom prst="rect">
            <a:avLst/>
          </a:prstGeom>
          <a:noFill/>
        </p:spPr>
        <p:txBody>
          <a:bodyPr wrap="square" rtlCol="0">
            <a:spAutoFit/>
          </a:bodyPr>
          <a:lstStyle/>
          <a:p>
            <a:pPr algn="ctr">
              <a:spcAft>
                <a:spcPts val="600"/>
              </a:spcAft>
              <a:buFont typeface="Arial" pitchFamily="34" charset="0"/>
              <a:buChar char="•"/>
            </a:pPr>
            <a:r>
              <a:rPr lang="de-DE" sz="1600" dirty="0" smtClean="0">
                <a:latin typeface="Century Gothic" pitchFamily="34" charset="0"/>
              </a:rPr>
              <a:t> Easy connection via CAT5 </a:t>
            </a:r>
          </a:p>
          <a:p>
            <a:pPr algn="ctr">
              <a:spcAft>
                <a:spcPts val="600"/>
              </a:spcAft>
              <a:buFont typeface="Arial" pitchFamily="34" charset="0"/>
              <a:buChar char="•"/>
            </a:pPr>
            <a:r>
              <a:rPr lang="de-DE" sz="1600" dirty="0" smtClean="0">
                <a:latin typeface="Century Gothic" pitchFamily="34" charset="0"/>
              </a:rPr>
              <a:t>Switches can be used as repeaters</a:t>
            </a:r>
          </a:p>
          <a:p>
            <a:pPr algn="ctr">
              <a:spcAft>
                <a:spcPts val="600"/>
              </a:spcAft>
              <a:buFont typeface="Arial" pitchFamily="34" charset="0"/>
              <a:buChar char="•"/>
            </a:pPr>
            <a:r>
              <a:rPr lang="de-DE" sz="1600" dirty="0" smtClean="0">
                <a:latin typeface="Century Gothic" pitchFamily="34" charset="0"/>
              </a:rPr>
              <a:t>Optical cable can be used for even longer distances</a:t>
            </a:r>
          </a:p>
          <a:p>
            <a:pPr algn="ctr">
              <a:spcAft>
                <a:spcPts val="600"/>
              </a:spcAft>
              <a:buFont typeface="Arial" pitchFamily="34" charset="0"/>
              <a:buChar char="•"/>
            </a:pPr>
            <a:r>
              <a:rPr lang="de-DE" sz="1600" dirty="0" smtClean="0">
                <a:latin typeface="Century Gothic" pitchFamily="34" charset="0"/>
              </a:rPr>
              <a:t>Local Inputs</a:t>
            </a:r>
          </a:p>
          <a:p>
            <a:pPr algn="ctr">
              <a:spcAft>
                <a:spcPts val="600"/>
              </a:spcAft>
              <a:buFont typeface="Arial" pitchFamily="34" charset="0"/>
              <a:buChar char="•"/>
            </a:pPr>
            <a:r>
              <a:rPr lang="de-DE" sz="1600" dirty="0" smtClean="0">
                <a:latin typeface="Century Gothic" pitchFamily="34" charset="0"/>
              </a:rPr>
              <a:t>Use two units to have one for cue and one for program</a:t>
            </a:r>
          </a:p>
        </p:txBody>
      </p:sp>
      <p:pic>
        <p:nvPicPr>
          <p:cNvPr id="8" name="Content Placeholder 3" descr="Sound Distribution PA.png"/>
          <p:cNvPicPr>
            <a:picLocks noGrp="1" noChangeAspect="1"/>
          </p:cNvPicPr>
          <p:nvPr>
            <p:ph idx="1"/>
          </p:nvPr>
        </p:nvPicPr>
        <p:blipFill>
          <a:blip r:embed="rId3" cstate="screen">
            <a:extLst>
              <a:ext uri="{28A0092B-C50C-407E-A947-70E740481C1C}">
                <a14:useLocalDpi xmlns="" xmlns:a14="http://schemas.microsoft.com/office/drawing/2010/main"/>
              </a:ext>
            </a:extLst>
          </a:blip>
          <a:srcRect l="9122" t="4851" r="25201" b="3801"/>
          <a:stretch>
            <a:fillRect/>
          </a:stretch>
        </p:blipFill>
        <p:spPr>
          <a:xfrm>
            <a:off x="323528" y="1560978"/>
            <a:ext cx="4968552" cy="502632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blinds(horizontal)">
                                      <p:cBhvr>
                                        <p:cTn id="11" dur="500"/>
                                        <p:tgtEl>
                                          <p:spTgt spid="7">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linds(horizontal)">
                                      <p:cBhvr>
                                        <p:cTn id="15" dur="500"/>
                                        <p:tgtEl>
                                          <p:spTgt spid="7">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blinds(horizontal)">
                                      <p:cBhvr>
                                        <p:cTn id="19" dur="500"/>
                                        <p:tgtEl>
                                          <p:spTgt spid="7">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blinds(horizontal)">
                                      <p:cBhvr>
                                        <p:cTn id="2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dvAuto="50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 xmlns:a14="http://schemas.microsoft.com/office/drawing/2010/main"/>
              </a:ext>
            </a:extLst>
          </a:blip>
          <a:srcRect r="1445" b="5143"/>
          <a:stretch/>
        </p:blipFill>
        <p:spPr>
          <a:xfrm>
            <a:off x="1066800" y="241176"/>
            <a:ext cx="7038109" cy="6388224"/>
          </a:xfrm>
          <a:prstGeom prst="rect">
            <a:avLst/>
          </a:prstGeom>
        </p:spPr>
      </p:pic>
      <p:pic>
        <p:nvPicPr>
          <p:cNvPr id="3" name="Picture 2" descr="MyMix_S.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1524000" y="1524000"/>
            <a:ext cx="684935" cy="826383"/>
          </a:xfrm>
          <a:prstGeom prst="rect">
            <a:avLst/>
          </a:prstGeom>
        </p:spPr>
      </p:pic>
      <p:pic>
        <p:nvPicPr>
          <p:cNvPr id="8" name="Picture 7" descr="MyMix_S.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2895600" y="2371165"/>
            <a:ext cx="684935" cy="826383"/>
          </a:xfrm>
          <a:prstGeom prst="rect">
            <a:avLst/>
          </a:prstGeom>
        </p:spPr>
      </p:pic>
      <p:pic>
        <p:nvPicPr>
          <p:cNvPr id="9" name="Picture 8" descr="MyMix_S.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038600" y="4038600"/>
            <a:ext cx="684935" cy="826383"/>
          </a:xfrm>
          <a:prstGeom prst="rect">
            <a:avLst/>
          </a:prstGeom>
        </p:spPr>
      </p:pic>
      <p:pic>
        <p:nvPicPr>
          <p:cNvPr id="10" name="Picture 9" descr="MyMix_S.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6173065" y="5638800"/>
            <a:ext cx="684935" cy="826383"/>
          </a:xfrm>
          <a:prstGeom prst="rect">
            <a:avLst/>
          </a:prstGeom>
        </p:spPr>
      </p:pic>
    </p:spTree>
    <p:extLst>
      <p:ext uri="{BB962C8B-B14F-4D97-AF65-F5344CB8AC3E}">
        <p14:creationId xmlns="" xmlns:p14="http://schemas.microsoft.com/office/powerpoint/2010/main" val="2774319737"/>
      </p:ext>
    </p:extLst>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332656"/>
            <a:ext cx="8568952" cy="461665"/>
          </a:xfrm>
          <a:prstGeom prst="rect">
            <a:avLst/>
          </a:prstGeom>
          <a:noFill/>
        </p:spPr>
        <p:txBody>
          <a:bodyPr wrap="square" rtlCol="0">
            <a:spAutoFit/>
          </a:bodyPr>
          <a:lstStyle/>
          <a:p>
            <a:pPr algn="ctr"/>
            <a:r>
              <a:rPr lang="de-DE" sz="2400" b="1" dirty="0" smtClean="0">
                <a:solidFill>
                  <a:prstClr val="white"/>
                </a:solidFill>
                <a:latin typeface="Century Gothic" pitchFamily="34" charset="0"/>
                <a:ea typeface="Verdana" pitchFamily="34" charset="0"/>
                <a:cs typeface="Verdana" pitchFamily="34" charset="0"/>
              </a:rPr>
              <a:t> Intercom-Talkback System </a:t>
            </a:r>
          </a:p>
        </p:txBody>
      </p:sp>
      <p:pic>
        <p:nvPicPr>
          <p:cNvPr id="6" name="Picture 5" descr="LogoEnhanced2 copy.png"/>
          <p:cNvPicPr>
            <a:picLocks noChangeAspect="1"/>
          </p:cNvPicPr>
          <p:nvPr/>
        </p:nvPicPr>
        <p:blipFill>
          <a:blip r:embed="rId2" cstate="email"/>
          <a:stretch>
            <a:fillRect/>
          </a:stretch>
        </p:blipFill>
        <p:spPr>
          <a:xfrm>
            <a:off x="7756810" y="6021287"/>
            <a:ext cx="1079441" cy="288401"/>
          </a:xfrm>
          <a:prstGeom prst="rect">
            <a:avLst/>
          </a:prstGeom>
          <a:effectLst>
            <a:reflection blurRad="6350" stA="50000" endA="300" endPos="90000" dir="5400000" sy="-100000" algn="bl" rotWithShape="0"/>
          </a:effectLst>
        </p:spPr>
      </p:pic>
      <p:sp>
        <p:nvSpPr>
          <p:cNvPr id="7" name="TextBox 6"/>
          <p:cNvSpPr txBox="1"/>
          <p:nvPr/>
        </p:nvSpPr>
        <p:spPr>
          <a:xfrm>
            <a:off x="5940152" y="1484198"/>
            <a:ext cx="2880320" cy="3677930"/>
          </a:xfrm>
          <a:prstGeom prst="rect">
            <a:avLst/>
          </a:prstGeom>
          <a:noFill/>
        </p:spPr>
        <p:txBody>
          <a:bodyPr wrap="square" rtlCol="0">
            <a:spAutoFit/>
          </a:bodyPr>
          <a:lstStyle/>
          <a:p>
            <a:pPr algn="ctr">
              <a:spcAft>
                <a:spcPts val="600"/>
              </a:spcAft>
              <a:buFont typeface="Arial" pitchFamily="34" charset="0"/>
              <a:buChar char="•"/>
            </a:pPr>
            <a:r>
              <a:rPr lang="de-DE" sz="1600" dirty="0" smtClean="0">
                <a:latin typeface="Century Gothic" pitchFamily="34" charset="0"/>
              </a:rPr>
              <a:t> Easy connection via CAT5 </a:t>
            </a:r>
          </a:p>
          <a:p>
            <a:pPr algn="ctr">
              <a:spcAft>
                <a:spcPts val="600"/>
              </a:spcAft>
              <a:buFont typeface="Arial" pitchFamily="34" charset="0"/>
              <a:buChar char="•"/>
            </a:pPr>
            <a:r>
              <a:rPr lang="de-DE" sz="1600" dirty="0" smtClean="0">
                <a:latin typeface="Century Gothic" pitchFamily="34" charset="0"/>
              </a:rPr>
              <a:t>Switches can be used as repeaters</a:t>
            </a:r>
          </a:p>
          <a:p>
            <a:pPr algn="ctr">
              <a:spcAft>
                <a:spcPts val="600"/>
              </a:spcAft>
              <a:buFont typeface="Arial" pitchFamily="34" charset="0"/>
              <a:buChar char="•"/>
            </a:pPr>
            <a:r>
              <a:rPr lang="de-DE" sz="1600" dirty="0" smtClean="0">
                <a:latin typeface="Century Gothic" pitchFamily="34" charset="0"/>
              </a:rPr>
              <a:t>Optical cable can be used for even longer distances</a:t>
            </a:r>
          </a:p>
          <a:p>
            <a:pPr algn="ctr">
              <a:spcAft>
                <a:spcPts val="600"/>
              </a:spcAft>
              <a:buFont typeface="Arial" pitchFamily="34" charset="0"/>
              <a:buChar char="•"/>
            </a:pPr>
            <a:r>
              <a:rPr lang="de-DE" sz="1600" dirty="0" smtClean="0">
                <a:latin typeface="Century Gothic" pitchFamily="34" charset="0"/>
              </a:rPr>
              <a:t>Use different names for the local TB mic to talk to different people</a:t>
            </a:r>
          </a:p>
          <a:p>
            <a:pPr algn="ctr">
              <a:spcAft>
                <a:spcPts val="600"/>
              </a:spcAft>
              <a:buFont typeface="Arial" pitchFamily="34" charset="0"/>
              <a:buChar char="•"/>
            </a:pPr>
            <a:r>
              <a:rPr lang="de-DE" sz="1600" dirty="0" smtClean="0">
                <a:latin typeface="Century Gothic" pitchFamily="34" charset="0"/>
              </a:rPr>
              <a:t>Listeners can not only select but also adjust individual levels</a:t>
            </a:r>
          </a:p>
          <a:p>
            <a:pPr algn="ctr">
              <a:spcAft>
                <a:spcPts val="600"/>
              </a:spcAft>
            </a:pPr>
            <a:endParaRPr lang="de-DE" sz="1600" dirty="0" smtClean="0">
              <a:latin typeface="Century Gothic" pitchFamily="34" charset="0"/>
            </a:endParaRPr>
          </a:p>
        </p:txBody>
      </p:sp>
      <p:pic>
        <p:nvPicPr>
          <p:cNvPr id="8" name="Picture 7" descr="Intercom.jpg"/>
          <p:cNvPicPr>
            <a:picLocks noChangeAspect="1"/>
          </p:cNvPicPr>
          <p:nvPr/>
        </p:nvPicPr>
        <p:blipFill>
          <a:blip r:embed="rId3" cstate="print"/>
          <a:srcRect l="8775" t="3801" r="24807" b="2751"/>
          <a:stretch>
            <a:fillRect/>
          </a:stretch>
        </p:blipFill>
        <p:spPr>
          <a:xfrm>
            <a:off x="120450" y="1052736"/>
            <a:ext cx="5490408" cy="5616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blinds(horizontal)">
                                      <p:cBhvr>
                                        <p:cTn id="11" dur="500"/>
                                        <p:tgtEl>
                                          <p:spTgt spid="7">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linds(horizontal)">
                                      <p:cBhvr>
                                        <p:cTn id="15" dur="500"/>
                                        <p:tgtEl>
                                          <p:spTgt spid="7">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blinds(horizontal)">
                                      <p:cBhvr>
                                        <p:cTn id="19" dur="500"/>
                                        <p:tgtEl>
                                          <p:spTgt spid="7">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blinds(horizontal)">
                                      <p:cBhvr>
                                        <p:cTn id="2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dvAuto="50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bining Buildings.png"/>
          <p:cNvPicPr>
            <a:picLocks noChangeAspect="1"/>
          </p:cNvPicPr>
          <p:nvPr/>
        </p:nvPicPr>
        <p:blipFill>
          <a:blip r:embed="rId2" cstate="print"/>
          <a:stretch>
            <a:fillRect/>
          </a:stretch>
        </p:blipFill>
        <p:spPr>
          <a:xfrm>
            <a:off x="120137" y="112148"/>
            <a:ext cx="7702312" cy="6592837"/>
          </a:xfrm>
          <a:prstGeom prst="rect">
            <a:avLst/>
          </a:prstGeom>
        </p:spPr>
      </p:pic>
      <p:pic>
        <p:nvPicPr>
          <p:cNvPr id="3" name="Picture 2" descr="LogoEnhanced2 copy.png"/>
          <p:cNvPicPr>
            <a:picLocks noChangeAspect="1"/>
          </p:cNvPicPr>
          <p:nvPr/>
        </p:nvPicPr>
        <p:blipFill>
          <a:blip r:embed="rId3" cstate="email"/>
          <a:stretch>
            <a:fillRect/>
          </a:stretch>
        </p:blipFill>
        <p:spPr>
          <a:xfrm>
            <a:off x="8000729" y="6131519"/>
            <a:ext cx="1023892" cy="273559"/>
          </a:xfrm>
          <a:prstGeom prst="rect">
            <a:avLst/>
          </a:prstGeom>
          <a:effectLst>
            <a:reflection blurRad="6350" stA="50000" endA="300" endPos="90000" dir="5400000" sy="-100000" algn="bl" rotWithShape="0"/>
          </a:effec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Enhanced2 copy.png"/>
          <p:cNvPicPr>
            <a:picLocks noChangeAspect="1"/>
          </p:cNvPicPr>
          <p:nvPr/>
        </p:nvPicPr>
        <p:blipFill>
          <a:blip r:embed="rId2" cstate="email"/>
          <a:stretch>
            <a:fillRect/>
          </a:stretch>
        </p:blipFill>
        <p:spPr>
          <a:xfrm>
            <a:off x="8000729" y="6131519"/>
            <a:ext cx="1023892" cy="273559"/>
          </a:xfrm>
          <a:prstGeom prst="rect">
            <a:avLst/>
          </a:prstGeom>
          <a:effectLst>
            <a:reflection blurRad="6350" stA="50000" endA="300" endPos="90000" dir="5400000" sy="-100000" algn="bl" rotWithShape="0"/>
          </a:effectLst>
        </p:spPr>
      </p:pic>
      <p:pic>
        <p:nvPicPr>
          <p:cNvPr id="4" name="Picture 3" descr="Application-RoomCombining.jpg"/>
          <p:cNvPicPr>
            <a:picLocks noChangeAspect="1"/>
          </p:cNvPicPr>
          <p:nvPr/>
        </p:nvPicPr>
        <p:blipFill>
          <a:blip r:embed="rId3" cstate="print"/>
          <a:stretch>
            <a:fillRect/>
          </a:stretch>
        </p:blipFill>
        <p:spPr>
          <a:xfrm>
            <a:off x="0" y="104620"/>
            <a:ext cx="9144000" cy="664876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on Moen-01.jpg"/>
          <p:cNvPicPr>
            <a:picLocks noChangeAspect="1"/>
          </p:cNvPicPr>
          <p:nvPr/>
        </p:nvPicPr>
        <p:blipFill>
          <a:blip r:embed="rId2" cstate="print"/>
          <a:stretch>
            <a:fillRect/>
          </a:stretch>
        </p:blipFill>
        <p:spPr>
          <a:xfrm>
            <a:off x="-33993" y="836712"/>
            <a:ext cx="5974145" cy="3816424"/>
          </a:xfrm>
          <a:prstGeom prst="rect">
            <a:avLst/>
          </a:prstGeom>
        </p:spPr>
      </p:pic>
      <p:pic>
        <p:nvPicPr>
          <p:cNvPr id="3" name="Picture 2" descr="LogoEnhanced2 copy.png"/>
          <p:cNvPicPr>
            <a:picLocks noChangeAspect="1"/>
          </p:cNvPicPr>
          <p:nvPr/>
        </p:nvPicPr>
        <p:blipFill>
          <a:blip r:embed="rId3"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
        <p:nvSpPr>
          <p:cNvPr id="7" name="TextBox 6"/>
          <p:cNvSpPr txBox="1"/>
          <p:nvPr/>
        </p:nvSpPr>
        <p:spPr>
          <a:xfrm>
            <a:off x="323528" y="332656"/>
            <a:ext cx="8424936" cy="461665"/>
          </a:xfrm>
          <a:prstGeom prst="rect">
            <a:avLst/>
          </a:prstGeom>
          <a:noFill/>
        </p:spPr>
        <p:txBody>
          <a:bodyPr wrap="square" rtlCol="0">
            <a:spAutoFit/>
          </a:bodyPr>
          <a:lstStyle/>
          <a:p>
            <a:pPr algn="ctr"/>
            <a:r>
              <a:rPr lang="de-DE" sz="2400" dirty="0">
                <a:solidFill>
                  <a:prstClr val="white"/>
                </a:solidFill>
                <a:latin typeface="Century Gothic" pitchFamily="34" charset="0"/>
              </a:rPr>
              <a:t> Don Moen – using myMix since 2010 all over the world  </a:t>
            </a:r>
          </a:p>
        </p:txBody>
      </p:sp>
      <p:sp>
        <p:nvSpPr>
          <p:cNvPr id="8" name="TextBox 7"/>
          <p:cNvSpPr txBox="1"/>
          <p:nvPr/>
        </p:nvSpPr>
        <p:spPr>
          <a:xfrm>
            <a:off x="611560" y="6021288"/>
            <a:ext cx="5436096" cy="276999"/>
          </a:xfrm>
          <a:prstGeom prst="rect">
            <a:avLst/>
          </a:prstGeom>
          <a:noFill/>
        </p:spPr>
        <p:txBody>
          <a:bodyPr wrap="square" rtlCol="0">
            <a:spAutoFit/>
          </a:bodyPr>
          <a:lstStyle/>
          <a:p>
            <a:r>
              <a:rPr lang="de-DE" sz="1200" dirty="0">
                <a:solidFill>
                  <a:prstClr val="white"/>
                </a:solidFill>
                <a:latin typeface="Century Gothic" pitchFamily="34" charset="0"/>
              </a:rPr>
              <a:t> 8 myMix for Don and the band</a:t>
            </a:r>
          </a:p>
        </p:txBody>
      </p:sp>
      <p:pic>
        <p:nvPicPr>
          <p:cNvPr id="11" name="Picture 10" descr="Don Moen-04.jpg"/>
          <p:cNvPicPr>
            <a:picLocks noChangeAspect="1"/>
          </p:cNvPicPr>
          <p:nvPr/>
        </p:nvPicPr>
        <p:blipFill>
          <a:blip r:embed="rId4" cstate="print"/>
          <a:stretch>
            <a:fillRect/>
          </a:stretch>
        </p:blipFill>
        <p:spPr>
          <a:xfrm>
            <a:off x="3347864" y="4869160"/>
            <a:ext cx="1872208" cy="1557236"/>
          </a:xfrm>
          <a:prstGeom prst="rect">
            <a:avLst/>
          </a:prstGeom>
        </p:spPr>
      </p:pic>
      <p:pic>
        <p:nvPicPr>
          <p:cNvPr id="12" name="Picture 11" descr="Don Moen-03.jpg"/>
          <p:cNvPicPr>
            <a:picLocks noChangeAspect="1"/>
          </p:cNvPicPr>
          <p:nvPr/>
        </p:nvPicPr>
        <p:blipFill>
          <a:blip r:embed="rId5" cstate="print"/>
          <a:stretch>
            <a:fillRect/>
          </a:stretch>
        </p:blipFill>
        <p:spPr>
          <a:xfrm>
            <a:off x="6260021" y="3345384"/>
            <a:ext cx="2344427" cy="1883816"/>
          </a:xfrm>
          <a:prstGeom prst="rect">
            <a:avLst/>
          </a:prstGeom>
        </p:spPr>
      </p:pic>
      <p:pic>
        <p:nvPicPr>
          <p:cNvPr id="13" name="Picture 12" descr="Don Moen-02.jpg"/>
          <p:cNvPicPr>
            <a:picLocks noChangeAspect="1"/>
          </p:cNvPicPr>
          <p:nvPr/>
        </p:nvPicPr>
        <p:blipFill>
          <a:blip r:embed="rId6" cstate="print"/>
          <a:stretch>
            <a:fillRect/>
          </a:stretch>
        </p:blipFill>
        <p:spPr>
          <a:xfrm>
            <a:off x="5940152" y="1196752"/>
            <a:ext cx="3152281" cy="1728192"/>
          </a:xfrm>
          <a:prstGeom prst="rect">
            <a:avLst/>
          </a:prstGeom>
        </p:spPr>
      </p:pic>
    </p:spTree>
    <p:extLst>
      <p:ext uri="{BB962C8B-B14F-4D97-AF65-F5344CB8AC3E}">
        <p14:creationId xmlns="" xmlns:p14="http://schemas.microsoft.com/office/powerpoint/2010/main" val="2622383998"/>
      </p:ext>
    </p:extLst>
  </p:cSld>
  <p:clrMapOvr>
    <a:masterClrMapping/>
  </p:clrMapOvr>
  <p:transition>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23528" y="476672"/>
            <a:ext cx="8496944" cy="738664"/>
          </a:xfrm>
          <a:prstGeom prst="rect">
            <a:avLst/>
          </a:prstGeom>
          <a:noFill/>
        </p:spPr>
        <p:txBody>
          <a:bodyPr wrap="square" rtlCol="0">
            <a:spAutoFit/>
          </a:bodyPr>
          <a:lstStyle/>
          <a:p>
            <a:pPr algn="ctr"/>
            <a:r>
              <a:rPr lang="de-DE" sz="2400" b="1" dirty="0" smtClean="0">
                <a:solidFill>
                  <a:prstClr val="white"/>
                </a:solidFill>
                <a:latin typeface="Century Gothic" pitchFamily="34" charset="0"/>
                <a:ea typeface="Verdana" pitchFamily="34" charset="0"/>
                <a:cs typeface="Verdana" pitchFamily="34" charset="0"/>
              </a:rPr>
              <a:t>Music Schools- Education </a:t>
            </a:r>
            <a:endParaRPr lang="en-US" sz="2400" b="1" dirty="0" smtClean="0">
              <a:solidFill>
                <a:prstClr val="white"/>
              </a:solidFill>
              <a:latin typeface="Century Gothic" pitchFamily="34" charset="0"/>
              <a:ea typeface="Verdana" pitchFamily="34" charset="0"/>
              <a:cs typeface="Verdana" pitchFamily="34" charset="0"/>
            </a:endParaRPr>
          </a:p>
          <a:p>
            <a:pPr algn="ctr"/>
            <a:r>
              <a:rPr lang="de-DE" b="1" dirty="0" smtClean="0">
                <a:solidFill>
                  <a:prstClr val="white"/>
                </a:solidFill>
                <a:latin typeface="Century Gothic" pitchFamily="34" charset="0"/>
                <a:ea typeface="Verdana" pitchFamily="34" charset="0"/>
                <a:cs typeface="Verdana" pitchFamily="34" charset="0"/>
              </a:rPr>
              <a:t> myMix will..</a:t>
            </a:r>
            <a:endParaRPr lang="en-US" b="1" dirty="0" smtClean="0">
              <a:solidFill>
                <a:prstClr val="white"/>
              </a:solidFill>
              <a:latin typeface="Century Gothic" pitchFamily="34" charset="0"/>
              <a:ea typeface="Verdana" pitchFamily="34" charset="0"/>
              <a:cs typeface="Verdana" pitchFamily="34" charset="0"/>
            </a:endParaRPr>
          </a:p>
        </p:txBody>
      </p:sp>
      <p:pic>
        <p:nvPicPr>
          <p:cNvPr id="20" name="Picture 19" descr="LogoEnhanced2 copy.png"/>
          <p:cNvPicPr>
            <a:picLocks noChangeAspect="1"/>
          </p:cNvPicPr>
          <p:nvPr/>
        </p:nvPicPr>
        <p:blipFill>
          <a:blip r:embed="rId2"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
        <p:nvSpPr>
          <p:cNvPr id="27" name="TextBox 26"/>
          <p:cNvSpPr txBox="1"/>
          <p:nvPr/>
        </p:nvSpPr>
        <p:spPr>
          <a:xfrm>
            <a:off x="5220072" y="1844824"/>
            <a:ext cx="3816424" cy="374526"/>
          </a:xfrm>
          <a:prstGeom prst="rect">
            <a:avLst/>
          </a:prstGeom>
          <a:noFill/>
        </p:spPr>
        <p:txBody>
          <a:bodyPr wrap="square" rtlCol="0">
            <a:spAutoFit/>
          </a:bodyPr>
          <a:lstStyle/>
          <a:p>
            <a:pPr>
              <a:lnSpc>
                <a:spcPct val="150000"/>
              </a:lnSpc>
              <a:buFont typeface="Wingdings" pitchFamily="2" charset="2"/>
              <a:buChar char="§"/>
            </a:pPr>
            <a:r>
              <a:rPr lang="de-DE" sz="1400" dirty="0" smtClean="0">
                <a:latin typeface="Century Gothic" pitchFamily="34" charset="0"/>
              </a:rPr>
              <a:t> </a:t>
            </a:r>
            <a:endParaRPr lang="en-US" sz="1400" dirty="0">
              <a:latin typeface="Century Gothic" pitchFamily="34" charset="0"/>
            </a:endParaRPr>
          </a:p>
        </p:txBody>
      </p:sp>
      <p:pic>
        <p:nvPicPr>
          <p:cNvPr id="9" name="Content Placeholder 3" descr="Music School.png"/>
          <p:cNvPicPr>
            <a:picLocks noChangeAspect="1"/>
          </p:cNvPicPr>
          <p:nvPr/>
        </p:nvPicPr>
        <p:blipFill>
          <a:blip r:embed="rId3" cstate="print"/>
          <a:srcRect l="9122" t="7229" r="25201" b="3801"/>
          <a:stretch>
            <a:fillRect/>
          </a:stretch>
        </p:blipFill>
        <p:spPr>
          <a:xfrm>
            <a:off x="179511" y="1700808"/>
            <a:ext cx="5042709" cy="4968552"/>
          </a:xfrm>
          <a:prstGeom prst="rect">
            <a:avLst/>
          </a:prstGeom>
        </p:spPr>
      </p:pic>
      <p:pic>
        <p:nvPicPr>
          <p:cNvPr id="11" name="Picture 10" descr="music education.jpg"/>
          <p:cNvPicPr>
            <a:picLocks noChangeAspect="1"/>
          </p:cNvPicPr>
          <p:nvPr/>
        </p:nvPicPr>
        <p:blipFill>
          <a:blip r:embed="rId4" cstate="email"/>
          <a:stretch>
            <a:fillRect/>
          </a:stretch>
        </p:blipFill>
        <p:spPr>
          <a:xfrm>
            <a:off x="323528" y="260649"/>
            <a:ext cx="1259029" cy="1368152"/>
          </a:xfrm>
          <a:prstGeom prst="rect">
            <a:avLst/>
          </a:prstGeom>
        </p:spPr>
      </p:pic>
      <p:sp>
        <p:nvSpPr>
          <p:cNvPr id="13" name="TextBox 12"/>
          <p:cNvSpPr txBox="1"/>
          <p:nvPr/>
        </p:nvSpPr>
        <p:spPr>
          <a:xfrm>
            <a:off x="5436096" y="1412776"/>
            <a:ext cx="3600400" cy="4616648"/>
          </a:xfrm>
          <a:prstGeom prst="rect">
            <a:avLst/>
          </a:prstGeom>
          <a:noFill/>
        </p:spPr>
        <p:txBody>
          <a:bodyPr wrap="square" rtlCol="0">
            <a:spAutoFit/>
          </a:bodyPr>
          <a:lstStyle/>
          <a:p>
            <a:pPr>
              <a:lnSpc>
                <a:spcPct val="150000"/>
              </a:lnSpc>
              <a:buFont typeface="Wingdings" pitchFamily="2" charset="2"/>
              <a:buChar char="§"/>
            </a:pPr>
            <a:r>
              <a:rPr lang="de-DE" sz="1400" dirty="0" smtClean="0">
                <a:latin typeface="Century Gothic" pitchFamily="34" charset="0"/>
              </a:rPr>
              <a:t>Allow a signle teacher to listen to multiple students  from one location</a:t>
            </a:r>
          </a:p>
          <a:p>
            <a:pPr>
              <a:lnSpc>
                <a:spcPct val="150000"/>
              </a:lnSpc>
              <a:buFont typeface="Wingdings" pitchFamily="2" charset="2"/>
              <a:buChar char="§"/>
            </a:pPr>
            <a:r>
              <a:rPr lang="de-DE" sz="1400" dirty="0" smtClean="0">
                <a:latin typeface="Century Gothic" pitchFamily="34" charset="0"/>
              </a:rPr>
              <a:t>Record at any time for later rehearsal at home </a:t>
            </a:r>
          </a:p>
          <a:p>
            <a:pPr>
              <a:lnSpc>
                <a:spcPct val="150000"/>
              </a:lnSpc>
              <a:buFont typeface="Wingdings" pitchFamily="2" charset="2"/>
              <a:buChar char="§"/>
            </a:pPr>
            <a:r>
              <a:rPr lang="de-DE" sz="1400" dirty="0" smtClean="0">
                <a:latin typeface="Century Gothic" pitchFamily="34" charset="0"/>
              </a:rPr>
              <a:t>Fast set-up changing using profiles</a:t>
            </a:r>
          </a:p>
          <a:p>
            <a:pPr>
              <a:lnSpc>
                <a:spcPct val="150000"/>
              </a:lnSpc>
              <a:buFont typeface="Wingdings" pitchFamily="2" charset="2"/>
              <a:buChar char="§"/>
            </a:pPr>
            <a:r>
              <a:rPr lang="de-DE" sz="1400" dirty="0" smtClean="0">
                <a:latin typeface="Century Gothic" pitchFamily="34" charset="0"/>
              </a:rPr>
              <a:t>A „band or group feeling“ for students when playing along to SD card tracks</a:t>
            </a:r>
          </a:p>
          <a:p>
            <a:pPr>
              <a:lnSpc>
                <a:spcPct val="150000"/>
              </a:lnSpc>
              <a:buFont typeface="Wingdings" pitchFamily="2" charset="2"/>
              <a:buChar char="§"/>
            </a:pPr>
            <a:r>
              <a:rPr lang="de-DE" sz="1400" dirty="0" smtClean="0">
                <a:latin typeface="Century Gothic" pitchFamily="34" charset="0"/>
              </a:rPr>
              <a:t>Allow a teacher even to talk to individual students (using profiles!)</a:t>
            </a:r>
          </a:p>
          <a:p>
            <a:pPr>
              <a:lnSpc>
                <a:spcPct val="150000"/>
              </a:lnSpc>
              <a:buFont typeface="Wingdings" pitchFamily="2" charset="2"/>
              <a:buChar char="§"/>
            </a:pPr>
            <a:r>
              <a:rPr lang="de-DE" sz="1400" dirty="0" smtClean="0">
                <a:latin typeface="Century Gothic" pitchFamily="34" charset="0"/>
              </a:rPr>
              <a:t>Provide a competitive advantage for the music school</a:t>
            </a:r>
          </a:p>
          <a:p>
            <a:pPr>
              <a:lnSpc>
                <a:spcPct val="150000"/>
              </a:lnSpc>
              <a:buFont typeface="Wingdings" pitchFamily="2" charset="2"/>
              <a:buChar char="§"/>
            </a:pPr>
            <a:r>
              <a:rPr lang="de-DE" sz="1400" dirty="0" smtClean="0">
                <a:latin typeface="Century Gothic" pitchFamily="34" charset="0"/>
              </a:rPr>
              <a:t>Provide an additional source of income from renting myMix devices to students </a:t>
            </a:r>
            <a:endParaRPr lang="en-US" sz="1400" dirty="0">
              <a:latin typeface="Century Gothic" pitchFamily="34" charset="0"/>
            </a:endParaRPr>
          </a:p>
        </p:txBody>
      </p:sp>
    </p:spTree>
    <p:extLst>
      <p:ext uri="{BB962C8B-B14F-4D97-AF65-F5344CB8AC3E}">
        <p14:creationId xmlns="" xmlns:p14="http://schemas.microsoft.com/office/powerpoint/2010/main" val="125893136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1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23528" y="260648"/>
            <a:ext cx="8496944" cy="1200329"/>
          </a:xfrm>
          <a:prstGeom prst="rect">
            <a:avLst/>
          </a:prstGeom>
          <a:noFill/>
        </p:spPr>
        <p:txBody>
          <a:bodyPr wrap="square" rtlCol="0">
            <a:spAutoFit/>
          </a:bodyPr>
          <a:lstStyle/>
          <a:p>
            <a:pPr algn="ctr"/>
            <a:r>
              <a:rPr lang="de-DE" sz="2400" b="1" dirty="0" smtClean="0">
                <a:solidFill>
                  <a:prstClr val="white"/>
                </a:solidFill>
                <a:latin typeface="Century Gothic" pitchFamily="34" charset="0"/>
                <a:ea typeface="Verdana" pitchFamily="34" charset="0"/>
                <a:cs typeface="Verdana" pitchFamily="34" charset="0"/>
              </a:rPr>
              <a:t>Talk to an indivual student with one talkback mic using profiles </a:t>
            </a:r>
            <a:endParaRPr lang="en-US" sz="2400" b="1" dirty="0" smtClean="0">
              <a:solidFill>
                <a:prstClr val="white"/>
              </a:solidFill>
              <a:latin typeface="Century Gothic" pitchFamily="34" charset="0"/>
              <a:ea typeface="Verdana" pitchFamily="34" charset="0"/>
              <a:cs typeface="Verdana" pitchFamily="34" charset="0"/>
            </a:endParaRPr>
          </a:p>
          <a:p>
            <a:pPr algn="ctr"/>
            <a:endParaRPr lang="en-US" sz="2400" b="1" dirty="0" smtClean="0">
              <a:solidFill>
                <a:prstClr val="white"/>
              </a:solidFill>
              <a:latin typeface="Century Gothic" pitchFamily="34" charset="0"/>
              <a:ea typeface="Verdana" pitchFamily="34" charset="0"/>
              <a:cs typeface="Verdana" pitchFamily="34" charset="0"/>
            </a:endParaRPr>
          </a:p>
        </p:txBody>
      </p:sp>
      <p:pic>
        <p:nvPicPr>
          <p:cNvPr id="20" name="Picture 19" descr="LogoEnhanced2 copy.png"/>
          <p:cNvPicPr>
            <a:picLocks noChangeAspect="1"/>
          </p:cNvPicPr>
          <p:nvPr/>
        </p:nvPicPr>
        <p:blipFill>
          <a:blip r:embed="rId2"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graphicFrame>
        <p:nvGraphicFramePr>
          <p:cNvPr id="10" name="Table 9"/>
          <p:cNvGraphicFramePr>
            <a:graphicFrameLocks noGrp="1"/>
          </p:cNvGraphicFramePr>
          <p:nvPr/>
        </p:nvGraphicFramePr>
        <p:xfrm>
          <a:off x="323528" y="1340768"/>
          <a:ext cx="3096344" cy="1524000"/>
        </p:xfrm>
        <a:graphic>
          <a:graphicData uri="http://schemas.openxmlformats.org/drawingml/2006/table">
            <a:tbl>
              <a:tblPr firstRow="1" bandRow="1">
                <a:tableStyleId>{5C22544A-7EE6-4342-B048-85BDC9FD1C3A}</a:tableStyleId>
              </a:tblPr>
              <a:tblGrid>
                <a:gridCol w="1346237"/>
                <a:gridCol w="1750107"/>
              </a:tblGrid>
              <a:tr h="282655">
                <a:tc>
                  <a:txBody>
                    <a:bodyPr/>
                    <a:lstStyle/>
                    <a:p>
                      <a:r>
                        <a:rPr lang="de-DE" sz="1400" dirty="0" smtClean="0"/>
                        <a:t>Teacher</a:t>
                      </a:r>
                      <a:endParaRPr lang="en-US" sz="1400" dirty="0"/>
                    </a:p>
                  </a:txBody>
                  <a:tcPr/>
                </a:tc>
                <a:tc>
                  <a:txBody>
                    <a:bodyPr/>
                    <a:lstStyle/>
                    <a:p>
                      <a:pPr algn="r"/>
                      <a:r>
                        <a:rPr lang="de-DE" sz="1400" dirty="0" smtClean="0"/>
                        <a:t>Profile: Student 1-8</a:t>
                      </a:r>
                      <a:endParaRPr lang="en-US" sz="1400" dirty="0"/>
                    </a:p>
                  </a:txBody>
                  <a:tcPr/>
                </a:tc>
              </a:tr>
              <a:tr h="282655">
                <a:tc>
                  <a:txBody>
                    <a:bodyPr/>
                    <a:lstStyle/>
                    <a:p>
                      <a:r>
                        <a:rPr lang="de-DE" sz="1400" dirty="0" smtClean="0"/>
                        <a:t>Student 01</a:t>
                      </a:r>
                      <a:endParaRPr lang="en-US" sz="1400" dirty="0"/>
                    </a:p>
                  </a:txBody>
                  <a:tcPr/>
                </a:tc>
                <a:tc>
                  <a:txBody>
                    <a:bodyPr/>
                    <a:lstStyle/>
                    <a:p>
                      <a:r>
                        <a:rPr lang="de-DE" sz="1400" dirty="0" smtClean="0"/>
                        <a:t>Student 02</a:t>
                      </a:r>
                      <a:endParaRPr lang="en-US" sz="1400" dirty="0"/>
                    </a:p>
                  </a:txBody>
                  <a:tcPr/>
                </a:tc>
              </a:tr>
              <a:tr h="282655">
                <a:tc>
                  <a:txBody>
                    <a:bodyPr/>
                    <a:lstStyle/>
                    <a:p>
                      <a:r>
                        <a:rPr lang="de-DE" sz="1400" dirty="0" smtClean="0"/>
                        <a:t>Student 03</a:t>
                      </a:r>
                      <a:endParaRPr lang="en-US" sz="1400" dirty="0"/>
                    </a:p>
                  </a:txBody>
                  <a:tcPr/>
                </a:tc>
                <a:tc>
                  <a:txBody>
                    <a:bodyPr/>
                    <a:lstStyle/>
                    <a:p>
                      <a:r>
                        <a:rPr lang="de-DE" sz="1400" dirty="0" smtClean="0"/>
                        <a:t>Student 04</a:t>
                      </a:r>
                      <a:endParaRPr lang="en-US" sz="1400" dirty="0"/>
                    </a:p>
                  </a:txBody>
                  <a:tcPr/>
                </a:tc>
              </a:tr>
              <a:tr h="282655">
                <a:tc>
                  <a:txBody>
                    <a:bodyPr/>
                    <a:lstStyle/>
                    <a:p>
                      <a:r>
                        <a:rPr lang="de-DE" sz="1400" dirty="0" smtClean="0"/>
                        <a:t>Student</a:t>
                      </a:r>
                      <a:r>
                        <a:rPr lang="de-DE" sz="1400" baseline="0" dirty="0" smtClean="0"/>
                        <a:t> 05</a:t>
                      </a:r>
                      <a:endParaRPr lang="en-US" sz="1400" dirty="0"/>
                    </a:p>
                  </a:txBody>
                  <a:tcPr/>
                </a:tc>
                <a:tc>
                  <a:txBody>
                    <a:bodyPr/>
                    <a:lstStyle/>
                    <a:p>
                      <a:r>
                        <a:rPr lang="de-DE" sz="1400" dirty="0" smtClean="0"/>
                        <a:t>Student</a:t>
                      </a:r>
                      <a:r>
                        <a:rPr lang="de-DE" sz="1400" baseline="0" dirty="0" smtClean="0"/>
                        <a:t> 06</a:t>
                      </a:r>
                      <a:endParaRPr lang="en-US" sz="1400" dirty="0"/>
                    </a:p>
                  </a:txBody>
                  <a:tcPr/>
                </a:tc>
              </a:tr>
              <a:tr h="282655">
                <a:tc>
                  <a:txBody>
                    <a:bodyPr/>
                    <a:lstStyle/>
                    <a:p>
                      <a:r>
                        <a:rPr lang="de-DE" sz="1400" dirty="0" smtClean="0"/>
                        <a:t>Student</a:t>
                      </a:r>
                      <a:r>
                        <a:rPr lang="de-DE" sz="1400" baseline="0" dirty="0" smtClean="0"/>
                        <a:t> 07</a:t>
                      </a:r>
                      <a:endParaRPr lang="de-DE" sz="1400" dirty="0" smtClean="0"/>
                    </a:p>
                  </a:txBody>
                  <a:tcPr/>
                </a:tc>
                <a:tc>
                  <a:txBody>
                    <a:bodyPr/>
                    <a:lstStyle/>
                    <a:p>
                      <a:r>
                        <a:rPr lang="de-DE" sz="1400" dirty="0" smtClean="0"/>
                        <a:t>Student 08</a:t>
                      </a:r>
                      <a:endParaRPr lang="en-US" sz="1400" dirty="0"/>
                    </a:p>
                  </a:txBody>
                  <a:tcPr/>
                </a:tc>
              </a:tr>
            </a:tbl>
          </a:graphicData>
        </a:graphic>
      </p:graphicFrame>
      <p:sp>
        <p:nvSpPr>
          <p:cNvPr id="16" name="TextBox 15"/>
          <p:cNvSpPr txBox="1"/>
          <p:nvPr/>
        </p:nvSpPr>
        <p:spPr>
          <a:xfrm>
            <a:off x="3635896" y="1340768"/>
            <a:ext cx="5256584" cy="2046714"/>
          </a:xfrm>
          <a:prstGeom prst="rect">
            <a:avLst/>
          </a:prstGeom>
          <a:noFill/>
        </p:spPr>
        <p:txBody>
          <a:bodyPr wrap="square" rtlCol="0">
            <a:spAutoFit/>
          </a:bodyPr>
          <a:lstStyle/>
          <a:p>
            <a:pPr algn="ctr">
              <a:spcAft>
                <a:spcPts val="600"/>
              </a:spcAft>
              <a:buFont typeface="Arial" pitchFamily="34" charset="0"/>
              <a:buChar char="•"/>
            </a:pPr>
            <a:r>
              <a:rPr lang="de-DE" sz="1600" dirty="0" smtClean="0">
                <a:latin typeface="Century Gothic" pitchFamily="34" charset="0"/>
              </a:rPr>
              <a:t>Teacher creates on profile for a group of students and one for each single student</a:t>
            </a:r>
          </a:p>
          <a:p>
            <a:pPr algn="ctr">
              <a:spcAft>
                <a:spcPts val="600"/>
              </a:spcAft>
              <a:buFont typeface="Arial" pitchFamily="34" charset="0"/>
              <a:buChar char="•"/>
            </a:pPr>
            <a:r>
              <a:rPr lang="de-DE" sz="1600" dirty="0" smtClean="0">
                <a:latin typeface="Century Gothic" pitchFamily="34" charset="0"/>
              </a:rPr>
              <a:t>The channel name for the talkback mic gets a different name in each profile</a:t>
            </a:r>
          </a:p>
          <a:p>
            <a:pPr algn="ctr">
              <a:spcAft>
                <a:spcPts val="600"/>
              </a:spcAft>
              <a:buFont typeface="Arial" pitchFamily="34" charset="0"/>
              <a:buChar char="•"/>
            </a:pPr>
            <a:r>
              <a:rPr lang="de-DE" sz="1600" dirty="0" smtClean="0">
                <a:latin typeface="Century Gothic" pitchFamily="34" charset="0"/>
              </a:rPr>
              <a:t>Students will always listen to teacher, but only hear signal once teachet selcets their profile (or all)</a:t>
            </a:r>
          </a:p>
          <a:p>
            <a:pPr algn="ctr">
              <a:spcAft>
                <a:spcPts val="600"/>
              </a:spcAft>
              <a:buFont typeface="Arial" pitchFamily="34" charset="0"/>
              <a:buChar char="•"/>
            </a:pPr>
            <a:endParaRPr lang="en-US" sz="1600" dirty="0">
              <a:latin typeface="Century Gothic" pitchFamily="34" charset="0"/>
            </a:endParaRPr>
          </a:p>
        </p:txBody>
      </p:sp>
      <p:graphicFrame>
        <p:nvGraphicFramePr>
          <p:cNvPr id="37" name="Table 36"/>
          <p:cNvGraphicFramePr>
            <a:graphicFrameLocks noGrp="1"/>
          </p:cNvGraphicFramePr>
          <p:nvPr/>
        </p:nvGraphicFramePr>
        <p:xfrm>
          <a:off x="323528" y="3611488"/>
          <a:ext cx="3096344" cy="609600"/>
        </p:xfrm>
        <a:graphic>
          <a:graphicData uri="http://schemas.openxmlformats.org/drawingml/2006/table">
            <a:tbl>
              <a:tblPr firstRow="1" bandRow="1">
                <a:tableStyleId>{5C22544A-7EE6-4342-B048-85BDC9FD1C3A}</a:tableStyleId>
              </a:tblPr>
              <a:tblGrid>
                <a:gridCol w="1346237"/>
                <a:gridCol w="1750107"/>
              </a:tblGrid>
              <a:tr h="282655">
                <a:tc>
                  <a:txBody>
                    <a:bodyPr/>
                    <a:lstStyle/>
                    <a:p>
                      <a:r>
                        <a:rPr lang="de-DE" sz="1400" dirty="0" smtClean="0"/>
                        <a:t>Teacher</a:t>
                      </a:r>
                      <a:endParaRPr lang="en-US" sz="1400" dirty="0"/>
                    </a:p>
                  </a:txBody>
                  <a:tcPr/>
                </a:tc>
                <a:tc>
                  <a:txBody>
                    <a:bodyPr/>
                    <a:lstStyle/>
                    <a:p>
                      <a:pPr algn="r"/>
                      <a:r>
                        <a:rPr lang="de-DE" sz="1400" dirty="0" smtClean="0"/>
                        <a:t>Profile: Student 1</a:t>
                      </a:r>
                      <a:endParaRPr lang="en-US" sz="1400" dirty="0"/>
                    </a:p>
                  </a:txBody>
                  <a:tcPr/>
                </a:tc>
              </a:tr>
              <a:tr h="282655">
                <a:tc>
                  <a:txBody>
                    <a:bodyPr/>
                    <a:lstStyle/>
                    <a:p>
                      <a:r>
                        <a:rPr lang="de-DE" sz="1400" dirty="0" smtClean="0"/>
                        <a:t>Student 01</a:t>
                      </a:r>
                      <a:endParaRPr lang="en-US" sz="1400" dirty="0"/>
                    </a:p>
                  </a:txBody>
                  <a:tcPr/>
                </a:tc>
                <a:tc>
                  <a:txBody>
                    <a:bodyPr/>
                    <a:lstStyle/>
                    <a:p>
                      <a:r>
                        <a:rPr lang="de-DE" sz="1400" dirty="0" smtClean="0"/>
                        <a:t>TB</a:t>
                      </a:r>
                      <a:r>
                        <a:rPr lang="de-DE" sz="1400" baseline="0" dirty="0" smtClean="0"/>
                        <a:t> Students</a:t>
                      </a:r>
                      <a:endParaRPr lang="en-US" sz="1400" dirty="0"/>
                    </a:p>
                  </a:txBody>
                  <a:tcPr/>
                </a:tc>
              </a:tr>
            </a:tbl>
          </a:graphicData>
        </a:graphic>
      </p:graphicFrame>
      <p:sp>
        <p:nvSpPr>
          <p:cNvPr id="46" name="TextBox 45"/>
          <p:cNvSpPr txBox="1"/>
          <p:nvPr/>
        </p:nvSpPr>
        <p:spPr>
          <a:xfrm>
            <a:off x="323528" y="4273351"/>
            <a:ext cx="2880320" cy="307777"/>
          </a:xfrm>
          <a:prstGeom prst="rect">
            <a:avLst/>
          </a:prstGeom>
          <a:noFill/>
        </p:spPr>
        <p:txBody>
          <a:bodyPr wrap="square" rtlCol="0">
            <a:spAutoFit/>
          </a:bodyPr>
          <a:lstStyle/>
          <a:p>
            <a:r>
              <a:rPr lang="de-DE" sz="1400" dirty="0" smtClean="0"/>
              <a:t>Input Channel1: Talkback 1</a:t>
            </a:r>
            <a:endParaRPr lang="en-US" sz="1400" dirty="0"/>
          </a:p>
        </p:txBody>
      </p:sp>
      <p:graphicFrame>
        <p:nvGraphicFramePr>
          <p:cNvPr id="47" name="Table 46"/>
          <p:cNvGraphicFramePr>
            <a:graphicFrameLocks noGrp="1"/>
          </p:cNvGraphicFramePr>
          <p:nvPr/>
        </p:nvGraphicFramePr>
        <p:xfrm>
          <a:off x="323528" y="4835624"/>
          <a:ext cx="3096344" cy="609600"/>
        </p:xfrm>
        <a:graphic>
          <a:graphicData uri="http://schemas.openxmlformats.org/drawingml/2006/table">
            <a:tbl>
              <a:tblPr firstRow="1" bandRow="1">
                <a:tableStyleId>{5C22544A-7EE6-4342-B048-85BDC9FD1C3A}</a:tableStyleId>
              </a:tblPr>
              <a:tblGrid>
                <a:gridCol w="1346237"/>
                <a:gridCol w="1750107"/>
              </a:tblGrid>
              <a:tr h="282655">
                <a:tc>
                  <a:txBody>
                    <a:bodyPr/>
                    <a:lstStyle/>
                    <a:p>
                      <a:r>
                        <a:rPr lang="de-DE" sz="1400" dirty="0" smtClean="0"/>
                        <a:t>Teacher</a:t>
                      </a:r>
                      <a:endParaRPr lang="en-US" sz="1400" dirty="0"/>
                    </a:p>
                  </a:txBody>
                  <a:tcPr/>
                </a:tc>
                <a:tc>
                  <a:txBody>
                    <a:bodyPr/>
                    <a:lstStyle/>
                    <a:p>
                      <a:pPr algn="r"/>
                      <a:r>
                        <a:rPr lang="de-DE" sz="1400" dirty="0" smtClean="0"/>
                        <a:t>Profile: Student 2</a:t>
                      </a:r>
                      <a:endParaRPr lang="en-US" sz="1400" dirty="0"/>
                    </a:p>
                  </a:txBody>
                  <a:tcPr/>
                </a:tc>
              </a:tr>
              <a:tr h="282655">
                <a:tc>
                  <a:txBody>
                    <a:bodyPr/>
                    <a:lstStyle/>
                    <a:p>
                      <a:r>
                        <a:rPr lang="de-DE" sz="1400" dirty="0" smtClean="0"/>
                        <a:t>Student 02</a:t>
                      </a:r>
                      <a:endParaRPr lang="en-US" sz="1400" dirty="0"/>
                    </a:p>
                  </a:txBody>
                  <a:tcPr/>
                </a:tc>
                <a:tc>
                  <a:txBody>
                    <a:bodyPr/>
                    <a:lstStyle/>
                    <a:p>
                      <a:r>
                        <a:rPr lang="de-DE" sz="1400" dirty="0" smtClean="0"/>
                        <a:t>TB Students</a:t>
                      </a:r>
                      <a:endParaRPr lang="en-US" sz="1400" dirty="0"/>
                    </a:p>
                  </a:txBody>
                  <a:tcPr/>
                </a:tc>
              </a:tr>
            </a:tbl>
          </a:graphicData>
        </a:graphic>
      </p:graphicFrame>
      <p:sp>
        <p:nvSpPr>
          <p:cNvPr id="49" name="TextBox 48"/>
          <p:cNvSpPr txBox="1"/>
          <p:nvPr/>
        </p:nvSpPr>
        <p:spPr>
          <a:xfrm>
            <a:off x="395536" y="5661248"/>
            <a:ext cx="2880320" cy="307777"/>
          </a:xfrm>
          <a:prstGeom prst="rect">
            <a:avLst/>
          </a:prstGeom>
          <a:noFill/>
        </p:spPr>
        <p:txBody>
          <a:bodyPr wrap="square" rtlCol="0">
            <a:spAutoFit/>
          </a:bodyPr>
          <a:lstStyle/>
          <a:p>
            <a:r>
              <a:rPr lang="de-DE" sz="1400" dirty="0" smtClean="0"/>
              <a:t>Input Channel1: Talkback 2</a:t>
            </a:r>
            <a:endParaRPr lang="en-US" sz="1400" dirty="0"/>
          </a:p>
        </p:txBody>
      </p:sp>
      <p:sp>
        <p:nvSpPr>
          <p:cNvPr id="50" name="TextBox 49"/>
          <p:cNvSpPr txBox="1"/>
          <p:nvPr/>
        </p:nvSpPr>
        <p:spPr>
          <a:xfrm>
            <a:off x="323528" y="2852936"/>
            <a:ext cx="2880320" cy="307777"/>
          </a:xfrm>
          <a:prstGeom prst="rect">
            <a:avLst/>
          </a:prstGeom>
          <a:noFill/>
        </p:spPr>
        <p:txBody>
          <a:bodyPr wrap="square" rtlCol="0">
            <a:spAutoFit/>
          </a:bodyPr>
          <a:lstStyle/>
          <a:p>
            <a:r>
              <a:rPr lang="de-DE" sz="1400" dirty="0" smtClean="0"/>
              <a:t>Input Channel1: Talkback  All</a:t>
            </a:r>
            <a:endParaRPr lang="en-US" sz="1400" dirty="0"/>
          </a:p>
        </p:txBody>
      </p:sp>
      <p:graphicFrame>
        <p:nvGraphicFramePr>
          <p:cNvPr id="51" name="Table 50"/>
          <p:cNvGraphicFramePr>
            <a:graphicFrameLocks noGrp="1"/>
          </p:cNvGraphicFramePr>
          <p:nvPr/>
        </p:nvGraphicFramePr>
        <p:xfrm>
          <a:off x="3779912" y="3573016"/>
          <a:ext cx="3096344" cy="914400"/>
        </p:xfrm>
        <a:graphic>
          <a:graphicData uri="http://schemas.openxmlformats.org/drawingml/2006/table">
            <a:tbl>
              <a:tblPr firstRow="1" bandRow="1">
                <a:tableStyleId>{5C22544A-7EE6-4342-B048-85BDC9FD1C3A}</a:tableStyleId>
              </a:tblPr>
              <a:tblGrid>
                <a:gridCol w="1346237"/>
                <a:gridCol w="1750107"/>
              </a:tblGrid>
              <a:tr h="282655">
                <a:tc>
                  <a:txBody>
                    <a:bodyPr/>
                    <a:lstStyle/>
                    <a:p>
                      <a:r>
                        <a:rPr lang="de-DE" sz="1400" dirty="0" smtClean="0"/>
                        <a:t>Student</a:t>
                      </a:r>
                      <a:r>
                        <a:rPr lang="de-DE" sz="1400" baseline="0" dirty="0" smtClean="0"/>
                        <a:t> 1</a:t>
                      </a:r>
                      <a:endParaRPr lang="en-US" sz="1400" dirty="0"/>
                    </a:p>
                  </a:txBody>
                  <a:tcPr/>
                </a:tc>
                <a:tc>
                  <a:txBody>
                    <a:bodyPr/>
                    <a:lstStyle/>
                    <a:p>
                      <a:pPr algn="r"/>
                      <a:r>
                        <a:rPr lang="de-DE" sz="1400" dirty="0" smtClean="0"/>
                        <a:t>Profile: Solo</a:t>
                      </a:r>
                      <a:endParaRPr lang="en-US" sz="1400" dirty="0"/>
                    </a:p>
                  </a:txBody>
                  <a:tcPr/>
                </a:tc>
              </a:tr>
              <a:tr h="282655">
                <a:tc>
                  <a:txBody>
                    <a:bodyPr/>
                    <a:lstStyle/>
                    <a:p>
                      <a:r>
                        <a:rPr lang="de-DE" sz="1400" dirty="0" smtClean="0"/>
                        <a:t>Keyboard 1</a:t>
                      </a:r>
                      <a:endParaRPr lang="en-US" sz="1400" dirty="0"/>
                    </a:p>
                  </a:txBody>
                  <a:tcPr/>
                </a:tc>
                <a:tc>
                  <a:txBody>
                    <a:bodyPr/>
                    <a:lstStyle/>
                    <a:p>
                      <a:r>
                        <a:rPr lang="de-DE" sz="1400" dirty="0" smtClean="0"/>
                        <a:t>Talkback 01</a:t>
                      </a:r>
                      <a:endParaRPr lang="en-US" sz="1400" dirty="0"/>
                    </a:p>
                  </a:txBody>
                  <a:tcPr/>
                </a:tc>
              </a:tr>
              <a:tr h="282655">
                <a:tc>
                  <a:txBody>
                    <a:bodyPr/>
                    <a:lstStyle/>
                    <a:p>
                      <a:endParaRPr lang="en-US" sz="1400" dirty="0"/>
                    </a:p>
                  </a:txBody>
                  <a:tcPr/>
                </a:tc>
                <a:tc>
                  <a:txBody>
                    <a:bodyPr/>
                    <a:lstStyle/>
                    <a:p>
                      <a:r>
                        <a:rPr lang="de-DE" sz="1400" dirty="0" smtClean="0"/>
                        <a:t>Teacher 01</a:t>
                      </a:r>
                      <a:endParaRPr lang="en-US" sz="1400" dirty="0"/>
                    </a:p>
                  </a:txBody>
                  <a:tcPr/>
                </a:tc>
              </a:tr>
            </a:tbl>
          </a:graphicData>
        </a:graphic>
      </p:graphicFrame>
      <p:graphicFrame>
        <p:nvGraphicFramePr>
          <p:cNvPr id="58" name="Table 57"/>
          <p:cNvGraphicFramePr>
            <a:graphicFrameLocks noGrp="1"/>
          </p:cNvGraphicFramePr>
          <p:nvPr/>
        </p:nvGraphicFramePr>
        <p:xfrm>
          <a:off x="3779912" y="4746848"/>
          <a:ext cx="3096344" cy="914400"/>
        </p:xfrm>
        <a:graphic>
          <a:graphicData uri="http://schemas.openxmlformats.org/drawingml/2006/table">
            <a:tbl>
              <a:tblPr firstRow="1" bandRow="1">
                <a:tableStyleId>{5C22544A-7EE6-4342-B048-85BDC9FD1C3A}</a:tableStyleId>
              </a:tblPr>
              <a:tblGrid>
                <a:gridCol w="1346237"/>
                <a:gridCol w="1750107"/>
              </a:tblGrid>
              <a:tr h="282655">
                <a:tc>
                  <a:txBody>
                    <a:bodyPr/>
                    <a:lstStyle/>
                    <a:p>
                      <a:r>
                        <a:rPr lang="de-DE" sz="1400" dirty="0" smtClean="0"/>
                        <a:t>Student</a:t>
                      </a:r>
                      <a:r>
                        <a:rPr lang="de-DE" sz="1400" baseline="0" dirty="0" smtClean="0"/>
                        <a:t>  2</a:t>
                      </a:r>
                      <a:endParaRPr lang="en-US" sz="1400" dirty="0"/>
                    </a:p>
                  </a:txBody>
                  <a:tcPr/>
                </a:tc>
                <a:tc>
                  <a:txBody>
                    <a:bodyPr/>
                    <a:lstStyle/>
                    <a:p>
                      <a:pPr algn="r"/>
                      <a:r>
                        <a:rPr lang="de-DE" sz="1400" dirty="0" smtClean="0"/>
                        <a:t>Profile: Solo</a:t>
                      </a:r>
                      <a:endParaRPr lang="en-US" sz="1400" dirty="0"/>
                    </a:p>
                  </a:txBody>
                  <a:tcPr/>
                </a:tc>
              </a:tr>
              <a:tr h="282655">
                <a:tc>
                  <a:txBody>
                    <a:bodyPr/>
                    <a:lstStyle/>
                    <a:p>
                      <a:r>
                        <a:rPr lang="de-DE" sz="1400" dirty="0" smtClean="0"/>
                        <a:t>Keyboard 2</a:t>
                      </a:r>
                      <a:endParaRPr lang="en-US" sz="1400" dirty="0"/>
                    </a:p>
                  </a:txBody>
                  <a:tcPr/>
                </a:tc>
                <a:tc>
                  <a:txBody>
                    <a:bodyPr/>
                    <a:lstStyle/>
                    <a:p>
                      <a:r>
                        <a:rPr lang="de-DE" sz="1400" dirty="0" smtClean="0"/>
                        <a:t>Talkback 02</a:t>
                      </a:r>
                      <a:endParaRPr lang="en-US" sz="1400" dirty="0"/>
                    </a:p>
                  </a:txBody>
                  <a:tcPr/>
                </a:tc>
              </a:tr>
              <a:tr h="282655">
                <a:tc>
                  <a:txBody>
                    <a:bodyPr/>
                    <a:lstStyle/>
                    <a:p>
                      <a:endParaRPr lang="en-US" sz="1400" dirty="0"/>
                    </a:p>
                  </a:txBody>
                  <a:tcPr/>
                </a:tc>
                <a:tc>
                  <a:txBody>
                    <a:bodyPr/>
                    <a:lstStyle/>
                    <a:p>
                      <a:r>
                        <a:rPr lang="de-DE" sz="1400" dirty="0" smtClean="0"/>
                        <a:t>Teacher 02</a:t>
                      </a:r>
                      <a:endParaRPr lang="en-US" sz="1400" dirty="0"/>
                    </a:p>
                  </a:txBody>
                  <a:tcPr/>
                </a:tc>
              </a:tr>
            </a:tbl>
          </a:graphicData>
        </a:graphic>
      </p:graphicFrame>
      <p:sp>
        <p:nvSpPr>
          <p:cNvPr id="25" name="TextBox 24"/>
          <p:cNvSpPr txBox="1"/>
          <p:nvPr/>
        </p:nvSpPr>
        <p:spPr>
          <a:xfrm>
            <a:off x="7020272" y="3573016"/>
            <a:ext cx="1440160" cy="830997"/>
          </a:xfrm>
          <a:prstGeom prst="rect">
            <a:avLst/>
          </a:prstGeom>
          <a:noFill/>
        </p:spPr>
        <p:txBody>
          <a:bodyPr wrap="square" rtlCol="0">
            <a:spAutoFit/>
          </a:bodyPr>
          <a:lstStyle/>
          <a:p>
            <a:r>
              <a:rPr lang="de-DE" sz="1200" dirty="0" smtClean="0">
                <a:latin typeface="Century Gothic" pitchFamily="34" charset="0"/>
              </a:rPr>
              <a:t>Only student 1 has selcetd Teacher01 and Talkback 01</a:t>
            </a:r>
            <a:endParaRPr lang="en-US" sz="1200" dirty="0">
              <a:latin typeface="Century Gothic" pitchFamily="34" charset="0"/>
            </a:endParaRPr>
          </a:p>
        </p:txBody>
      </p:sp>
      <p:sp>
        <p:nvSpPr>
          <p:cNvPr id="26" name="TextBox 25"/>
          <p:cNvSpPr txBox="1"/>
          <p:nvPr/>
        </p:nvSpPr>
        <p:spPr>
          <a:xfrm>
            <a:off x="7020272" y="4725144"/>
            <a:ext cx="1440160" cy="830997"/>
          </a:xfrm>
          <a:prstGeom prst="rect">
            <a:avLst/>
          </a:prstGeom>
          <a:noFill/>
        </p:spPr>
        <p:txBody>
          <a:bodyPr wrap="square" rtlCol="0">
            <a:spAutoFit/>
          </a:bodyPr>
          <a:lstStyle/>
          <a:p>
            <a:r>
              <a:rPr lang="de-DE" sz="1200" dirty="0" smtClean="0">
                <a:latin typeface="Century Gothic" pitchFamily="34" charset="0"/>
              </a:rPr>
              <a:t>Only student 2 has selcetd Teacher 02 and Talkback 02</a:t>
            </a:r>
            <a:endParaRPr lang="en-US" sz="1200" dirty="0">
              <a:latin typeface="Century Gothic" pitchFamily="34" charset="0"/>
            </a:endParaRPr>
          </a:p>
        </p:txBody>
      </p:sp>
    </p:spTree>
    <p:extLst>
      <p:ext uri="{BB962C8B-B14F-4D97-AF65-F5344CB8AC3E}">
        <p14:creationId xmlns="" xmlns:p14="http://schemas.microsoft.com/office/powerpoint/2010/main" val="125893136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linds(horizontal)">
                                      <p:cBhvr>
                                        <p:cTn id="7" dur="500"/>
                                        <p:tgtEl>
                                          <p:spTgt spid="16">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blinds(horizontal)">
                                      <p:cBhvr>
                                        <p:cTn id="11" dur="500"/>
                                        <p:tgtEl>
                                          <p:spTgt spid="16">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blinds(horizontal)">
                                      <p:cBhvr>
                                        <p:cTn id="15"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dvAuto="50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2" cstate="print"/>
          <a:srcRect l="9644" t="8134" r="32476" b="4368"/>
          <a:stretch>
            <a:fillRect/>
          </a:stretch>
        </p:blipFill>
        <p:spPr bwMode="auto">
          <a:xfrm>
            <a:off x="755464" y="27384"/>
            <a:ext cx="8065008"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ymix sparkling.png"/>
          <p:cNvPicPr>
            <a:picLocks noChangeAspect="1"/>
          </p:cNvPicPr>
          <p:nvPr/>
        </p:nvPicPr>
        <p:blipFill>
          <a:blip r:embed="rId2" cstate="print"/>
          <a:srcRect t="5650" r="35664"/>
          <a:stretch>
            <a:fillRect/>
          </a:stretch>
        </p:blipFill>
        <p:spPr>
          <a:xfrm>
            <a:off x="0" y="0"/>
            <a:ext cx="9180512" cy="6470576"/>
          </a:xfrm>
          <a:prstGeom prst="rect">
            <a:avLst/>
          </a:prstGeom>
          <a:noFill/>
          <a:ln>
            <a:noFill/>
          </a:ln>
        </p:spPr>
      </p:pic>
      <p:sp>
        <p:nvSpPr>
          <p:cNvPr id="5" name="TextBox 4"/>
          <p:cNvSpPr txBox="1"/>
          <p:nvPr/>
        </p:nvSpPr>
        <p:spPr>
          <a:xfrm>
            <a:off x="467544" y="3861048"/>
            <a:ext cx="4536504" cy="584775"/>
          </a:xfrm>
          <a:prstGeom prst="rect">
            <a:avLst/>
          </a:prstGeom>
          <a:noFill/>
        </p:spPr>
        <p:txBody>
          <a:bodyPr wrap="square" rtlCol="0">
            <a:spAutoFit/>
          </a:bodyPr>
          <a:lstStyle/>
          <a:p>
            <a:r>
              <a:rPr lang="de-DE" sz="3200" dirty="0" smtClean="0">
                <a:latin typeface="Century Gothic" pitchFamily="34" charset="0"/>
              </a:rPr>
              <a:t>Thank you very much!</a:t>
            </a:r>
            <a:endParaRPr lang="en-US" sz="3200" dirty="0">
              <a:latin typeface="Century Gothic" pitchFamily="34" charset="0"/>
            </a:endParaRPr>
          </a:p>
        </p:txBody>
      </p:sp>
      <p:pic>
        <p:nvPicPr>
          <p:cNvPr id="4" name="Picture 3" descr="LogoEnhanced2 copy.png"/>
          <p:cNvPicPr>
            <a:picLocks noChangeAspect="1"/>
          </p:cNvPicPr>
          <p:nvPr/>
        </p:nvPicPr>
        <p:blipFill>
          <a:blip r:embed="rId3"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Tree>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Enhanced2 copy.png"/>
          <p:cNvPicPr>
            <a:picLocks noChangeAspect="1"/>
          </p:cNvPicPr>
          <p:nvPr/>
        </p:nvPicPr>
        <p:blipFill>
          <a:blip r:embed="rId2"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
        <p:nvSpPr>
          <p:cNvPr id="7" name="TextBox 6"/>
          <p:cNvSpPr txBox="1"/>
          <p:nvPr/>
        </p:nvSpPr>
        <p:spPr>
          <a:xfrm>
            <a:off x="323528" y="332656"/>
            <a:ext cx="8424936" cy="461665"/>
          </a:xfrm>
          <a:prstGeom prst="rect">
            <a:avLst/>
          </a:prstGeom>
          <a:noFill/>
        </p:spPr>
        <p:txBody>
          <a:bodyPr wrap="square" rtlCol="0">
            <a:spAutoFit/>
          </a:bodyPr>
          <a:lstStyle/>
          <a:p>
            <a:pPr algn="ctr"/>
            <a:r>
              <a:rPr lang="de-DE" sz="2400" dirty="0">
                <a:solidFill>
                  <a:prstClr val="white"/>
                </a:solidFill>
                <a:latin typeface="Century Gothic" pitchFamily="34" charset="0"/>
              </a:rPr>
              <a:t> Soweto Gospel Choir – using myMix on world tour  </a:t>
            </a:r>
          </a:p>
        </p:txBody>
      </p:sp>
      <p:sp>
        <p:nvSpPr>
          <p:cNvPr id="8" name="TextBox 7"/>
          <p:cNvSpPr txBox="1"/>
          <p:nvPr/>
        </p:nvSpPr>
        <p:spPr>
          <a:xfrm>
            <a:off x="611560" y="6021288"/>
            <a:ext cx="5436096" cy="276999"/>
          </a:xfrm>
          <a:prstGeom prst="rect">
            <a:avLst/>
          </a:prstGeom>
          <a:noFill/>
        </p:spPr>
        <p:txBody>
          <a:bodyPr wrap="square" rtlCol="0">
            <a:spAutoFit/>
          </a:bodyPr>
          <a:lstStyle/>
          <a:p>
            <a:r>
              <a:rPr lang="de-DE" sz="1200" dirty="0">
                <a:solidFill>
                  <a:prstClr val="white"/>
                </a:solidFill>
                <a:latin typeface="Century Gothic" pitchFamily="34" charset="0"/>
              </a:rPr>
              <a:t> 1 IEX16, 6 myMix for the band</a:t>
            </a:r>
          </a:p>
        </p:txBody>
      </p:sp>
      <p:pic>
        <p:nvPicPr>
          <p:cNvPr id="9" name="Picture 8" descr="NZ-2011-01.jpg"/>
          <p:cNvPicPr>
            <a:picLocks noChangeAspect="1"/>
          </p:cNvPicPr>
          <p:nvPr/>
        </p:nvPicPr>
        <p:blipFill>
          <a:blip r:embed="rId3" cstate="print"/>
          <a:srcRect t="13459"/>
          <a:stretch>
            <a:fillRect/>
          </a:stretch>
        </p:blipFill>
        <p:spPr>
          <a:xfrm>
            <a:off x="0" y="949092"/>
            <a:ext cx="6444208" cy="3704044"/>
          </a:xfrm>
          <a:prstGeom prst="rect">
            <a:avLst/>
          </a:prstGeom>
        </p:spPr>
      </p:pic>
      <p:pic>
        <p:nvPicPr>
          <p:cNvPr id="10" name="Picture 9" descr="PastedGraphic-3.tiff"/>
          <p:cNvPicPr>
            <a:picLocks noChangeAspect="1"/>
          </p:cNvPicPr>
          <p:nvPr/>
        </p:nvPicPr>
        <p:blipFill>
          <a:blip r:embed="rId4" cstate="print"/>
          <a:srcRect b="11538"/>
          <a:stretch>
            <a:fillRect/>
          </a:stretch>
        </p:blipFill>
        <p:spPr>
          <a:xfrm>
            <a:off x="3419871" y="4869160"/>
            <a:ext cx="2496277" cy="1656184"/>
          </a:xfrm>
          <a:prstGeom prst="rect">
            <a:avLst/>
          </a:prstGeom>
        </p:spPr>
      </p:pic>
      <p:pic>
        <p:nvPicPr>
          <p:cNvPr id="15" name="Picture 14" descr="Soweto Gospel Choir-01.jpg"/>
          <p:cNvPicPr>
            <a:picLocks noChangeAspect="1"/>
          </p:cNvPicPr>
          <p:nvPr/>
        </p:nvPicPr>
        <p:blipFill>
          <a:blip r:embed="rId5" cstate="print"/>
          <a:stretch>
            <a:fillRect/>
          </a:stretch>
        </p:blipFill>
        <p:spPr>
          <a:xfrm>
            <a:off x="6732240" y="1268760"/>
            <a:ext cx="1872208" cy="2812708"/>
          </a:xfrm>
          <a:prstGeom prst="rect">
            <a:avLst/>
          </a:prstGeom>
        </p:spPr>
      </p:pic>
    </p:spTree>
    <p:extLst>
      <p:ext uri="{BB962C8B-B14F-4D97-AF65-F5344CB8AC3E}">
        <p14:creationId xmlns="" xmlns:p14="http://schemas.microsoft.com/office/powerpoint/2010/main" val="1631513673"/>
      </p:ext>
    </p:extLst>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Enhanced2 copy.png"/>
          <p:cNvPicPr>
            <a:picLocks noChangeAspect="1"/>
          </p:cNvPicPr>
          <p:nvPr/>
        </p:nvPicPr>
        <p:blipFill>
          <a:blip r:embed="rId2"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
        <p:nvSpPr>
          <p:cNvPr id="7" name="TextBox 6"/>
          <p:cNvSpPr txBox="1"/>
          <p:nvPr/>
        </p:nvSpPr>
        <p:spPr>
          <a:xfrm>
            <a:off x="755576" y="476672"/>
            <a:ext cx="7992888" cy="461665"/>
          </a:xfrm>
          <a:prstGeom prst="rect">
            <a:avLst/>
          </a:prstGeom>
          <a:noFill/>
        </p:spPr>
        <p:txBody>
          <a:bodyPr wrap="square" rtlCol="0">
            <a:spAutoFit/>
          </a:bodyPr>
          <a:lstStyle/>
          <a:p>
            <a:pPr algn="ctr"/>
            <a:r>
              <a:rPr lang="de-DE" sz="2400" dirty="0">
                <a:solidFill>
                  <a:prstClr val="white"/>
                </a:solidFill>
                <a:latin typeface="Century Gothic" pitchFamily="34" charset="0"/>
              </a:rPr>
              <a:t> Grace Church Eden Prairie, Minnesota, USA  </a:t>
            </a:r>
          </a:p>
        </p:txBody>
      </p:sp>
      <p:sp>
        <p:nvSpPr>
          <p:cNvPr id="8" name="TextBox 7"/>
          <p:cNvSpPr txBox="1"/>
          <p:nvPr/>
        </p:nvSpPr>
        <p:spPr>
          <a:xfrm>
            <a:off x="611560" y="6021288"/>
            <a:ext cx="5976664" cy="276999"/>
          </a:xfrm>
          <a:prstGeom prst="rect">
            <a:avLst/>
          </a:prstGeom>
          <a:noFill/>
        </p:spPr>
        <p:txBody>
          <a:bodyPr wrap="square" rtlCol="0">
            <a:spAutoFit/>
          </a:bodyPr>
          <a:lstStyle/>
          <a:p>
            <a:r>
              <a:rPr lang="de-DE" sz="1200" dirty="0">
                <a:solidFill>
                  <a:prstClr val="white"/>
                </a:solidFill>
                <a:latin typeface="Century Gothic" pitchFamily="34" charset="0"/>
              </a:rPr>
              <a:t>2 IEX16L  and 12 myMix for the multiple praise bands (50+ musicians in total)      </a:t>
            </a:r>
          </a:p>
        </p:txBody>
      </p:sp>
      <p:pic>
        <p:nvPicPr>
          <p:cNvPr id="15" name="Picture 14" descr="GraceChurch_Rhearsal_01.jpg"/>
          <p:cNvPicPr>
            <a:picLocks noChangeAspect="1"/>
          </p:cNvPicPr>
          <p:nvPr/>
        </p:nvPicPr>
        <p:blipFill>
          <a:blip r:embed="rId3" cstate="print"/>
          <a:stretch>
            <a:fillRect/>
          </a:stretch>
        </p:blipFill>
        <p:spPr>
          <a:xfrm>
            <a:off x="278019" y="836713"/>
            <a:ext cx="8326429" cy="3960440"/>
          </a:xfrm>
          <a:prstGeom prst="rect">
            <a:avLst/>
          </a:prstGeom>
        </p:spPr>
      </p:pic>
      <p:pic>
        <p:nvPicPr>
          <p:cNvPr id="14" name="Picture 13" descr="GraceChurch_Rhearsal_04.jpg"/>
          <p:cNvPicPr>
            <a:picLocks noChangeAspect="1"/>
          </p:cNvPicPr>
          <p:nvPr/>
        </p:nvPicPr>
        <p:blipFill>
          <a:blip r:embed="rId4" cstate="print"/>
          <a:stretch>
            <a:fillRect/>
          </a:stretch>
        </p:blipFill>
        <p:spPr>
          <a:xfrm>
            <a:off x="179512" y="4293096"/>
            <a:ext cx="2219739" cy="1664804"/>
          </a:xfrm>
          <a:prstGeom prst="rect">
            <a:avLst/>
          </a:prstGeom>
        </p:spPr>
      </p:pic>
      <p:pic>
        <p:nvPicPr>
          <p:cNvPr id="16" name="Picture 15" descr="GraceChurch_Rhearsal_11.jpg"/>
          <p:cNvPicPr>
            <a:picLocks noChangeAspect="1"/>
          </p:cNvPicPr>
          <p:nvPr/>
        </p:nvPicPr>
        <p:blipFill>
          <a:blip r:embed="rId5" cstate="print"/>
          <a:srcRect l="7476" t="30050" b="4851"/>
          <a:stretch>
            <a:fillRect/>
          </a:stretch>
        </p:blipFill>
        <p:spPr>
          <a:xfrm>
            <a:off x="2699792" y="4941168"/>
            <a:ext cx="1944216" cy="1025946"/>
          </a:xfrm>
          <a:prstGeom prst="rect">
            <a:avLst/>
          </a:prstGeom>
        </p:spPr>
      </p:pic>
    </p:spTree>
    <p:extLst>
      <p:ext uri="{BB962C8B-B14F-4D97-AF65-F5344CB8AC3E}">
        <p14:creationId xmlns="" xmlns:p14="http://schemas.microsoft.com/office/powerpoint/2010/main" val="1994548239"/>
      </p:ext>
    </p:extLst>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reamgirls03.jpg"/>
          <p:cNvPicPr>
            <a:picLocks noChangeAspect="1"/>
          </p:cNvPicPr>
          <p:nvPr/>
        </p:nvPicPr>
        <p:blipFill>
          <a:blip r:embed="rId2" cstate="print"/>
          <a:stretch>
            <a:fillRect/>
          </a:stretch>
        </p:blipFill>
        <p:spPr>
          <a:xfrm>
            <a:off x="5292080" y="3212976"/>
            <a:ext cx="3528392" cy="2442733"/>
          </a:xfrm>
          <a:prstGeom prst="rect">
            <a:avLst/>
          </a:prstGeom>
        </p:spPr>
      </p:pic>
      <p:pic>
        <p:nvPicPr>
          <p:cNvPr id="3" name="Picture 2" descr="LogoEnhanced2 copy.png"/>
          <p:cNvPicPr>
            <a:picLocks noChangeAspect="1"/>
          </p:cNvPicPr>
          <p:nvPr/>
        </p:nvPicPr>
        <p:blipFill>
          <a:blip r:embed="rId3"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
        <p:nvSpPr>
          <p:cNvPr id="7" name="TextBox 6"/>
          <p:cNvSpPr txBox="1"/>
          <p:nvPr/>
        </p:nvSpPr>
        <p:spPr>
          <a:xfrm>
            <a:off x="755576" y="476672"/>
            <a:ext cx="7992888" cy="461665"/>
          </a:xfrm>
          <a:prstGeom prst="rect">
            <a:avLst/>
          </a:prstGeom>
          <a:noFill/>
        </p:spPr>
        <p:txBody>
          <a:bodyPr wrap="square" rtlCol="0">
            <a:spAutoFit/>
          </a:bodyPr>
          <a:lstStyle/>
          <a:p>
            <a:pPr algn="ctr"/>
            <a:r>
              <a:rPr lang="de-DE" sz="2400" dirty="0">
                <a:solidFill>
                  <a:prstClr val="white"/>
                </a:solidFill>
                <a:latin typeface="Century Gothic" pitchFamily="34" charset="0"/>
              </a:rPr>
              <a:t> Musical Dream Girls Tour in South Africa  </a:t>
            </a:r>
          </a:p>
        </p:txBody>
      </p:sp>
      <p:sp>
        <p:nvSpPr>
          <p:cNvPr id="8" name="TextBox 7"/>
          <p:cNvSpPr txBox="1"/>
          <p:nvPr/>
        </p:nvSpPr>
        <p:spPr>
          <a:xfrm>
            <a:off x="611560" y="6021288"/>
            <a:ext cx="5436096" cy="276999"/>
          </a:xfrm>
          <a:prstGeom prst="rect">
            <a:avLst/>
          </a:prstGeom>
          <a:noFill/>
        </p:spPr>
        <p:txBody>
          <a:bodyPr wrap="square" rtlCol="0">
            <a:spAutoFit/>
          </a:bodyPr>
          <a:lstStyle/>
          <a:p>
            <a:r>
              <a:rPr lang="de-DE" sz="1200" dirty="0">
                <a:solidFill>
                  <a:prstClr val="white"/>
                </a:solidFill>
                <a:latin typeface="Century Gothic" pitchFamily="34" charset="0"/>
              </a:rPr>
              <a:t>1 IEX16L  and 12 myMix for the In-Ear Monitoring of the band     </a:t>
            </a:r>
          </a:p>
        </p:txBody>
      </p:sp>
      <p:pic>
        <p:nvPicPr>
          <p:cNvPr id="5" name="Picture 4" descr="Dreamgirls01.jpg"/>
          <p:cNvPicPr>
            <a:picLocks noChangeAspect="1"/>
          </p:cNvPicPr>
          <p:nvPr/>
        </p:nvPicPr>
        <p:blipFill>
          <a:blip r:embed="rId4" cstate="print"/>
          <a:stretch>
            <a:fillRect/>
          </a:stretch>
        </p:blipFill>
        <p:spPr>
          <a:xfrm>
            <a:off x="827584" y="1153666"/>
            <a:ext cx="4757119" cy="3283446"/>
          </a:xfrm>
          <a:prstGeom prst="rect">
            <a:avLst/>
          </a:prstGeom>
        </p:spPr>
      </p:pic>
    </p:spTree>
    <p:extLst>
      <p:ext uri="{BB962C8B-B14F-4D97-AF65-F5344CB8AC3E}">
        <p14:creationId xmlns="" xmlns:p14="http://schemas.microsoft.com/office/powerpoint/2010/main" val="774938821"/>
      </p:ext>
    </p:extLst>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Enhanced2 copy.png"/>
          <p:cNvPicPr>
            <a:picLocks noChangeAspect="1"/>
          </p:cNvPicPr>
          <p:nvPr/>
        </p:nvPicPr>
        <p:blipFill>
          <a:blip r:embed="rId2" cstate="email"/>
          <a:stretch>
            <a:fillRect/>
          </a:stretch>
        </p:blipFill>
        <p:spPr>
          <a:xfrm>
            <a:off x="6948264" y="5805264"/>
            <a:ext cx="1887988" cy="504425"/>
          </a:xfrm>
          <a:prstGeom prst="rect">
            <a:avLst/>
          </a:prstGeom>
          <a:effectLst>
            <a:reflection blurRad="6350" stA="50000" endA="300" endPos="90000" dir="5400000" sy="-100000" algn="bl" rotWithShape="0"/>
          </a:effectLst>
        </p:spPr>
      </p:pic>
      <p:sp>
        <p:nvSpPr>
          <p:cNvPr id="7" name="TextBox 6"/>
          <p:cNvSpPr txBox="1"/>
          <p:nvPr/>
        </p:nvSpPr>
        <p:spPr>
          <a:xfrm>
            <a:off x="755576" y="476672"/>
            <a:ext cx="7992888" cy="461665"/>
          </a:xfrm>
          <a:prstGeom prst="rect">
            <a:avLst/>
          </a:prstGeom>
          <a:noFill/>
        </p:spPr>
        <p:txBody>
          <a:bodyPr wrap="square" rtlCol="0">
            <a:spAutoFit/>
          </a:bodyPr>
          <a:lstStyle/>
          <a:p>
            <a:pPr algn="ctr"/>
            <a:r>
              <a:rPr lang="de-DE" sz="2400" dirty="0">
                <a:solidFill>
                  <a:prstClr val="white"/>
                </a:solidFill>
                <a:latin typeface="Century Gothic" pitchFamily="34" charset="0"/>
              </a:rPr>
              <a:t> Musical Elisabeth Tour in Germany 2011/12  </a:t>
            </a:r>
          </a:p>
        </p:txBody>
      </p:sp>
      <p:sp>
        <p:nvSpPr>
          <p:cNvPr id="8" name="TextBox 7"/>
          <p:cNvSpPr txBox="1"/>
          <p:nvPr/>
        </p:nvSpPr>
        <p:spPr>
          <a:xfrm>
            <a:off x="611560" y="6021288"/>
            <a:ext cx="5436096" cy="276999"/>
          </a:xfrm>
          <a:prstGeom prst="rect">
            <a:avLst/>
          </a:prstGeom>
          <a:noFill/>
        </p:spPr>
        <p:txBody>
          <a:bodyPr wrap="square" rtlCol="0">
            <a:spAutoFit/>
          </a:bodyPr>
          <a:lstStyle/>
          <a:p>
            <a:r>
              <a:rPr lang="de-DE" sz="1200" dirty="0">
                <a:solidFill>
                  <a:prstClr val="white"/>
                </a:solidFill>
                <a:latin typeface="Century Gothic" pitchFamily="34" charset="0"/>
              </a:rPr>
              <a:t>1 IEX16L  and 15 myMix for the orchestra and conductor     </a:t>
            </a:r>
          </a:p>
        </p:txBody>
      </p:sp>
      <p:pic>
        <p:nvPicPr>
          <p:cNvPr id="9" name="Picture 8" descr="monitor-console-2.jpg"/>
          <p:cNvPicPr>
            <a:picLocks noChangeAspect="1"/>
          </p:cNvPicPr>
          <p:nvPr/>
        </p:nvPicPr>
        <p:blipFill>
          <a:blip r:embed="rId3" cstate="print"/>
          <a:srcRect l="3693" t="27080" r="7680" b="21221"/>
          <a:stretch>
            <a:fillRect/>
          </a:stretch>
        </p:blipFill>
        <p:spPr>
          <a:xfrm>
            <a:off x="179512" y="4437112"/>
            <a:ext cx="2365977" cy="1035115"/>
          </a:xfrm>
          <a:prstGeom prst="rect">
            <a:avLst/>
          </a:prstGeom>
        </p:spPr>
      </p:pic>
      <p:pic>
        <p:nvPicPr>
          <p:cNvPr id="10" name="Picture 9" descr="myMix-orchestra-1.jpg"/>
          <p:cNvPicPr>
            <a:picLocks noChangeAspect="1"/>
          </p:cNvPicPr>
          <p:nvPr/>
        </p:nvPicPr>
        <p:blipFill>
          <a:blip r:embed="rId4" cstate="print"/>
          <a:srcRect l="3891" t="21002" r="19583" b="10742"/>
          <a:stretch>
            <a:fillRect/>
          </a:stretch>
        </p:blipFill>
        <p:spPr>
          <a:xfrm>
            <a:off x="5508104" y="3861048"/>
            <a:ext cx="2832315" cy="1872208"/>
          </a:xfrm>
          <a:prstGeom prst="rect">
            <a:avLst/>
          </a:prstGeom>
        </p:spPr>
      </p:pic>
      <p:pic>
        <p:nvPicPr>
          <p:cNvPr id="11" name="Picture 10" descr="myMix-orchestra-2.jpg"/>
          <p:cNvPicPr>
            <a:picLocks noChangeAspect="1"/>
          </p:cNvPicPr>
          <p:nvPr/>
        </p:nvPicPr>
        <p:blipFill>
          <a:blip r:embed="rId5" cstate="print"/>
          <a:srcRect t="39188" r="21488"/>
          <a:stretch>
            <a:fillRect/>
          </a:stretch>
        </p:blipFill>
        <p:spPr>
          <a:xfrm>
            <a:off x="2699792" y="4293096"/>
            <a:ext cx="2520280" cy="1326926"/>
          </a:xfrm>
          <a:prstGeom prst="rect">
            <a:avLst/>
          </a:prstGeom>
        </p:spPr>
      </p:pic>
      <p:pic>
        <p:nvPicPr>
          <p:cNvPr id="12" name="Picture 11" descr="11_Das-Musical-ELISABETH_Annemieke-van-Dam(Elisabeth)_FotHerbert-Schulze-151117-13102011.jpg"/>
          <p:cNvPicPr>
            <a:picLocks noChangeAspect="1"/>
          </p:cNvPicPr>
          <p:nvPr/>
        </p:nvPicPr>
        <p:blipFill>
          <a:blip r:embed="rId6" cstate="print"/>
          <a:stretch>
            <a:fillRect/>
          </a:stretch>
        </p:blipFill>
        <p:spPr>
          <a:xfrm>
            <a:off x="5196069" y="1052736"/>
            <a:ext cx="3264363" cy="2448272"/>
          </a:xfrm>
          <a:prstGeom prst="rect">
            <a:avLst/>
          </a:prstGeom>
        </p:spPr>
      </p:pic>
      <p:pic>
        <p:nvPicPr>
          <p:cNvPr id="13" name="Picture 12" descr="05_Das-Musical-ELISABETH_Szene-Ballsaal_Ensemble_FotHerbert-Schulze-151106-13102011.jpg"/>
          <p:cNvPicPr>
            <a:picLocks noChangeAspect="1"/>
          </p:cNvPicPr>
          <p:nvPr/>
        </p:nvPicPr>
        <p:blipFill>
          <a:blip r:embed="rId7" cstate="print"/>
          <a:stretch>
            <a:fillRect/>
          </a:stretch>
        </p:blipFill>
        <p:spPr>
          <a:xfrm>
            <a:off x="35496" y="908720"/>
            <a:ext cx="4608512" cy="3456384"/>
          </a:xfrm>
          <a:prstGeom prst="rect">
            <a:avLst/>
          </a:prstGeom>
        </p:spPr>
      </p:pic>
    </p:spTree>
    <p:extLst>
      <p:ext uri="{BB962C8B-B14F-4D97-AF65-F5344CB8AC3E}">
        <p14:creationId xmlns="" xmlns:p14="http://schemas.microsoft.com/office/powerpoint/2010/main" val="456009607"/>
      </p:ext>
    </p:extLst>
  </p:cSld>
  <p:clrMapOvr>
    <a:masterClrMapping/>
  </p:clrMapOvr>
  <p:transition>
    <p:wipe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1826</Words>
  <Application>Microsoft Office PowerPoint</Application>
  <PresentationFormat>On-screen Show (4:3)</PresentationFormat>
  <Paragraphs>315</Paragraphs>
  <Slides>53</Slides>
  <Notes>16</Notes>
  <HiddenSlides>11</HiddenSlides>
  <MMClips>0</MMClips>
  <ScaleCrop>false</ScaleCrop>
  <HeadingPairs>
    <vt:vector size="4" baseType="variant">
      <vt:variant>
        <vt:lpstr>Theme</vt:lpstr>
      </vt:variant>
      <vt:variant>
        <vt:i4>3</vt:i4>
      </vt:variant>
      <vt:variant>
        <vt:lpstr>Slide Titles</vt:lpstr>
      </vt:variant>
      <vt:variant>
        <vt:i4>53</vt:i4>
      </vt:variant>
    </vt:vector>
  </HeadingPairs>
  <TitlesOfParts>
    <vt:vector size="56" baseType="lpstr">
      <vt:lpstr>Office Theme</vt:lpstr>
      <vt:lpstr>1_Office Theme</vt:lpstr>
      <vt:lpstr>2_Office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CG</dc:creator>
  <cp:lastModifiedBy>CHRIS</cp:lastModifiedBy>
  <cp:revision>125</cp:revision>
  <dcterms:created xsi:type="dcterms:W3CDTF">2011-02-25T11:32:41Z</dcterms:created>
  <dcterms:modified xsi:type="dcterms:W3CDTF">2012-09-21T12:43:11Z</dcterms:modified>
</cp:coreProperties>
</file>