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tiff" ContentType="image/tiff"/>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68"/>
  </p:notesMasterIdLst>
  <p:handoutMasterIdLst>
    <p:handoutMasterId r:id="rId69"/>
  </p:handoutMasterIdLst>
  <p:sldIdLst>
    <p:sldId id="484" r:id="rId3"/>
    <p:sldId id="670" r:id="rId4"/>
    <p:sldId id="644" r:id="rId5"/>
    <p:sldId id="645" r:id="rId6"/>
    <p:sldId id="560" r:id="rId7"/>
    <p:sldId id="561" r:id="rId8"/>
    <p:sldId id="562" r:id="rId9"/>
    <p:sldId id="563" r:id="rId10"/>
    <p:sldId id="566" r:id="rId11"/>
    <p:sldId id="647" r:id="rId12"/>
    <p:sldId id="648" r:id="rId13"/>
    <p:sldId id="564" r:id="rId14"/>
    <p:sldId id="565" r:id="rId15"/>
    <p:sldId id="619" r:id="rId16"/>
    <p:sldId id="627" r:id="rId17"/>
    <p:sldId id="620" r:id="rId18"/>
    <p:sldId id="656" r:id="rId19"/>
    <p:sldId id="622" r:id="rId20"/>
    <p:sldId id="655" r:id="rId21"/>
    <p:sldId id="657" r:id="rId22"/>
    <p:sldId id="626" r:id="rId23"/>
    <p:sldId id="634" r:id="rId24"/>
    <p:sldId id="632" r:id="rId25"/>
    <p:sldId id="636" r:id="rId26"/>
    <p:sldId id="555" r:id="rId27"/>
    <p:sldId id="589" r:id="rId28"/>
    <p:sldId id="588" r:id="rId29"/>
    <p:sldId id="600" r:id="rId30"/>
    <p:sldId id="614" r:id="rId31"/>
    <p:sldId id="671" r:id="rId32"/>
    <p:sldId id="672" r:id="rId33"/>
    <p:sldId id="673" r:id="rId34"/>
    <p:sldId id="674" r:id="rId35"/>
    <p:sldId id="675" r:id="rId36"/>
    <p:sldId id="676" r:id="rId37"/>
    <p:sldId id="677" r:id="rId38"/>
    <p:sldId id="678" r:id="rId39"/>
    <p:sldId id="679" r:id="rId40"/>
    <p:sldId id="509" r:id="rId41"/>
    <p:sldId id="516" r:id="rId42"/>
    <p:sldId id="590" r:id="rId43"/>
    <p:sldId id="579" r:id="rId44"/>
    <p:sldId id="580" r:id="rId45"/>
    <p:sldId id="578" r:id="rId46"/>
    <p:sldId id="660" r:id="rId47"/>
    <p:sldId id="661" r:id="rId48"/>
    <p:sldId id="662" r:id="rId49"/>
    <p:sldId id="663" r:id="rId50"/>
    <p:sldId id="532" r:id="rId51"/>
    <p:sldId id="666" r:id="rId52"/>
    <p:sldId id="668" r:id="rId53"/>
    <p:sldId id="667" r:id="rId54"/>
    <p:sldId id="669" r:id="rId55"/>
    <p:sldId id="665" r:id="rId56"/>
    <p:sldId id="537" r:id="rId57"/>
    <p:sldId id="664" r:id="rId58"/>
    <p:sldId id="606" r:id="rId59"/>
    <p:sldId id="658" r:id="rId60"/>
    <p:sldId id="613" r:id="rId61"/>
    <p:sldId id="544" r:id="rId62"/>
    <p:sldId id="608" r:id="rId63"/>
    <p:sldId id="609" r:id="rId64"/>
    <p:sldId id="610" r:id="rId65"/>
    <p:sldId id="652" r:id="rId66"/>
    <p:sldId id="604" r:id="rId67"/>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snapVertSplitter="1" vertBarState="minimized" horzBarState="maximized">
    <p:restoredLeft sz="16053" autoAdjust="0"/>
    <p:restoredTop sz="99112" autoAdjust="0"/>
  </p:normalViewPr>
  <p:slideViewPr>
    <p:cSldViewPr>
      <p:cViewPr>
        <p:scale>
          <a:sx n="70" d="100"/>
          <a:sy n="70" d="100"/>
        </p:scale>
        <p:origin x="-3684" y="-1104"/>
      </p:cViewPr>
      <p:guideLst>
        <p:guide orient="horz" pos="2160"/>
        <p:guide pos="2880"/>
      </p:guideLst>
    </p:cSldViewPr>
  </p:slideViewPr>
  <p:notesTextViewPr>
    <p:cViewPr>
      <p:scale>
        <a:sx n="100" d="100"/>
        <a:sy n="100" d="100"/>
      </p:scale>
      <p:origin x="0" y="0"/>
    </p:cViewPr>
  </p:notesTextViewPr>
  <p:sorterViewPr>
    <p:cViewPr>
      <p:scale>
        <a:sx n="70" d="100"/>
        <a:sy n="70"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948EB8E7-1DF5-4608-9D16-1D1C9BD70AD4}" type="datetimeFigureOut">
              <a:rPr lang="en-US" smtClean="0"/>
              <a:pPr/>
              <a:t>6/30/2012</a:t>
            </a:fld>
            <a:endParaRPr lang="en-US"/>
          </a:p>
        </p:txBody>
      </p:sp>
      <p:sp>
        <p:nvSpPr>
          <p:cNvPr id="4" name="Footer Placeholder 3"/>
          <p:cNvSpPr>
            <a:spLocks noGrp="1"/>
          </p:cNvSpPr>
          <p:nvPr>
            <p:ph type="ftr" sz="quarter" idx="2"/>
          </p:nvPr>
        </p:nvSpPr>
        <p:spPr>
          <a:xfrm>
            <a:off x="0" y="8916988"/>
            <a:ext cx="3078163" cy="469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022725" y="8916988"/>
            <a:ext cx="3078163" cy="469900"/>
          </a:xfrm>
          <a:prstGeom prst="rect">
            <a:avLst/>
          </a:prstGeom>
        </p:spPr>
        <p:txBody>
          <a:bodyPr vert="horz" lIns="91440" tIns="45720" rIns="91440" bIns="45720" rtlCol="0" anchor="b"/>
          <a:lstStyle>
            <a:lvl1pPr algn="r">
              <a:defRPr sz="1200"/>
            </a:lvl1pPr>
          </a:lstStyle>
          <a:p>
            <a:fld id="{377E76F1-47AD-41D5-9247-AD7D28DB70B1}" type="slidenum">
              <a:rPr lang="en-US" smtClean="0"/>
              <a:pPr/>
              <a:t>‹#›</a:t>
            </a:fld>
            <a:endParaRPr lang="en-US"/>
          </a:p>
        </p:txBody>
      </p:sp>
    </p:spTree>
    <p:extLst>
      <p:ext uri="{BB962C8B-B14F-4D97-AF65-F5344CB8AC3E}">
        <p14:creationId xmlns="" xmlns:p14="http://schemas.microsoft.com/office/powerpoint/2010/main" val="31686249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69424"/>
          </a:xfrm>
          <a:prstGeom prst="rect">
            <a:avLst/>
          </a:prstGeom>
        </p:spPr>
        <p:txBody>
          <a:bodyPr vert="horz" lIns="94229" tIns="47114" rIns="94229" bIns="47114" rtlCol="0"/>
          <a:lstStyle>
            <a:lvl1pPr algn="r">
              <a:defRPr sz="1200"/>
            </a:lvl1pPr>
          </a:lstStyle>
          <a:p>
            <a:fld id="{3746C35F-F4FB-414B-8C23-DB9AA5A72141}" type="datetimeFigureOut">
              <a:rPr lang="en-US" smtClean="0"/>
              <a:pPr/>
              <a:t>6/30/2012</a:t>
            </a:fld>
            <a:endParaRPr lang="en-US"/>
          </a:p>
        </p:txBody>
      </p:sp>
      <p:sp>
        <p:nvSpPr>
          <p:cNvPr id="4" name="Slide Image Placeholder 3"/>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4229" tIns="47114" rIns="94229" bIns="47114" rtlCol="0" anchor="b"/>
          <a:lstStyle>
            <a:lvl1pPr algn="r">
              <a:defRPr sz="1200"/>
            </a:lvl1pPr>
          </a:lstStyle>
          <a:p>
            <a:fld id="{FEEB7CFE-84AE-470C-B1D9-62928B786DDA}" type="slidenum">
              <a:rPr lang="en-US" smtClean="0"/>
              <a:pPr/>
              <a:t>‹#›</a:t>
            </a:fld>
            <a:endParaRPr lang="en-US"/>
          </a:p>
        </p:txBody>
      </p:sp>
    </p:spTree>
    <p:extLst>
      <p:ext uri="{BB962C8B-B14F-4D97-AF65-F5344CB8AC3E}">
        <p14:creationId xmlns="" xmlns:p14="http://schemas.microsoft.com/office/powerpoint/2010/main" val="41654170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e-DE" dirty="0" smtClean="0"/>
              <a:t>myMix</a:t>
            </a:r>
            <a:r>
              <a:rPr lang="de-DE" baseline="0" dirty="0" smtClean="0"/>
              <a:t> was designed by us because so many Musicians approached us complaining about not getting the sound the way the want it. The usual problem. The lead vocal was loud enough and the drummer was too loud and they hardly ever got good sound. There is a lot of material out there addressing this problem but most of them are too technical and too compliacted to handle for musicians who very often are technically challenged. If you confront a musician with having to ajust his sound with a fully parametic 4 band EQ than he won‘t be at ease most likely.  </a:t>
            </a:r>
          </a:p>
          <a:p>
            <a:r>
              <a:rPr lang="de-DE" baseline="0" dirty="0" smtClean="0"/>
              <a:t>So we wanted to come up with something which pleases the musicians and the engineers. Out come myMix the very first easy to use decentralized digital mixer. </a:t>
            </a:r>
            <a:r>
              <a:rPr lang="de-DE" baseline="0" smtClean="0"/>
              <a:t>It </a:t>
            </a:r>
            <a:endParaRPr lang="en-US" dirty="0"/>
          </a:p>
        </p:txBody>
      </p:sp>
      <p:sp>
        <p:nvSpPr>
          <p:cNvPr id="4" name="Slide Number Placeholder 3"/>
          <p:cNvSpPr>
            <a:spLocks noGrp="1"/>
          </p:cNvSpPr>
          <p:nvPr>
            <p:ph type="sldNum" sz="quarter" idx="10"/>
          </p:nvPr>
        </p:nvSpPr>
        <p:spPr/>
        <p:txBody>
          <a:bodyPr/>
          <a:lstStyle/>
          <a:p>
            <a:fld id="{46F03F67-DF0A-4AB4-976C-F659B1156BD1}"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6B09E4-13CF-41ED-93A6-8DB1218242FE}" type="slidenum">
              <a:rPr lang="en-US" smtClean="0"/>
              <a:pPr/>
              <a:t>11</a:t>
            </a:fld>
            <a:endParaRPr lang="en-US"/>
          </a:p>
        </p:txBody>
      </p:sp>
    </p:spTree>
    <p:extLst>
      <p:ext uri="{BB962C8B-B14F-4D97-AF65-F5344CB8AC3E}">
        <p14:creationId xmlns="" xmlns:p14="http://schemas.microsoft.com/office/powerpoint/2010/main" val="4351652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I</a:t>
            </a:r>
            <a:r>
              <a:rPr lang="de-DE" baseline="0" dirty="0" smtClean="0"/>
              <a:t> am going to give a quick overview of the features of myMix and later we will go into more detail about how the features add real benefits.  </a:t>
            </a:r>
            <a:endParaRPr lang="en-US" dirty="0"/>
          </a:p>
        </p:txBody>
      </p:sp>
      <p:sp>
        <p:nvSpPr>
          <p:cNvPr id="4" name="Slide Number Placeholder 3"/>
          <p:cNvSpPr>
            <a:spLocks noGrp="1"/>
          </p:cNvSpPr>
          <p:nvPr>
            <p:ph type="sldNum" sz="quarter" idx="10"/>
          </p:nvPr>
        </p:nvSpPr>
        <p:spPr/>
        <p:txBody>
          <a:bodyPr/>
          <a:lstStyle/>
          <a:p>
            <a:fld id="{FEEB7CFE-84AE-470C-B1D9-62928B786DDA}" type="slidenum">
              <a:rPr lang="en-US" smtClean="0"/>
              <a:pPr/>
              <a:t>26</a:t>
            </a:fld>
            <a:endParaRPr lang="en-US"/>
          </a:p>
        </p:txBody>
      </p:sp>
    </p:spTree>
    <p:extLst>
      <p:ext uri="{BB962C8B-B14F-4D97-AF65-F5344CB8AC3E}">
        <p14:creationId xmlns="" xmlns:p14="http://schemas.microsoft.com/office/powerpoint/2010/main" val="39694452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Example using Y-cable</a:t>
            </a:r>
            <a:endParaRPr lang="en-US" b="1" dirty="0"/>
          </a:p>
        </p:txBody>
      </p:sp>
      <p:sp>
        <p:nvSpPr>
          <p:cNvPr id="4" name="Slide Number Placeholder 3"/>
          <p:cNvSpPr>
            <a:spLocks noGrp="1"/>
          </p:cNvSpPr>
          <p:nvPr>
            <p:ph type="sldNum" sz="quarter" idx="10"/>
          </p:nvPr>
        </p:nvSpPr>
        <p:spPr/>
        <p:txBody>
          <a:bodyPr/>
          <a:lstStyle/>
          <a:p>
            <a:fld id="{46F03F67-DF0A-4AB4-976C-F659B1156BD1}" type="slidenum">
              <a:rPr lang="en-US" smtClean="0">
                <a:solidFill>
                  <a:prstClr val="black"/>
                </a:solidFill>
              </a:rPr>
              <a:pPr/>
              <a:t>30</a:t>
            </a:fld>
            <a:endParaRPr lang="en-U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Example using Y-cable</a:t>
            </a:r>
            <a:endParaRPr lang="en-US" b="1" dirty="0"/>
          </a:p>
        </p:txBody>
      </p:sp>
      <p:sp>
        <p:nvSpPr>
          <p:cNvPr id="4" name="Slide Number Placeholder 3"/>
          <p:cNvSpPr>
            <a:spLocks noGrp="1"/>
          </p:cNvSpPr>
          <p:nvPr>
            <p:ph type="sldNum" sz="quarter" idx="10"/>
          </p:nvPr>
        </p:nvSpPr>
        <p:spPr/>
        <p:txBody>
          <a:bodyPr/>
          <a:lstStyle/>
          <a:p>
            <a:fld id="{46F03F67-DF0A-4AB4-976C-F659B1156BD1}" type="slidenum">
              <a:rPr lang="en-US" smtClean="0">
                <a:solidFill>
                  <a:prstClr val="black"/>
                </a:solidFill>
              </a:rPr>
              <a:pPr/>
              <a:t>31</a:t>
            </a:fld>
            <a:endParaRPr lang="en-U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dirty="0"/>
          </a:p>
        </p:txBody>
      </p:sp>
      <p:sp>
        <p:nvSpPr>
          <p:cNvPr id="4" name="Slide Number Placeholder 3"/>
          <p:cNvSpPr>
            <a:spLocks noGrp="1"/>
          </p:cNvSpPr>
          <p:nvPr>
            <p:ph type="sldNum" sz="quarter" idx="10"/>
          </p:nvPr>
        </p:nvSpPr>
        <p:spPr/>
        <p:txBody>
          <a:bodyPr/>
          <a:lstStyle/>
          <a:p>
            <a:fld id="{46F03F67-DF0A-4AB4-976C-F659B1156BD1}" type="slidenum">
              <a:rPr lang="en-US" smtClean="0">
                <a:solidFill>
                  <a:prstClr val="black"/>
                </a:solidFill>
              </a:rPr>
              <a:pPr/>
              <a:t>32</a:t>
            </a:fld>
            <a:endParaRPr lang="en-U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dirty="0"/>
          </a:p>
        </p:txBody>
      </p:sp>
      <p:sp>
        <p:nvSpPr>
          <p:cNvPr id="4" name="Slide Number Placeholder 3"/>
          <p:cNvSpPr>
            <a:spLocks noGrp="1"/>
          </p:cNvSpPr>
          <p:nvPr>
            <p:ph type="sldNum" sz="quarter" idx="10"/>
          </p:nvPr>
        </p:nvSpPr>
        <p:spPr/>
        <p:txBody>
          <a:bodyPr/>
          <a:lstStyle/>
          <a:p>
            <a:fld id="{46F03F67-DF0A-4AB4-976C-F659B1156BD1}" type="slidenum">
              <a:rPr lang="en-US" smtClean="0">
                <a:solidFill>
                  <a:prstClr val="black"/>
                </a:solidFill>
              </a:rPr>
              <a:pPr/>
              <a:t>33</a:t>
            </a:fld>
            <a:endParaRPr lang="en-U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Example using Y-cable</a:t>
            </a:r>
            <a:endParaRPr lang="en-US" b="1" dirty="0"/>
          </a:p>
        </p:txBody>
      </p:sp>
      <p:sp>
        <p:nvSpPr>
          <p:cNvPr id="4" name="Slide Number Placeholder 3"/>
          <p:cNvSpPr>
            <a:spLocks noGrp="1"/>
          </p:cNvSpPr>
          <p:nvPr>
            <p:ph type="sldNum" sz="quarter" idx="10"/>
          </p:nvPr>
        </p:nvSpPr>
        <p:spPr/>
        <p:txBody>
          <a:bodyPr/>
          <a:lstStyle/>
          <a:p>
            <a:fld id="{46F03F67-DF0A-4AB4-976C-F659B1156BD1}" type="slidenum">
              <a:rPr lang="en-US" smtClean="0">
                <a:solidFill>
                  <a:prstClr val="black"/>
                </a:solidFill>
              </a:rPr>
              <a:pPr/>
              <a:t>34</a:t>
            </a:fld>
            <a:endParaRPr lang="en-U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Example using Y-cable</a:t>
            </a:r>
            <a:endParaRPr lang="en-US" b="1" dirty="0"/>
          </a:p>
        </p:txBody>
      </p:sp>
      <p:sp>
        <p:nvSpPr>
          <p:cNvPr id="4" name="Slide Number Placeholder 3"/>
          <p:cNvSpPr>
            <a:spLocks noGrp="1"/>
          </p:cNvSpPr>
          <p:nvPr>
            <p:ph type="sldNum" sz="quarter" idx="10"/>
          </p:nvPr>
        </p:nvSpPr>
        <p:spPr/>
        <p:txBody>
          <a:bodyPr/>
          <a:lstStyle/>
          <a:p>
            <a:fld id="{46F03F67-DF0A-4AB4-976C-F659B1156BD1}" type="slidenum">
              <a:rPr lang="en-US" smtClean="0">
                <a:solidFill>
                  <a:prstClr val="black"/>
                </a:solidFill>
              </a:rPr>
              <a:pPr/>
              <a:t>35</a:t>
            </a:fld>
            <a:endParaRPr lang="en-U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Example using Y-cable</a:t>
            </a:r>
            <a:endParaRPr lang="en-US" b="1" dirty="0"/>
          </a:p>
        </p:txBody>
      </p:sp>
      <p:sp>
        <p:nvSpPr>
          <p:cNvPr id="4" name="Slide Number Placeholder 3"/>
          <p:cNvSpPr>
            <a:spLocks noGrp="1"/>
          </p:cNvSpPr>
          <p:nvPr>
            <p:ph type="sldNum" sz="quarter" idx="10"/>
          </p:nvPr>
        </p:nvSpPr>
        <p:spPr/>
        <p:txBody>
          <a:bodyPr/>
          <a:lstStyle/>
          <a:p>
            <a:fld id="{46F03F67-DF0A-4AB4-976C-F659B1156BD1}" type="slidenum">
              <a:rPr lang="en-US" smtClean="0">
                <a:solidFill>
                  <a:prstClr val="black"/>
                </a:solidFill>
              </a:rPr>
              <a:pPr/>
              <a:t>36</a:t>
            </a:fld>
            <a:endParaRPr lang="en-U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Example using Y-cable</a:t>
            </a:r>
            <a:endParaRPr lang="en-US" b="1" dirty="0"/>
          </a:p>
        </p:txBody>
      </p:sp>
      <p:sp>
        <p:nvSpPr>
          <p:cNvPr id="4" name="Slide Number Placeholder 3"/>
          <p:cNvSpPr>
            <a:spLocks noGrp="1"/>
          </p:cNvSpPr>
          <p:nvPr>
            <p:ph type="sldNum" sz="quarter" idx="10"/>
          </p:nvPr>
        </p:nvSpPr>
        <p:spPr/>
        <p:txBody>
          <a:bodyPr/>
          <a:lstStyle/>
          <a:p>
            <a:fld id="{46F03F67-DF0A-4AB4-976C-F659B1156BD1}" type="slidenum">
              <a:rPr lang="en-US" smtClean="0">
                <a:solidFill>
                  <a:prstClr val="black"/>
                </a:solidFill>
              </a:rPr>
              <a:pPr/>
              <a:t>37</a:t>
            </a:fld>
            <a:endParaRPr lang="en-U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Example using Y-cable</a:t>
            </a:r>
            <a:endParaRPr lang="en-US" b="1" dirty="0"/>
          </a:p>
        </p:txBody>
      </p:sp>
      <p:sp>
        <p:nvSpPr>
          <p:cNvPr id="4" name="Slide Number Placeholder 3"/>
          <p:cNvSpPr>
            <a:spLocks noGrp="1"/>
          </p:cNvSpPr>
          <p:nvPr>
            <p:ph type="sldNum" sz="quarter" idx="10"/>
          </p:nvPr>
        </p:nvSpPr>
        <p:spPr/>
        <p:txBody>
          <a:bodyPr/>
          <a:lstStyle/>
          <a:p>
            <a:fld id="{46F03F67-DF0A-4AB4-976C-F659B1156BD1}" type="slidenum">
              <a:rPr lang="en-US" smtClean="0">
                <a:solidFill>
                  <a:prstClr val="black"/>
                </a:solidFill>
              </a:rPr>
              <a:pPr/>
              <a:t>38</a:t>
            </a:fld>
            <a:endParaRPr lang="en-U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Here an overview what you can do with all the same myMix. </a:t>
            </a:r>
            <a:endParaRPr lang="en-US" dirty="0"/>
          </a:p>
        </p:txBody>
      </p:sp>
      <p:sp>
        <p:nvSpPr>
          <p:cNvPr id="4" name="Slide Number Placeholder 3"/>
          <p:cNvSpPr>
            <a:spLocks noGrp="1"/>
          </p:cNvSpPr>
          <p:nvPr>
            <p:ph type="sldNum" sz="quarter" idx="10"/>
          </p:nvPr>
        </p:nvSpPr>
        <p:spPr/>
        <p:txBody>
          <a:bodyPr/>
          <a:lstStyle/>
          <a:p>
            <a:fld id="{FEEB7CFE-84AE-470C-B1D9-62928B786DDA}" type="slidenum">
              <a:rPr lang="en-US" smtClean="0"/>
              <a:pPr/>
              <a:t>39</a:t>
            </a:fld>
            <a:endParaRPr lang="en-US"/>
          </a:p>
        </p:txBody>
      </p:sp>
    </p:spTree>
    <p:extLst>
      <p:ext uri="{BB962C8B-B14F-4D97-AF65-F5344CB8AC3E}">
        <p14:creationId xmlns="" xmlns:p14="http://schemas.microsoft.com/office/powerpoint/2010/main" val="17256347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e-DE" baseline="0" dirty="0" smtClean="0"/>
              <a:t>Creativity and emotion are on the other brain side than numbers, math and logic. myMix is designed to keep the operators (musicians) in their creative mind set.</a:t>
            </a:r>
            <a:endParaRPr lang="en-US" baseline="0" dirty="0" smtClean="0"/>
          </a:p>
          <a:p>
            <a:endParaRPr lang="en-US" baseline="0" dirty="0" smtClean="0"/>
          </a:p>
          <a:p>
            <a:r>
              <a:rPr lang="en-US" baseline="0" dirty="0" smtClean="0"/>
              <a:t>And musicians wonder why the sound guy can’t comprehend the vibe they require on stage to really dig deep creatively. </a:t>
            </a:r>
          </a:p>
          <a:p>
            <a:endParaRPr lang="en-US" baseline="0" dirty="0" smtClean="0"/>
          </a:p>
          <a:p>
            <a:r>
              <a:rPr lang="en-US" baseline="0" dirty="0" smtClean="0"/>
              <a:t>It’s because they operate from different sides of the brain that, in many cases, lead to completely opposing perspectives and understanding of the situation.</a:t>
            </a:r>
            <a:endParaRPr lang="de-DE" b="1" baseline="0" dirty="0" smtClean="0"/>
          </a:p>
          <a:p>
            <a:endParaRPr lang="de-DE" b="1" baseline="0" dirty="0" smtClean="0"/>
          </a:p>
          <a:p>
            <a:endParaRPr lang="en-US" b="1" dirty="0"/>
          </a:p>
        </p:txBody>
      </p:sp>
      <p:sp>
        <p:nvSpPr>
          <p:cNvPr id="4" name="Slide Number Placeholder 3"/>
          <p:cNvSpPr>
            <a:spLocks noGrp="1"/>
          </p:cNvSpPr>
          <p:nvPr>
            <p:ph type="sldNum" sz="quarter" idx="10"/>
          </p:nvPr>
        </p:nvSpPr>
        <p:spPr/>
        <p:txBody>
          <a:bodyPr/>
          <a:lstStyle/>
          <a:p>
            <a:fld id="{46F03F67-DF0A-4AB4-976C-F659B1156BD1}" type="slidenum">
              <a:rPr lang="en-US" smtClean="0"/>
              <a:pPr/>
              <a:t>40</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DE" b="0" baseline="0" dirty="0" smtClean="0"/>
          </a:p>
          <a:p>
            <a:endParaRPr lang="en-US" dirty="0"/>
          </a:p>
        </p:txBody>
      </p:sp>
      <p:sp>
        <p:nvSpPr>
          <p:cNvPr id="4" name="Slide Number Placeholder 3"/>
          <p:cNvSpPr>
            <a:spLocks noGrp="1"/>
          </p:cNvSpPr>
          <p:nvPr>
            <p:ph type="sldNum" sz="quarter" idx="10"/>
          </p:nvPr>
        </p:nvSpPr>
        <p:spPr/>
        <p:txBody>
          <a:bodyPr/>
          <a:lstStyle/>
          <a:p>
            <a:fld id="{46F03F67-DF0A-4AB4-976C-F659B1156BD1}" type="slidenum">
              <a:rPr lang="en-US" smtClean="0"/>
              <a:pPr/>
              <a:t>41</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So what is myMix. It is a ...........</a:t>
            </a:r>
          </a:p>
          <a:p>
            <a:r>
              <a:rPr lang="de-DE" dirty="0" smtClean="0"/>
              <a:t>The way you know</a:t>
            </a:r>
            <a:r>
              <a:rPr lang="de-DE" baseline="0" dirty="0" smtClean="0"/>
              <a:t> consoles is that all signals come centralized into the mixer. You change the signal and send it out again. </a:t>
            </a:r>
          </a:p>
          <a:p>
            <a:r>
              <a:rPr lang="de-DE" baseline="0" dirty="0" smtClean="0"/>
              <a:t>With myMix each mixer has all information about everything and therefore there is no centralized system.</a:t>
            </a:r>
            <a:endParaRPr lang="en-US" dirty="0"/>
          </a:p>
        </p:txBody>
      </p:sp>
      <p:sp>
        <p:nvSpPr>
          <p:cNvPr id="4" name="Slide Number Placeholder 3"/>
          <p:cNvSpPr>
            <a:spLocks noGrp="1"/>
          </p:cNvSpPr>
          <p:nvPr>
            <p:ph type="sldNum" sz="quarter" idx="10"/>
          </p:nvPr>
        </p:nvSpPr>
        <p:spPr/>
        <p:txBody>
          <a:bodyPr/>
          <a:lstStyle/>
          <a:p>
            <a:fld id="{FEEB7CFE-84AE-470C-B1D9-62928B786DDA}" type="slidenum">
              <a:rPr lang="en-US" smtClean="0"/>
              <a:pPr/>
              <a:t>42</a:t>
            </a:fld>
            <a:endParaRPr lang="en-US"/>
          </a:p>
        </p:txBody>
      </p:sp>
    </p:spTree>
    <p:extLst>
      <p:ext uri="{BB962C8B-B14F-4D97-AF65-F5344CB8AC3E}">
        <p14:creationId xmlns="" xmlns:p14="http://schemas.microsoft.com/office/powerpoint/2010/main" val="116062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So what is myMix. It is a ...........</a:t>
            </a:r>
          </a:p>
          <a:p>
            <a:r>
              <a:rPr lang="de-DE" dirty="0" smtClean="0"/>
              <a:t>The way you know</a:t>
            </a:r>
            <a:r>
              <a:rPr lang="de-DE" baseline="0" dirty="0" smtClean="0"/>
              <a:t> consoles is that all signals come centralized into the mixer. You change the signal and send it out again. </a:t>
            </a:r>
          </a:p>
          <a:p>
            <a:r>
              <a:rPr lang="de-DE" baseline="0" dirty="0" smtClean="0"/>
              <a:t>With myMix each mixer has all information about everything and therefore there is no centralized system.</a:t>
            </a:r>
            <a:endParaRPr lang="en-US" dirty="0"/>
          </a:p>
        </p:txBody>
      </p:sp>
      <p:sp>
        <p:nvSpPr>
          <p:cNvPr id="4" name="Slide Number Placeholder 3"/>
          <p:cNvSpPr>
            <a:spLocks noGrp="1"/>
          </p:cNvSpPr>
          <p:nvPr>
            <p:ph type="sldNum" sz="quarter" idx="10"/>
          </p:nvPr>
        </p:nvSpPr>
        <p:spPr/>
        <p:txBody>
          <a:bodyPr/>
          <a:lstStyle/>
          <a:p>
            <a:fld id="{FEEB7CFE-84AE-470C-B1D9-62928B786DDA}" type="slidenum">
              <a:rPr lang="en-US" smtClean="0"/>
              <a:pPr/>
              <a:t>43</a:t>
            </a:fld>
            <a:endParaRPr lang="en-US"/>
          </a:p>
        </p:txBody>
      </p:sp>
    </p:spTree>
    <p:extLst>
      <p:ext uri="{BB962C8B-B14F-4D97-AF65-F5344CB8AC3E}">
        <p14:creationId xmlns="" xmlns:p14="http://schemas.microsoft.com/office/powerpoint/2010/main" val="116062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So what is myMix. It is a ...........</a:t>
            </a:r>
          </a:p>
          <a:p>
            <a:r>
              <a:rPr lang="de-DE" dirty="0" smtClean="0"/>
              <a:t>The way you know</a:t>
            </a:r>
            <a:r>
              <a:rPr lang="de-DE" baseline="0" dirty="0" smtClean="0"/>
              <a:t> consoles is that all signals come centralized into the mixer. You change the signal and send it out again. </a:t>
            </a:r>
          </a:p>
          <a:p>
            <a:r>
              <a:rPr lang="de-DE" baseline="0" dirty="0" smtClean="0"/>
              <a:t>With myMix each mixer has all information about everything and therefore there is no centralized system.</a:t>
            </a:r>
            <a:endParaRPr lang="en-US" dirty="0"/>
          </a:p>
        </p:txBody>
      </p:sp>
      <p:sp>
        <p:nvSpPr>
          <p:cNvPr id="4" name="Slide Number Placeholder 3"/>
          <p:cNvSpPr>
            <a:spLocks noGrp="1"/>
          </p:cNvSpPr>
          <p:nvPr>
            <p:ph type="sldNum" sz="quarter" idx="10"/>
          </p:nvPr>
        </p:nvSpPr>
        <p:spPr/>
        <p:txBody>
          <a:bodyPr/>
          <a:lstStyle/>
          <a:p>
            <a:fld id="{FEEB7CFE-84AE-470C-B1D9-62928B786DDA}" type="slidenum">
              <a:rPr lang="en-US" smtClean="0"/>
              <a:pPr/>
              <a:t>44</a:t>
            </a:fld>
            <a:endParaRPr lang="en-US"/>
          </a:p>
        </p:txBody>
      </p:sp>
    </p:spTree>
    <p:extLst>
      <p:ext uri="{BB962C8B-B14F-4D97-AF65-F5344CB8AC3E}">
        <p14:creationId xmlns="" xmlns:p14="http://schemas.microsoft.com/office/powerpoint/2010/main" val="116062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dirty="0"/>
          </a:p>
        </p:txBody>
      </p:sp>
      <p:sp>
        <p:nvSpPr>
          <p:cNvPr id="4" name="Slide Number Placeholder 3"/>
          <p:cNvSpPr>
            <a:spLocks noGrp="1"/>
          </p:cNvSpPr>
          <p:nvPr>
            <p:ph type="sldNum" sz="quarter" idx="10"/>
          </p:nvPr>
        </p:nvSpPr>
        <p:spPr/>
        <p:txBody>
          <a:bodyPr/>
          <a:lstStyle/>
          <a:p>
            <a:fld id="{46F03F67-DF0A-4AB4-976C-F659B1156BD1}" type="slidenum">
              <a:rPr lang="en-US" smtClean="0">
                <a:solidFill>
                  <a:prstClr val="black"/>
                </a:solidFill>
              </a:rPr>
              <a:pPr/>
              <a:t>45</a:t>
            </a:fld>
            <a:endParaRPr lang="en-U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dirty="0"/>
          </a:p>
        </p:txBody>
      </p:sp>
      <p:sp>
        <p:nvSpPr>
          <p:cNvPr id="4" name="Slide Number Placeholder 3"/>
          <p:cNvSpPr>
            <a:spLocks noGrp="1"/>
          </p:cNvSpPr>
          <p:nvPr>
            <p:ph type="sldNum" sz="quarter" idx="10"/>
          </p:nvPr>
        </p:nvSpPr>
        <p:spPr/>
        <p:txBody>
          <a:bodyPr/>
          <a:lstStyle/>
          <a:p>
            <a:fld id="{46F03F67-DF0A-4AB4-976C-F659B1156BD1}" type="slidenum">
              <a:rPr lang="en-US" smtClean="0">
                <a:solidFill>
                  <a:prstClr val="black"/>
                </a:solidFill>
              </a:rPr>
              <a:pPr/>
              <a:t>46</a:t>
            </a:fld>
            <a:endParaRPr lang="en-U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dirty="0"/>
          </a:p>
        </p:txBody>
      </p:sp>
      <p:sp>
        <p:nvSpPr>
          <p:cNvPr id="4" name="Slide Number Placeholder 3"/>
          <p:cNvSpPr>
            <a:spLocks noGrp="1"/>
          </p:cNvSpPr>
          <p:nvPr>
            <p:ph type="sldNum" sz="quarter" idx="10"/>
          </p:nvPr>
        </p:nvSpPr>
        <p:spPr/>
        <p:txBody>
          <a:bodyPr/>
          <a:lstStyle/>
          <a:p>
            <a:fld id="{46F03F67-DF0A-4AB4-976C-F659B1156BD1}" type="slidenum">
              <a:rPr lang="en-US" smtClean="0">
                <a:solidFill>
                  <a:prstClr val="black"/>
                </a:solidFill>
              </a:rPr>
              <a:pPr/>
              <a:t>47</a:t>
            </a:fld>
            <a:endParaRPr lang="en-U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 places to use the intuitive UI and the networking capability of myMix.</a:t>
            </a:r>
            <a:endParaRPr lang="en-US" dirty="0"/>
          </a:p>
        </p:txBody>
      </p:sp>
      <p:sp>
        <p:nvSpPr>
          <p:cNvPr id="4" name="Slide Number Placeholder 3"/>
          <p:cNvSpPr>
            <a:spLocks noGrp="1"/>
          </p:cNvSpPr>
          <p:nvPr>
            <p:ph type="sldNum" sz="quarter" idx="10"/>
          </p:nvPr>
        </p:nvSpPr>
        <p:spPr/>
        <p:txBody>
          <a:bodyPr/>
          <a:lstStyle/>
          <a:p>
            <a:fld id="{FEEB7CFE-84AE-470C-B1D9-62928B786DDA}" type="slidenum">
              <a:rPr lang="en-US" smtClean="0">
                <a:solidFill>
                  <a:prstClr val="black"/>
                </a:solidFill>
              </a:rPr>
              <a:pPr/>
              <a:t>59</a:t>
            </a:fld>
            <a:endParaRPr lang="en-US">
              <a:solidFill>
                <a:prstClr val="black"/>
              </a:solidFill>
            </a:endParaRPr>
          </a:p>
        </p:txBody>
      </p:sp>
    </p:spTree>
    <p:extLst>
      <p:ext uri="{BB962C8B-B14F-4D97-AF65-F5344CB8AC3E}">
        <p14:creationId xmlns="" xmlns:p14="http://schemas.microsoft.com/office/powerpoint/2010/main" val="116062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EB7CFE-84AE-470C-B1D9-62928B786DDA}" type="slidenum">
              <a:rPr lang="en-US" smtClean="0">
                <a:solidFill>
                  <a:prstClr val="black"/>
                </a:solidFill>
              </a:rPr>
              <a:pPr/>
              <a:t>61</a:t>
            </a:fld>
            <a:endParaRPr lang="en-US">
              <a:solidFill>
                <a:prstClr val="black"/>
              </a:solidFill>
            </a:endParaRPr>
          </a:p>
        </p:txBody>
      </p:sp>
    </p:spTree>
    <p:extLst>
      <p:ext uri="{BB962C8B-B14F-4D97-AF65-F5344CB8AC3E}">
        <p14:creationId xmlns="" xmlns:p14="http://schemas.microsoft.com/office/powerpoint/2010/main" val="116062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D4224CF-253F-4A24-B5DD-AE2BC9C60FDF}" type="datetimeFigureOut">
              <a:rPr lang="en-US" smtClean="0"/>
              <a:pPr/>
              <a:t>6/30/2012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B3A8CC-5E97-4E2F-BC43-50FFF8942B1E}" type="slidenum">
              <a:rPr lang="en-US" smtClean="0"/>
              <a:pPr/>
              <a:t>‹#›</a:t>
            </a:fld>
            <a:endParaRPr lang="en-US"/>
          </a:p>
        </p:txBody>
      </p:sp>
    </p:spTree>
  </p:cSld>
  <p:clrMapOvr>
    <a:masterClrMapping/>
  </p:clrMapOvr>
  <p:transition spd="slow">
    <p:split dir="in"/>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4224CF-253F-4A24-B5DD-AE2BC9C60FDF}" type="datetimeFigureOut">
              <a:rPr lang="en-US" smtClean="0"/>
              <a:pPr/>
              <a:t>6/30/2012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B3A8CC-5E97-4E2F-BC43-50FFF8942B1E}" type="slidenum">
              <a:rPr lang="en-US" smtClean="0"/>
              <a:pPr/>
              <a:t>‹#›</a:t>
            </a:fld>
            <a:endParaRPr lang="en-US"/>
          </a:p>
        </p:txBody>
      </p:sp>
    </p:spTree>
  </p:cSld>
  <p:clrMapOvr>
    <a:masterClrMapping/>
  </p:clrMapOvr>
  <p:transition spd="slow">
    <p:split dir="in"/>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4224CF-253F-4A24-B5DD-AE2BC9C60FDF}" type="datetimeFigureOut">
              <a:rPr lang="en-US" smtClean="0"/>
              <a:pPr/>
              <a:t>6/30/2012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B3A8CC-5E97-4E2F-BC43-50FFF8942B1E}" type="slidenum">
              <a:rPr lang="en-US" smtClean="0"/>
              <a:pPr/>
              <a:t>‹#›</a:t>
            </a:fld>
            <a:endParaRPr lang="en-US"/>
          </a:p>
        </p:txBody>
      </p:sp>
    </p:spTree>
  </p:cSld>
  <p:clrMapOvr>
    <a:masterClrMapping/>
  </p:clrMapOvr>
  <p:transition spd="slow">
    <p:split dir="in"/>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D4224CF-253F-4A24-B5DD-AE2BC9C60FDF}" type="datetimeFigureOut">
              <a:rPr lang="en-US" smtClean="0"/>
              <a:pPr/>
              <a:t>6/30/2012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B3A8CC-5E97-4E2F-BC43-50FFF8942B1E}" type="slidenum">
              <a:rPr lang="en-US" smtClean="0"/>
              <a:pPr/>
              <a:t>‹#›</a:t>
            </a:fld>
            <a:endParaRPr lang="en-US"/>
          </a:p>
        </p:txBody>
      </p:sp>
    </p:spTree>
  </p:cSld>
  <p:clrMapOvr>
    <a:masterClrMapping/>
  </p:clrMapOvr>
  <p:transition spd="slow">
    <p:split dir="in"/>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D4224CF-253F-4A24-B5DD-AE2BC9C60FDF}" type="datetimeFigureOut">
              <a:rPr lang="en-US" smtClean="0"/>
              <a:pPr/>
              <a:t>6/30/2012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B3A8CC-5E97-4E2F-BC43-50FFF8942B1E}" type="slidenum">
              <a:rPr lang="en-US" smtClean="0"/>
              <a:pPr/>
              <a:t>‹#›</a:t>
            </a:fld>
            <a:endParaRPr lang="en-US"/>
          </a:p>
        </p:txBody>
      </p:sp>
    </p:spTree>
  </p:cSld>
  <p:clrMapOvr>
    <a:masterClrMapping/>
  </p:clrMapOvr>
  <p:transition spd="slow">
    <p:split dir="in"/>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D4224CF-253F-4A24-B5DD-AE2BC9C60FDF}" type="datetimeFigureOut">
              <a:rPr lang="en-US" smtClean="0"/>
              <a:pPr/>
              <a:t>6/30/2012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B3A8CC-5E97-4E2F-BC43-50FFF8942B1E}" type="slidenum">
              <a:rPr lang="en-US" smtClean="0"/>
              <a:pPr/>
              <a:t>‹#›</a:t>
            </a:fld>
            <a:endParaRPr lang="en-US"/>
          </a:p>
        </p:txBody>
      </p:sp>
    </p:spTree>
  </p:cSld>
  <p:clrMapOvr>
    <a:masterClrMapping/>
  </p:clrMapOvr>
  <p:transition spd="slow">
    <p:split dir="in"/>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4224CF-253F-4A24-B5DD-AE2BC9C60FDF}" type="datetimeFigureOut">
              <a:rPr lang="en-US" smtClean="0"/>
              <a:pPr/>
              <a:t>6/30/2012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B3A8CC-5E97-4E2F-BC43-50FFF8942B1E}" type="slidenum">
              <a:rPr lang="en-US" smtClean="0"/>
              <a:pPr/>
              <a:t>‹#›</a:t>
            </a:fld>
            <a:endParaRPr lang="en-US"/>
          </a:p>
        </p:txBody>
      </p:sp>
    </p:spTree>
  </p:cSld>
  <p:clrMapOvr>
    <a:masterClrMapping/>
  </p:clrMapOvr>
  <p:transition spd="slow">
    <p:split dir="in"/>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4224CF-253F-4A24-B5DD-AE2BC9C60FDF}" type="datetimeFigureOut">
              <a:rPr lang="en-US" smtClean="0"/>
              <a:pPr/>
              <a:t>6/30/2012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B3A8CC-5E97-4E2F-BC43-50FFF8942B1E}" type="slidenum">
              <a:rPr lang="en-US" smtClean="0"/>
              <a:pPr/>
              <a:t>‹#›</a:t>
            </a:fld>
            <a:endParaRPr lang="en-US"/>
          </a:p>
        </p:txBody>
      </p:sp>
    </p:spTree>
  </p:cSld>
  <p:clrMapOvr>
    <a:masterClrMapping/>
  </p:clrMapOvr>
  <p:transition spd="slow">
    <p:split dir="in"/>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4224CF-253F-4A24-B5DD-AE2BC9C60FDF}" type="datetimeFigureOut">
              <a:rPr lang="en-US" smtClean="0"/>
              <a:pPr/>
              <a:t>6/30/2012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B3A8CC-5E97-4E2F-BC43-50FFF8942B1E}" type="slidenum">
              <a:rPr lang="en-US" smtClean="0"/>
              <a:pPr/>
              <a:t>‹#›</a:t>
            </a:fld>
            <a:endParaRPr lang="en-US"/>
          </a:p>
        </p:txBody>
      </p:sp>
    </p:spTree>
  </p:cSld>
  <p:clrMapOvr>
    <a:masterClrMapping/>
  </p:clrMapOvr>
  <p:transition spd="slow">
    <p:split dir="in"/>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4224CF-253F-4A24-B5DD-AE2BC9C60FDF}" type="datetimeFigureOut">
              <a:rPr lang="en-US" smtClean="0"/>
              <a:pPr/>
              <a:t>6/30/2012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B3A8CC-5E97-4E2F-BC43-50FFF8942B1E}" type="slidenum">
              <a:rPr lang="en-US" smtClean="0"/>
              <a:pPr/>
              <a:t>‹#›</a:t>
            </a:fld>
            <a:endParaRPr lang="en-US"/>
          </a:p>
        </p:txBody>
      </p:sp>
    </p:spTree>
  </p:cSld>
  <p:clrMapOvr>
    <a:masterClrMapping/>
  </p:clrMapOvr>
  <p:transition spd="slow">
    <p:split dir="in"/>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4224CF-253F-4A24-B5DD-AE2BC9C60FDF}" type="datetimeFigureOut">
              <a:rPr lang="en-US" smtClean="0"/>
              <a:pPr/>
              <a:t>6/30/2012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B3A8CC-5E97-4E2F-BC43-50FFF8942B1E}" type="slidenum">
              <a:rPr lang="en-US" smtClean="0"/>
              <a:pPr/>
              <a:t>‹#›</a:t>
            </a:fld>
            <a:endParaRPr lang="en-US"/>
          </a:p>
        </p:txBody>
      </p:sp>
    </p:spTree>
  </p:cSld>
  <p:clrMapOvr>
    <a:masterClrMapping/>
  </p:clrMapOvr>
  <p:transition spd="slow">
    <p:split dir="in"/>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EE7DA93-5F68-4ABB-ABFA-7372515EADAE}" type="datetimeFigureOut">
              <a:rPr lang="en-US" smtClean="0">
                <a:solidFill>
                  <a:prstClr val="black">
                    <a:tint val="75000"/>
                  </a:prstClr>
                </a:solidFill>
              </a:rPr>
              <a:pPr/>
              <a:t>6/30/2012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107006F-B789-4757-AA5A-D7CC6FD2BB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477663451"/>
      </p:ext>
    </p:extLst>
  </p:cSld>
  <p:clrMapOvr>
    <a:masterClrMapping/>
  </p:clrMapOvr>
  <p:transition spd="slow">
    <p:split dir="in"/>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E7DA93-5F68-4ABB-ABFA-7372515EADAE}" type="datetimeFigureOut">
              <a:rPr lang="en-US" smtClean="0">
                <a:solidFill>
                  <a:prstClr val="black">
                    <a:tint val="75000"/>
                  </a:prstClr>
                </a:solidFill>
              </a:rPr>
              <a:pPr/>
              <a:t>6/30/2012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107006F-B789-4757-AA5A-D7CC6FD2BB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841428147"/>
      </p:ext>
    </p:extLst>
  </p:cSld>
  <p:clrMapOvr>
    <a:masterClrMapping/>
  </p:clrMapOvr>
  <p:transition spd="slow">
    <p:split dir="in"/>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E7DA93-5F68-4ABB-ABFA-7372515EADAE}" type="datetimeFigureOut">
              <a:rPr lang="en-US" smtClean="0">
                <a:solidFill>
                  <a:prstClr val="black">
                    <a:tint val="75000"/>
                  </a:prstClr>
                </a:solidFill>
              </a:rPr>
              <a:pPr/>
              <a:t>6/30/2012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107006F-B789-4757-AA5A-D7CC6FD2BB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620097577"/>
      </p:ext>
    </p:extLst>
  </p:cSld>
  <p:clrMapOvr>
    <a:masterClrMapping/>
  </p:clrMapOvr>
  <p:transition spd="slow">
    <p:split dir="in"/>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EE7DA93-5F68-4ABB-ABFA-7372515EADAE}" type="datetimeFigureOut">
              <a:rPr lang="en-US" smtClean="0">
                <a:solidFill>
                  <a:prstClr val="black">
                    <a:tint val="75000"/>
                  </a:prstClr>
                </a:solidFill>
              </a:rPr>
              <a:pPr/>
              <a:t>6/30/2012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107006F-B789-4757-AA5A-D7CC6FD2BB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630992357"/>
      </p:ext>
    </p:extLst>
  </p:cSld>
  <p:clrMapOvr>
    <a:masterClrMapping/>
  </p:clrMapOvr>
  <p:transition spd="slow">
    <p:split dir="in"/>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EE7DA93-5F68-4ABB-ABFA-7372515EADAE}" type="datetimeFigureOut">
              <a:rPr lang="en-US" smtClean="0">
                <a:solidFill>
                  <a:prstClr val="black">
                    <a:tint val="75000"/>
                  </a:prstClr>
                </a:solidFill>
              </a:rPr>
              <a:pPr/>
              <a:t>6/30/2012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107006F-B789-4757-AA5A-D7CC6FD2BB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298605603"/>
      </p:ext>
    </p:extLst>
  </p:cSld>
  <p:clrMapOvr>
    <a:masterClrMapping/>
  </p:clrMapOvr>
  <p:transition spd="slow">
    <p:split dir="in"/>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EE7DA93-5F68-4ABB-ABFA-7372515EADAE}" type="datetimeFigureOut">
              <a:rPr lang="en-US" smtClean="0">
                <a:solidFill>
                  <a:prstClr val="black">
                    <a:tint val="75000"/>
                  </a:prstClr>
                </a:solidFill>
              </a:rPr>
              <a:pPr/>
              <a:t>6/30/2012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107006F-B789-4757-AA5A-D7CC6FD2BB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191133203"/>
      </p:ext>
    </p:extLst>
  </p:cSld>
  <p:clrMapOvr>
    <a:masterClrMapping/>
  </p:clrMapOvr>
  <p:transition spd="slow">
    <p:split dir="in"/>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E7DA93-5F68-4ABB-ABFA-7372515EADAE}" type="datetimeFigureOut">
              <a:rPr lang="en-US" smtClean="0">
                <a:solidFill>
                  <a:prstClr val="black">
                    <a:tint val="75000"/>
                  </a:prstClr>
                </a:solidFill>
              </a:rPr>
              <a:pPr/>
              <a:t>6/30/2012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107006F-B789-4757-AA5A-D7CC6FD2BB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734520676"/>
      </p:ext>
    </p:extLst>
  </p:cSld>
  <p:clrMapOvr>
    <a:masterClrMapping/>
  </p:clrMapOvr>
  <p:transition spd="slow">
    <p:split dir="in"/>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E7DA93-5F68-4ABB-ABFA-7372515EADAE}" type="datetimeFigureOut">
              <a:rPr lang="en-US" smtClean="0">
                <a:solidFill>
                  <a:prstClr val="black">
                    <a:tint val="75000"/>
                  </a:prstClr>
                </a:solidFill>
              </a:rPr>
              <a:pPr/>
              <a:t>6/30/2012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107006F-B789-4757-AA5A-D7CC6FD2BB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621286232"/>
      </p:ext>
    </p:extLst>
  </p:cSld>
  <p:clrMapOvr>
    <a:masterClrMapping/>
  </p:clrMapOvr>
  <p:transition spd="slow">
    <p:split dir="in"/>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E7DA93-5F68-4ABB-ABFA-7372515EADAE}" type="datetimeFigureOut">
              <a:rPr lang="en-US" smtClean="0">
                <a:solidFill>
                  <a:prstClr val="black">
                    <a:tint val="75000"/>
                  </a:prstClr>
                </a:solidFill>
              </a:rPr>
              <a:pPr/>
              <a:t>6/30/2012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107006F-B789-4757-AA5A-D7CC6FD2BB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603310519"/>
      </p:ext>
    </p:extLst>
  </p:cSld>
  <p:clrMapOvr>
    <a:masterClrMapping/>
  </p:clrMapOvr>
  <p:transition spd="slow">
    <p:split dir="in"/>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E7DA93-5F68-4ABB-ABFA-7372515EADAE}" type="datetimeFigureOut">
              <a:rPr lang="en-US" smtClean="0">
                <a:solidFill>
                  <a:prstClr val="black">
                    <a:tint val="75000"/>
                  </a:prstClr>
                </a:solidFill>
              </a:rPr>
              <a:pPr/>
              <a:t>6/30/2012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107006F-B789-4757-AA5A-D7CC6FD2BB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736744616"/>
      </p:ext>
    </p:extLst>
  </p:cSld>
  <p:clrMapOvr>
    <a:masterClrMapping/>
  </p:clrMapOvr>
  <p:transition spd="slow">
    <p:split dir="in"/>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E7DA93-5F68-4ABB-ABFA-7372515EADAE}" type="datetimeFigureOut">
              <a:rPr lang="en-US" smtClean="0">
                <a:solidFill>
                  <a:prstClr val="black">
                    <a:tint val="75000"/>
                  </a:prstClr>
                </a:solidFill>
              </a:rPr>
              <a:pPr/>
              <a:t>6/30/2012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107006F-B789-4757-AA5A-D7CC6FD2BB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643900164"/>
      </p:ext>
    </p:extLst>
  </p:cSld>
  <p:clrMapOvr>
    <a:masterClrMapping/>
  </p:clrMapOvr>
  <p:transition spd="slow">
    <p:split dir="in"/>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4224CF-253F-4A24-B5DD-AE2BC9C60FDF}" type="datetimeFigureOut">
              <a:rPr lang="en-US" smtClean="0"/>
              <a:pPr/>
              <a:t>6/30/2012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B3A8CC-5E97-4E2F-BC43-50FFF8942B1E}"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split dir="in"/>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E7DA93-5F68-4ABB-ABFA-7372515EADAE}" type="datetimeFigureOut">
              <a:rPr lang="en-US" smtClean="0">
                <a:solidFill>
                  <a:prstClr val="black">
                    <a:tint val="75000"/>
                  </a:prstClr>
                </a:solidFill>
              </a:rPr>
              <a:pPr/>
              <a:t>6/30/2012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07006F-B789-4757-AA5A-D7CC6FD2BB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1697596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split dir="in"/>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6.jpe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tiff"/></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jpeg"/></Relationships>
</file>

<file path=ppt/slides/_rels/slide10.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image" Target="../media/image27.jpeg"/><Relationship Id="rId1" Type="http://schemas.openxmlformats.org/officeDocument/2006/relationships/slideLayout" Target="../slideLayouts/slideLayout1.xml"/><Relationship Id="rId6" Type="http://schemas.openxmlformats.org/officeDocument/2006/relationships/image" Target="../media/image31.jpeg"/><Relationship Id="rId5" Type="http://schemas.openxmlformats.org/officeDocument/2006/relationships/image" Target="../media/image30.jpeg"/><Relationship Id="rId10" Type="http://schemas.openxmlformats.org/officeDocument/2006/relationships/image" Target="../media/image1.png"/><Relationship Id="rId4" Type="http://schemas.openxmlformats.org/officeDocument/2006/relationships/image" Target="../media/image29.png"/><Relationship Id="rId9" Type="http://schemas.openxmlformats.org/officeDocument/2006/relationships/image" Target="../media/image34.jpeg"/></Relationships>
</file>

<file path=ppt/slides/_rels/slide1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8.jpeg"/><Relationship Id="rId11" Type="http://schemas.openxmlformats.org/officeDocument/2006/relationships/image" Target="../media/image1.png"/><Relationship Id="rId5" Type="http://schemas.openxmlformats.org/officeDocument/2006/relationships/image" Target="../media/image37.jpeg"/><Relationship Id="rId10" Type="http://schemas.openxmlformats.org/officeDocument/2006/relationships/image" Target="../media/image42.jpeg"/><Relationship Id="rId4" Type="http://schemas.openxmlformats.org/officeDocument/2006/relationships/image" Target="../media/image36.jpeg"/><Relationship Id="rId9" Type="http://schemas.openxmlformats.org/officeDocument/2006/relationships/image" Target="../media/image41.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3.jpeg"/><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13.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49.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1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60.jpeg"/><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2.jpeg"/><Relationship Id="rId1" Type="http://schemas.openxmlformats.org/officeDocument/2006/relationships/slideLayout" Target="../slideLayouts/slideLayout7.xml"/><Relationship Id="rId4" Type="http://schemas.openxmlformats.org/officeDocument/2006/relationships/image" Target="../media/image63.gif"/></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4.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65.png"/><Relationship Id="rId4" Type="http://schemas.openxmlformats.org/officeDocument/2006/relationships/image" Target="../media/image64.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66.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67.png"/><Relationship Id="rId4" Type="http://schemas.openxmlformats.org/officeDocument/2006/relationships/image" Target="../media/image66.png"/></Relationships>
</file>

<file path=ppt/slides/_rels/slide3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68.png"/></Relationships>
</file>

<file path=ppt/slides/_rels/slide3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69.png"/></Relationships>
</file>

<file path=ppt/slides/_rels/slide3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71.png"/></Relationships>
</file>

<file path=ppt/slides/_rels/slide3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3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39.xml.rels><?xml version="1.0" encoding="UTF-8" standalone="yes"?>
<Relationships xmlns="http://schemas.openxmlformats.org/package/2006/relationships"><Relationship Id="rId8" Type="http://schemas.openxmlformats.org/officeDocument/2006/relationships/image" Target="../media/image77.png"/><Relationship Id="rId13" Type="http://schemas.openxmlformats.org/officeDocument/2006/relationships/hyperlink" Target="Vocal%20Mix.mp3" TargetMode="External"/><Relationship Id="rId18" Type="http://schemas.openxmlformats.org/officeDocument/2006/relationships/image" Target="../media/image84.png"/><Relationship Id="rId3" Type="http://schemas.openxmlformats.org/officeDocument/2006/relationships/image" Target="../media/image74.png"/><Relationship Id="rId7" Type="http://schemas.openxmlformats.org/officeDocument/2006/relationships/hyperlink" Target="Bass%20Players%20Mix.mp3" TargetMode="External"/><Relationship Id="rId12" Type="http://schemas.openxmlformats.org/officeDocument/2006/relationships/image" Target="../media/image79.png"/><Relationship Id="rId17" Type="http://schemas.openxmlformats.org/officeDocument/2006/relationships/image" Target="../media/image83.tiff"/><Relationship Id="rId2" Type="http://schemas.openxmlformats.org/officeDocument/2006/relationships/notesSlide" Target="../notesSlides/notesSlide13.xml"/><Relationship Id="rId16" Type="http://schemas.openxmlformats.org/officeDocument/2006/relationships/image" Target="../media/image82.tiff"/><Relationship Id="rId20" Type="http://schemas.openxmlformats.org/officeDocument/2006/relationships/image" Target="../media/image86.png"/><Relationship Id="rId1" Type="http://schemas.openxmlformats.org/officeDocument/2006/relationships/slideLayout" Target="../slideLayouts/slideLayout18.xml"/><Relationship Id="rId6" Type="http://schemas.openxmlformats.org/officeDocument/2006/relationships/image" Target="../media/image76.png"/><Relationship Id="rId11" Type="http://schemas.openxmlformats.org/officeDocument/2006/relationships/hyperlink" Target="Keyboarders%20Mix.mp3" TargetMode="External"/><Relationship Id="rId5" Type="http://schemas.openxmlformats.org/officeDocument/2006/relationships/hyperlink" Target="Drummers%20Mix.mp3" TargetMode="External"/><Relationship Id="rId15" Type="http://schemas.openxmlformats.org/officeDocument/2006/relationships/image" Target="../media/image81.png"/><Relationship Id="rId10" Type="http://schemas.openxmlformats.org/officeDocument/2006/relationships/image" Target="../media/image78.png"/><Relationship Id="rId19" Type="http://schemas.openxmlformats.org/officeDocument/2006/relationships/image" Target="../media/image85.png"/><Relationship Id="rId4" Type="http://schemas.openxmlformats.org/officeDocument/2006/relationships/image" Target="../media/image75.png"/><Relationship Id="rId9" Type="http://schemas.openxmlformats.org/officeDocument/2006/relationships/hyperlink" Target="Guitar%20Mix.mp3" TargetMode="External"/><Relationship Id="rId14" Type="http://schemas.openxmlformats.org/officeDocument/2006/relationships/image" Target="../media/image80.png"/></Relationships>
</file>

<file path=ppt/slides/_rels/slide4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88.png"/><Relationship Id="rId7" Type="http://schemas.openxmlformats.org/officeDocument/2006/relationships/image" Target="../media/image92.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91.png"/><Relationship Id="rId5" Type="http://schemas.openxmlformats.org/officeDocument/2006/relationships/image" Target="../media/image90.jpeg"/><Relationship Id="rId4" Type="http://schemas.openxmlformats.org/officeDocument/2006/relationships/image" Target="../media/image89.jpeg"/></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gif"/></Relationships>
</file>

<file path=ppt/slides/_rels/slide43.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96.png"/><Relationship Id="rId7" Type="http://schemas.openxmlformats.org/officeDocument/2006/relationships/image" Target="../media/image95.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94.png"/><Relationship Id="rId5" Type="http://schemas.openxmlformats.org/officeDocument/2006/relationships/image" Target="../media/image93.gif"/><Relationship Id="rId4" Type="http://schemas.openxmlformats.org/officeDocument/2006/relationships/image" Target="../media/image1.png"/></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95.png"/><Relationship Id="rId4" Type="http://schemas.openxmlformats.org/officeDocument/2006/relationships/image" Target="../media/image98.png"/></Relationships>
</file>

<file path=ppt/slides/_rels/slide4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00.png"/></Relationships>
</file>

<file path=ppt/slides/_rels/slide47.xml.rels><?xml version="1.0" encoding="UTF-8" standalone="yes"?>
<Relationships xmlns="http://schemas.openxmlformats.org/package/2006/relationships"><Relationship Id="rId3" Type="http://schemas.openxmlformats.org/officeDocument/2006/relationships/image" Target="../media/image101.png"/><Relationship Id="rId7" Type="http://schemas.openxmlformats.org/officeDocument/2006/relationships/image" Target="../media/image104.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png"/></Relationships>
</file>

<file path=ppt/slides/_rels/slide48.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107.jpeg"/><Relationship Id="rId7" Type="http://schemas.openxmlformats.org/officeDocument/2006/relationships/image" Target="../media/image110.jpeg"/><Relationship Id="rId2" Type="http://schemas.openxmlformats.org/officeDocument/2006/relationships/image" Target="../media/image106.jpeg"/><Relationship Id="rId1" Type="http://schemas.openxmlformats.org/officeDocument/2006/relationships/slideLayout" Target="../slideLayouts/slideLayout7.xml"/><Relationship Id="rId6" Type="http://schemas.openxmlformats.org/officeDocument/2006/relationships/image" Target="../media/image1.png"/><Relationship Id="rId11" Type="http://schemas.openxmlformats.org/officeDocument/2006/relationships/image" Target="../media/image114.jpeg"/><Relationship Id="rId5" Type="http://schemas.openxmlformats.org/officeDocument/2006/relationships/image" Target="../media/image109.jpeg"/><Relationship Id="rId10" Type="http://schemas.openxmlformats.org/officeDocument/2006/relationships/image" Target="../media/image113.jpeg"/><Relationship Id="rId4" Type="http://schemas.openxmlformats.org/officeDocument/2006/relationships/image" Target="../media/image108.jpeg"/><Relationship Id="rId9" Type="http://schemas.openxmlformats.org/officeDocument/2006/relationships/image" Target="../media/image112.jpeg"/></Relationships>
</file>

<file path=ppt/slides/_rels/slide50.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07.jpeg"/></Relationships>
</file>

<file path=ppt/slides/_rels/slide55.xml.rels><?xml version="1.0" encoding="UTF-8" standalone="yes"?>
<Relationships xmlns="http://schemas.openxmlformats.org/package/2006/relationships"><Relationship Id="rId3" Type="http://schemas.openxmlformats.org/officeDocument/2006/relationships/image" Target="../media/image122.jpeg"/><Relationship Id="rId7" Type="http://schemas.openxmlformats.org/officeDocument/2006/relationships/image" Target="../media/image125.png"/><Relationship Id="rId2" Type="http://schemas.openxmlformats.org/officeDocument/2006/relationships/image" Target="../media/image121.jpeg"/><Relationship Id="rId1" Type="http://schemas.openxmlformats.org/officeDocument/2006/relationships/slideLayout" Target="../slideLayouts/slideLayout7.xml"/><Relationship Id="rId6" Type="http://schemas.openxmlformats.org/officeDocument/2006/relationships/image" Target="../media/image124.jpeg"/><Relationship Id="rId5" Type="http://schemas.openxmlformats.org/officeDocument/2006/relationships/image" Target="../media/image114.jpeg"/><Relationship Id="rId4" Type="http://schemas.openxmlformats.org/officeDocument/2006/relationships/image" Target="../media/image123.jpeg"/></Relationships>
</file>

<file path=ppt/slides/_rels/slide56.xml.rels><?xml version="1.0" encoding="UTF-8" standalone="yes"?>
<Relationships xmlns="http://schemas.openxmlformats.org/package/2006/relationships"><Relationship Id="rId8" Type="http://schemas.openxmlformats.org/officeDocument/2006/relationships/image" Target="../media/image131.png"/><Relationship Id="rId3" Type="http://schemas.openxmlformats.org/officeDocument/2006/relationships/image" Target="../media/image126.png"/><Relationship Id="rId7" Type="http://schemas.openxmlformats.org/officeDocument/2006/relationships/image" Target="../media/image130.png"/><Relationship Id="rId2" Type="http://schemas.openxmlformats.org/officeDocument/2006/relationships/image" Target="../media/image74.png"/><Relationship Id="rId1" Type="http://schemas.openxmlformats.org/officeDocument/2006/relationships/slideLayout" Target="../slideLayouts/slideLayout7.xml"/><Relationship Id="rId6" Type="http://schemas.openxmlformats.org/officeDocument/2006/relationships/image" Target="../media/image129.jpeg"/><Relationship Id="rId5" Type="http://schemas.openxmlformats.org/officeDocument/2006/relationships/image" Target="../media/image128.png"/><Relationship Id="rId10" Type="http://schemas.openxmlformats.org/officeDocument/2006/relationships/image" Target="../media/image133.png"/><Relationship Id="rId4" Type="http://schemas.openxmlformats.org/officeDocument/2006/relationships/image" Target="../media/image127.jpeg"/><Relationship Id="rId9" Type="http://schemas.openxmlformats.org/officeDocument/2006/relationships/image" Target="../media/image132.jpeg"/></Relationships>
</file>

<file path=ppt/slides/_rels/slide57.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34.jpeg"/><Relationship Id="rId1" Type="http://schemas.openxmlformats.org/officeDocument/2006/relationships/slideLayout" Target="../slideLayouts/slideLayout7.xml"/><Relationship Id="rId4" Type="http://schemas.openxmlformats.org/officeDocument/2006/relationships/image" Target="../media/image135.png"/></Relationships>
</file>

<file path=ppt/slides/_rels/slide58.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8" Type="http://schemas.openxmlformats.org/officeDocument/2006/relationships/image" Target="../media/image141.jpeg"/><Relationship Id="rId3" Type="http://schemas.openxmlformats.org/officeDocument/2006/relationships/image" Target="../media/image137.jpeg"/><Relationship Id="rId7"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140.jpeg"/><Relationship Id="rId11" Type="http://schemas.openxmlformats.org/officeDocument/2006/relationships/image" Target="../media/image144.jpeg"/><Relationship Id="rId5" Type="http://schemas.openxmlformats.org/officeDocument/2006/relationships/image" Target="../media/image139.jpeg"/><Relationship Id="rId10" Type="http://schemas.openxmlformats.org/officeDocument/2006/relationships/image" Target="../media/image143.jpeg"/><Relationship Id="rId4" Type="http://schemas.openxmlformats.org/officeDocument/2006/relationships/image" Target="../media/image138.jpeg"/><Relationship Id="rId9" Type="http://schemas.openxmlformats.org/officeDocument/2006/relationships/image" Target="../media/image142.jpeg"/></Relationships>
</file>

<file path=ppt/slides/_rels/slide60.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image" Target="../media/image145.jpeg"/><Relationship Id="rId1" Type="http://schemas.openxmlformats.org/officeDocument/2006/relationships/slideLayout" Target="../slideLayouts/slideLayout2.xml"/><Relationship Id="rId6" Type="http://schemas.openxmlformats.org/officeDocument/2006/relationships/image" Target="../media/image149.jpeg"/><Relationship Id="rId5" Type="http://schemas.openxmlformats.org/officeDocument/2006/relationships/image" Target="../media/image148.jpeg"/><Relationship Id="rId4" Type="http://schemas.openxmlformats.org/officeDocument/2006/relationships/image" Target="../media/image147.jpeg"/></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151.jpeg"/><Relationship Id="rId4" Type="http://schemas.openxmlformats.org/officeDocument/2006/relationships/image" Target="../media/image150.jpeg"/></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2.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54.jpeg"/></Relationships>
</file>

<file path=ppt/slides/_rels/slide64.xml.rels><?xml version="1.0" encoding="UTF-8" standalone="yes"?>
<Relationships xmlns="http://schemas.openxmlformats.org/package/2006/relationships"><Relationship Id="rId2" Type="http://schemas.openxmlformats.org/officeDocument/2006/relationships/image" Target="../media/image155.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image" Target="../media/image15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Enhanced2 copy.png"/>
          <p:cNvPicPr>
            <a:picLocks noChangeAspect="1"/>
          </p:cNvPicPr>
          <p:nvPr/>
        </p:nvPicPr>
        <p:blipFill>
          <a:blip r:embed="rId3" cstate="email"/>
          <a:stretch>
            <a:fillRect/>
          </a:stretch>
        </p:blipFill>
        <p:spPr>
          <a:xfrm>
            <a:off x="1850894" y="2514600"/>
            <a:ext cx="5358400" cy="1431634"/>
          </a:xfrm>
          <a:prstGeom prst="rect">
            <a:avLst/>
          </a:prstGeom>
          <a:effectLst>
            <a:reflection blurRad="6350" stA="50000" endA="300" endPos="90000" dir="5400000" sy="-100000" algn="bl" rotWithShape="0"/>
          </a:effectLst>
        </p:spPr>
      </p:pic>
    </p:spTree>
    <p:extLst>
      <p:ext uri="{BB962C8B-B14F-4D97-AF65-F5344CB8AC3E}">
        <p14:creationId xmlns="" xmlns:p14="http://schemas.microsoft.com/office/powerpoint/2010/main" val="1954549687"/>
      </p:ext>
    </p:extLst>
  </p:cSld>
  <p:clrMapOvr>
    <a:masterClrMapping/>
  </p:clrMapOvr>
  <p:transition spd="slow">
    <p:spli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28fff665-3d77-476f-bc06-a8cc72850afb" descr="C091B6E6-8616-4AE1-9E09-9276EACBE002"/>
          <p:cNvPicPr>
            <a:picLocks noChangeAspect="1" noChangeArrowheads="1"/>
          </p:cNvPicPr>
          <p:nvPr/>
        </p:nvPicPr>
        <p:blipFill>
          <a:blip r:embed="rId2" cstate="print"/>
          <a:srcRect t="4209" b="41980"/>
          <a:stretch>
            <a:fillRect/>
          </a:stretch>
        </p:blipFill>
        <p:spPr bwMode="auto">
          <a:xfrm>
            <a:off x="2051720" y="0"/>
            <a:ext cx="4712783" cy="6858000"/>
          </a:xfrm>
          <a:prstGeom prst="rect">
            <a:avLst/>
          </a:prstGeom>
          <a:noFill/>
          <a:ln w="9525">
            <a:noFill/>
            <a:miter lim="800000"/>
            <a:headEnd/>
            <a:tailEnd/>
          </a:ln>
        </p:spPr>
      </p:pic>
    </p:spTree>
  </p:cSld>
  <p:clrMapOvr>
    <a:masterClrMapping/>
  </p:clrMapOvr>
  <p:transition spd="slow">
    <p:split orient="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1502" y="18756"/>
            <a:ext cx="9155502" cy="6866626"/>
          </a:xfrm>
          <a:prstGeom prst="rect">
            <a:avLst/>
          </a:prstGeom>
        </p:spPr>
      </p:pic>
    </p:spTree>
    <p:extLst>
      <p:ext uri="{BB962C8B-B14F-4D97-AF65-F5344CB8AC3E}">
        <p14:creationId xmlns="" xmlns:p14="http://schemas.microsoft.com/office/powerpoint/2010/main" val="3119253705"/>
      </p:ext>
    </p:extLst>
  </p:cSld>
  <p:clrMapOvr>
    <a:masterClrMapping/>
  </p:clrMapOvr>
  <p:transition spd="slow">
    <p:split dir="in"/>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 xmlns:p14="http://schemas.microsoft.com/office/powerpoint/2010/main" val="1285435528"/>
      </p:ext>
    </p:extLst>
  </p:cSld>
  <p:clrMapOvr>
    <a:masterClrMapping/>
  </p:clrMapOvr>
  <p:transition spd="slow">
    <p:split dir="in"/>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ogoEnhanced2 copy.png"/>
          <p:cNvPicPr>
            <a:picLocks noChangeAspect="1"/>
          </p:cNvPicPr>
          <p:nvPr/>
        </p:nvPicPr>
        <p:blipFill>
          <a:blip r:embed="rId2" cstate="email"/>
          <a:stretch>
            <a:fillRect/>
          </a:stretch>
        </p:blipFill>
        <p:spPr>
          <a:xfrm>
            <a:off x="6948264" y="5805264"/>
            <a:ext cx="1887988" cy="504425"/>
          </a:xfrm>
          <a:prstGeom prst="rect">
            <a:avLst/>
          </a:prstGeom>
          <a:effectLst>
            <a:reflection blurRad="6350" stA="50000" endA="300" endPos="90000" dir="5400000" sy="-100000" algn="bl" rotWithShape="0"/>
          </a:effectLst>
        </p:spPr>
      </p:pic>
      <p:pic>
        <p:nvPicPr>
          <p:cNvPr id="5" name="Picture 4"/>
          <p:cNvPicPr>
            <a:picLocks noChangeAspect="1"/>
          </p:cNvPicPr>
          <p:nvPr/>
        </p:nvPicPr>
        <p:blipFill>
          <a:blip r:embed="rId3" cstate="screen">
            <a:extLst>
              <a:ext uri="{28A0092B-C50C-407E-A947-70E740481C1C}">
                <a14:useLocalDpi xmlns="" xmlns:a14="http://schemas.microsoft.com/office/drawing/2010/main"/>
              </a:ext>
            </a:extLst>
          </a:blip>
          <a:stretch>
            <a:fillRect/>
          </a:stretch>
        </p:blipFill>
        <p:spPr>
          <a:xfrm>
            <a:off x="323528" y="1340768"/>
            <a:ext cx="1656184" cy="1104123"/>
          </a:xfrm>
          <a:prstGeom prst="rect">
            <a:avLst/>
          </a:prstGeom>
        </p:spPr>
      </p:pic>
      <p:sp>
        <p:nvSpPr>
          <p:cNvPr id="7" name="TextBox 6"/>
          <p:cNvSpPr txBox="1"/>
          <p:nvPr/>
        </p:nvSpPr>
        <p:spPr>
          <a:xfrm>
            <a:off x="755576" y="476672"/>
            <a:ext cx="7992888" cy="461665"/>
          </a:xfrm>
          <a:prstGeom prst="rect">
            <a:avLst/>
          </a:prstGeom>
          <a:noFill/>
        </p:spPr>
        <p:txBody>
          <a:bodyPr wrap="square" rtlCol="0">
            <a:spAutoFit/>
          </a:bodyPr>
          <a:lstStyle/>
          <a:p>
            <a:pPr algn="ctr"/>
            <a:r>
              <a:rPr lang="de-DE" sz="2400" dirty="0" smtClean="0">
                <a:latin typeface="Century Gothic" pitchFamily="34" charset="0"/>
              </a:rPr>
              <a:t>Tausende zufriedene myMix Anwender  </a:t>
            </a:r>
          </a:p>
        </p:txBody>
      </p:sp>
      <p:sp>
        <p:nvSpPr>
          <p:cNvPr id="8" name="TextBox 7"/>
          <p:cNvSpPr txBox="1"/>
          <p:nvPr/>
        </p:nvSpPr>
        <p:spPr>
          <a:xfrm>
            <a:off x="2123728" y="1268761"/>
            <a:ext cx="5436096" cy="5262979"/>
          </a:xfrm>
          <a:prstGeom prst="rect">
            <a:avLst/>
          </a:prstGeom>
          <a:noFill/>
        </p:spPr>
        <p:txBody>
          <a:bodyPr wrap="square" rtlCol="0">
            <a:spAutoFit/>
          </a:bodyPr>
          <a:lstStyle/>
          <a:p>
            <a:r>
              <a:rPr lang="de-DE" sz="1200" b="1" dirty="0" smtClean="0">
                <a:latin typeface="Century Gothic" pitchFamily="34" charset="0"/>
              </a:rPr>
              <a:t>Don Moen- </a:t>
            </a:r>
            <a:r>
              <a:rPr lang="de-DE" sz="1200" dirty="0" smtClean="0">
                <a:latin typeface="Century Gothic" pitchFamily="34" charset="0"/>
              </a:rPr>
              <a:t>famous musician &amp; songwriter for contemporary christian music</a:t>
            </a:r>
          </a:p>
          <a:p>
            <a:endParaRPr lang="de-DE" sz="1200" dirty="0" smtClean="0">
              <a:latin typeface="Century Gothic" pitchFamily="34" charset="0"/>
            </a:endParaRPr>
          </a:p>
          <a:p>
            <a:r>
              <a:rPr lang="de-DE" sz="1200" b="1" dirty="0" smtClean="0">
                <a:latin typeface="Century Gothic" pitchFamily="34" charset="0"/>
              </a:rPr>
              <a:t>Oliver Leiber </a:t>
            </a:r>
            <a:r>
              <a:rPr lang="de-DE" sz="1200" dirty="0" smtClean="0">
                <a:latin typeface="Century Gothic" pitchFamily="34" charset="0"/>
              </a:rPr>
              <a:t>– very well know producer (Paul Abdul, ..), musician (Rod Stewart, ..)</a:t>
            </a:r>
          </a:p>
          <a:p>
            <a:r>
              <a:rPr lang="de-DE" sz="1200" dirty="0" smtClean="0">
                <a:latin typeface="Century Gothic" pitchFamily="34" charset="0"/>
              </a:rPr>
              <a:t> </a:t>
            </a:r>
          </a:p>
          <a:p>
            <a:r>
              <a:rPr lang="de-DE" sz="1200" b="1" dirty="0" smtClean="0">
                <a:latin typeface="Century Gothic" pitchFamily="34" charset="0"/>
              </a:rPr>
              <a:t>Soweto Gospel Choir </a:t>
            </a:r>
            <a:r>
              <a:rPr lang="de-DE" sz="1200" dirty="0" smtClean="0">
                <a:latin typeface="Century Gothic" pitchFamily="34" charset="0"/>
              </a:rPr>
              <a:t>– South Africa, using myMix on world tour</a:t>
            </a:r>
          </a:p>
          <a:p>
            <a:endParaRPr lang="de-DE" sz="1200" dirty="0" smtClean="0">
              <a:latin typeface="Century Gothic" pitchFamily="34" charset="0"/>
            </a:endParaRPr>
          </a:p>
          <a:p>
            <a:r>
              <a:rPr lang="de-DE" sz="1200" b="1" dirty="0" smtClean="0">
                <a:latin typeface="Century Gothic" pitchFamily="34" charset="0"/>
              </a:rPr>
              <a:t>The Esplanade Theatre, </a:t>
            </a:r>
            <a:r>
              <a:rPr lang="de-DE" sz="1200" dirty="0" smtClean="0">
                <a:latin typeface="Century Gothic" pitchFamily="34" charset="0"/>
              </a:rPr>
              <a:t>Singapore</a:t>
            </a:r>
          </a:p>
          <a:p>
            <a:endParaRPr lang="de-DE" sz="1200" dirty="0" smtClean="0">
              <a:latin typeface="Century Gothic" pitchFamily="34" charset="0"/>
            </a:endParaRPr>
          </a:p>
          <a:p>
            <a:r>
              <a:rPr lang="de-DE" sz="1200" b="1" dirty="0" smtClean="0">
                <a:latin typeface="Century Gothic" pitchFamily="34" charset="0"/>
              </a:rPr>
              <a:t>Opera Zurich, </a:t>
            </a:r>
            <a:r>
              <a:rPr lang="de-DE" sz="1200" dirty="0" smtClean="0">
                <a:latin typeface="Century Gothic" pitchFamily="34" charset="0"/>
              </a:rPr>
              <a:t>Switzerland</a:t>
            </a:r>
          </a:p>
          <a:p>
            <a:endParaRPr lang="de-DE" sz="1200" b="1" dirty="0" smtClean="0">
              <a:latin typeface="Century Gothic" pitchFamily="34" charset="0"/>
            </a:endParaRPr>
          </a:p>
          <a:p>
            <a:r>
              <a:rPr lang="de-DE" sz="1200" b="1" dirty="0" smtClean="0">
                <a:latin typeface="Century Gothic" pitchFamily="34" charset="0"/>
              </a:rPr>
              <a:t>Hillsong Church, </a:t>
            </a:r>
            <a:r>
              <a:rPr lang="de-DE" sz="1200" dirty="0" smtClean="0">
                <a:latin typeface="Century Gothic" pitchFamily="34" charset="0"/>
              </a:rPr>
              <a:t>Australia</a:t>
            </a:r>
          </a:p>
          <a:p>
            <a:endParaRPr lang="de-DE" sz="1200" b="1" dirty="0" smtClean="0">
              <a:latin typeface="Century Gothic" pitchFamily="34" charset="0"/>
            </a:endParaRPr>
          </a:p>
          <a:p>
            <a:r>
              <a:rPr lang="de-DE" sz="1200" b="1" dirty="0" smtClean="0">
                <a:latin typeface="Century Gothic" pitchFamily="34" charset="0"/>
              </a:rPr>
              <a:t>Musical „Elisabeth“, </a:t>
            </a:r>
            <a:r>
              <a:rPr lang="de-DE" sz="1200" dirty="0" smtClean="0">
                <a:latin typeface="Century Gothic" pitchFamily="34" charset="0"/>
              </a:rPr>
              <a:t>Germany</a:t>
            </a:r>
          </a:p>
          <a:p>
            <a:endParaRPr lang="de-DE" sz="1200" b="1" dirty="0" smtClean="0">
              <a:latin typeface="Century Gothic" pitchFamily="34" charset="0"/>
            </a:endParaRPr>
          </a:p>
          <a:p>
            <a:r>
              <a:rPr lang="de-DE" sz="1200" b="1" dirty="0" smtClean="0">
                <a:latin typeface="Century Gothic" pitchFamily="34" charset="0"/>
              </a:rPr>
              <a:t>RAI, </a:t>
            </a:r>
            <a:r>
              <a:rPr lang="de-DE" sz="1200" dirty="0" smtClean="0">
                <a:latin typeface="Century Gothic" pitchFamily="34" charset="0"/>
              </a:rPr>
              <a:t>Boradcast, Italy</a:t>
            </a:r>
          </a:p>
          <a:p>
            <a:endParaRPr lang="de-DE" sz="1200" dirty="0" smtClean="0">
              <a:latin typeface="Century Gothic" pitchFamily="34" charset="0"/>
            </a:endParaRPr>
          </a:p>
          <a:p>
            <a:r>
              <a:rPr lang="de-DE" sz="1200" b="1" dirty="0" smtClean="0">
                <a:latin typeface="Century Gothic" pitchFamily="34" charset="0"/>
              </a:rPr>
              <a:t>Grace Church</a:t>
            </a:r>
            <a:r>
              <a:rPr lang="de-DE" sz="1200" dirty="0" smtClean="0">
                <a:latin typeface="Century Gothic" pitchFamily="34" charset="0"/>
              </a:rPr>
              <a:t>, Eden Prairie, MN</a:t>
            </a:r>
          </a:p>
          <a:p>
            <a:endParaRPr lang="de-DE" sz="1200" dirty="0" smtClean="0">
              <a:latin typeface="Century Gothic" pitchFamily="34" charset="0"/>
            </a:endParaRPr>
          </a:p>
          <a:p>
            <a:r>
              <a:rPr lang="de-DE" sz="1200" b="1" dirty="0" smtClean="0">
                <a:latin typeface="Century Gothic" pitchFamily="34" charset="0"/>
              </a:rPr>
              <a:t>Ian Haugland</a:t>
            </a:r>
            <a:r>
              <a:rPr lang="de-DE" sz="1200" dirty="0" smtClean="0">
                <a:latin typeface="Century Gothic" pitchFamily="34" charset="0"/>
              </a:rPr>
              <a:t>, Band Europe, Sweden</a:t>
            </a:r>
          </a:p>
          <a:p>
            <a:endParaRPr lang="de-DE" sz="1200" dirty="0" smtClean="0">
              <a:latin typeface="Century Gothic" pitchFamily="34" charset="0"/>
            </a:endParaRPr>
          </a:p>
          <a:p>
            <a:endParaRPr lang="de-DE" sz="1200" dirty="0" smtClean="0">
              <a:latin typeface="Century Gothic" pitchFamily="34" charset="0"/>
            </a:endParaRPr>
          </a:p>
          <a:p>
            <a:endParaRPr lang="de-DE" sz="1200" dirty="0" smtClean="0">
              <a:latin typeface="Century Gothic" pitchFamily="34" charset="0"/>
            </a:endParaRPr>
          </a:p>
          <a:p>
            <a:endParaRPr lang="de-DE" sz="1200" dirty="0" smtClean="0">
              <a:latin typeface="Century Gothic" pitchFamily="34" charset="0"/>
            </a:endParaRPr>
          </a:p>
          <a:p>
            <a:endParaRPr lang="de-DE" sz="1200" dirty="0" smtClean="0">
              <a:latin typeface="Century Gothic" pitchFamily="34" charset="0"/>
            </a:endParaRPr>
          </a:p>
          <a:p>
            <a:r>
              <a:rPr lang="de-DE" sz="1200" dirty="0" smtClean="0">
                <a:latin typeface="Century Gothic" pitchFamily="34" charset="0"/>
              </a:rPr>
              <a:t>Und  weitere hunderte Bands, Studios, Kirchen,  ...   </a:t>
            </a:r>
          </a:p>
        </p:txBody>
      </p:sp>
      <p:pic>
        <p:nvPicPr>
          <p:cNvPr id="9" name="Picture 8" descr="Esplanade Sin.jpg"/>
          <p:cNvPicPr>
            <a:picLocks noChangeAspect="1"/>
          </p:cNvPicPr>
          <p:nvPr/>
        </p:nvPicPr>
        <p:blipFill>
          <a:blip r:embed="rId4" cstate="print"/>
          <a:srcRect l="21835" t="4641" r="4048" b="26240"/>
          <a:stretch>
            <a:fillRect/>
          </a:stretch>
        </p:blipFill>
        <p:spPr>
          <a:xfrm>
            <a:off x="4891534" y="3140969"/>
            <a:ext cx="1912713" cy="1224136"/>
          </a:xfrm>
          <a:prstGeom prst="rect">
            <a:avLst/>
          </a:prstGeom>
        </p:spPr>
      </p:pic>
      <p:pic>
        <p:nvPicPr>
          <p:cNvPr id="10" name="Picture 9" descr="high school musical.jpg"/>
          <p:cNvPicPr>
            <a:picLocks noChangeAspect="1"/>
          </p:cNvPicPr>
          <p:nvPr/>
        </p:nvPicPr>
        <p:blipFill>
          <a:blip r:embed="rId5" cstate="print"/>
          <a:stretch>
            <a:fillRect/>
          </a:stretch>
        </p:blipFill>
        <p:spPr>
          <a:xfrm>
            <a:off x="5076056" y="4797152"/>
            <a:ext cx="1688976" cy="1266732"/>
          </a:xfrm>
          <a:prstGeom prst="rect">
            <a:avLst/>
          </a:prstGeom>
        </p:spPr>
      </p:pic>
      <p:pic>
        <p:nvPicPr>
          <p:cNvPr id="11" name="Picture 10" descr="Europe-sm.jpg"/>
          <p:cNvPicPr>
            <a:picLocks noChangeAspect="1"/>
          </p:cNvPicPr>
          <p:nvPr/>
        </p:nvPicPr>
        <p:blipFill>
          <a:blip r:embed="rId6" cstate="print"/>
          <a:stretch>
            <a:fillRect/>
          </a:stretch>
        </p:blipFill>
        <p:spPr>
          <a:xfrm>
            <a:off x="7380312" y="3861048"/>
            <a:ext cx="1619250" cy="1209675"/>
          </a:xfrm>
          <a:prstGeom prst="rect">
            <a:avLst/>
          </a:prstGeom>
        </p:spPr>
      </p:pic>
      <p:pic>
        <p:nvPicPr>
          <p:cNvPr id="12" name="Picture 11" descr="Oliver Leiber with myMix-sm.jpg"/>
          <p:cNvPicPr>
            <a:picLocks noChangeAspect="1"/>
          </p:cNvPicPr>
          <p:nvPr/>
        </p:nvPicPr>
        <p:blipFill>
          <a:blip r:embed="rId7" cstate="print"/>
          <a:stretch>
            <a:fillRect/>
          </a:stretch>
        </p:blipFill>
        <p:spPr>
          <a:xfrm>
            <a:off x="251520" y="4509120"/>
            <a:ext cx="1619250" cy="1219200"/>
          </a:xfrm>
          <a:prstGeom prst="rect">
            <a:avLst/>
          </a:prstGeom>
        </p:spPr>
      </p:pic>
      <p:pic>
        <p:nvPicPr>
          <p:cNvPr id="13" name="Picture 12" descr="GraceChurch_Rhearsal_04.jpg"/>
          <p:cNvPicPr>
            <a:picLocks noChangeAspect="1"/>
          </p:cNvPicPr>
          <p:nvPr/>
        </p:nvPicPr>
        <p:blipFill>
          <a:blip r:embed="rId8" cstate="print"/>
          <a:stretch>
            <a:fillRect/>
          </a:stretch>
        </p:blipFill>
        <p:spPr>
          <a:xfrm>
            <a:off x="7164288" y="2204864"/>
            <a:ext cx="1632181" cy="1224136"/>
          </a:xfrm>
          <a:prstGeom prst="rect">
            <a:avLst/>
          </a:prstGeom>
        </p:spPr>
      </p:pic>
      <p:pic>
        <p:nvPicPr>
          <p:cNvPr id="14" name="Picture 13" descr="Soweto Gospel Choir-04-300dpi.jpg"/>
          <p:cNvPicPr>
            <a:picLocks noChangeAspect="1"/>
          </p:cNvPicPr>
          <p:nvPr/>
        </p:nvPicPr>
        <p:blipFill>
          <a:blip r:embed="rId9" cstate="print"/>
          <a:stretch>
            <a:fillRect/>
          </a:stretch>
        </p:blipFill>
        <p:spPr>
          <a:xfrm>
            <a:off x="179512" y="2852936"/>
            <a:ext cx="1905000" cy="1266825"/>
          </a:xfrm>
          <a:prstGeom prst="rect">
            <a:avLst/>
          </a:prstGeom>
        </p:spPr>
      </p:pic>
    </p:spTree>
    <p:extLst>
      <p:ext uri="{BB962C8B-B14F-4D97-AF65-F5344CB8AC3E}">
        <p14:creationId xmlns="" xmlns:p14="http://schemas.microsoft.com/office/powerpoint/2010/main" val="1625309228"/>
      </p:ext>
    </p:extLst>
  </p:cSld>
  <p:clrMapOvr>
    <a:masterClrMapping/>
  </p:clrMapOvr>
  <p:transition>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YPC-Korea.jpg"/>
          <p:cNvPicPr>
            <a:picLocks noChangeAspect="1"/>
          </p:cNvPicPr>
          <p:nvPr/>
        </p:nvPicPr>
        <p:blipFill>
          <a:blip r:embed="rId2" cstate="print"/>
          <a:stretch>
            <a:fillRect/>
          </a:stretch>
        </p:blipFill>
        <p:spPr>
          <a:xfrm>
            <a:off x="251520" y="404664"/>
            <a:ext cx="6476078" cy="4311296"/>
          </a:xfrm>
          <a:prstGeom prst="rect">
            <a:avLst/>
          </a:prstGeom>
        </p:spPr>
      </p:pic>
      <p:pic>
        <p:nvPicPr>
          <p:cNvPr id="3" name="Picture 2" descr="LogoEnhanced2 copy.png"/>
          <p:cNvPicPr>
            <a:picLocks noChangeAspect="1"/>
          </p:cNvPicPr>
          <p:nvPr/>
        </p:nvPicPr>
        <p:blipFill>
          <a:blip r:embed="rId3" cstate="email"/>
          <a:stretch>
            <a:fillRect/>
          </a:stretch>
        </p:blipFill>
        <p:spPr>
          <a:xfrm>
            <a:off x="6948264" y="5805264"/>
            <a:ext cx="1887988" cy="504425"/>
          </a:xfrm>
          <a:prstGeom prst="rect">
            <a:avLst/>
          </a:prstGeom>
          <a:effectLst>
            <a:reflection blurRad="6350" stA="50000" endA="300" endPos="90000" dir="5400000" sy="-100000" algn="bl" rotWithShape="0"/>
          </a:effectLst>
        </p:spPr>
      </p:pic>
      <p:sp>
        <p:nvSpPr>
          <p:cNvPr id="7" name="TextBox 6"/>
          <p:cNvSpPr txBox="1"/>
          <p:nvPr/>
        </p:nvSpPr>
        <p:spPr>
          <a:xfrm>
            <a:off x="755576" y="476672"/>
            <a:ext cx="7992888" cy="461665"/>
          </a:xfrm>
          <a:prstGeom prst="rect">
            <a:avLst/>
          </a:prstGeom>
          <a:noFill/>
        </p:spPr>
        <p:txBody>
          <a:bodyPr wrap="square" rtlCol="0">
            <a:spAutoFit/>
          </a:bodyPr>
          <a:lstStyle/>
          <a:p>
            <a:pPr algn="ctr"/>
            <a:r>
              <a:rPr lang="de-DE" sz="2400" dirty="0" smtClean="0">
                <a:latin typeface="Century Gothic" pitchFamily="34" charset="0"/>
              </a:rPr>
              <a:t>YPC Korea Tours  </a:t>
            </a:r>
          </a:p>
        </p:txBody>
      </p:sp>
      <p:sp>
        <p:nvSpPr>
          <p:cNvPr id="8" name="TextBox 7"/>
          <p:cNvSpPr txBox="1"/>
          <p:nvPr/>
        </p:nvSpPr>
        <p:spPr>
          <a:xfrm>
            <a:off x="611560" y="6021288"/>
            <a:ext cx="5436096" cy="461665"/>
          </a:xfrm>
          <a:prstGeom prst="rect">
            <a:avLst/>
          </a:prstGeom>
          <a:noFill/>
        </p:spPr>
        <p:txBody>
          <a:bodyPr wrap="square" rtlCol="0">
            <a:spAutoFit/>
          </a:bodyPr>
          <a:lstStyle/>
          <a:p>
            <a:r>
              <a:rPr lang="de-DE" sz="1200" dirty="0" smtClean="0">
                <a:latin typeface="Century Gothic" pitchFamily="34" charset="0"/>
              </a:rPr>
              <a:t>1 IEX16L  and 8 myMix for the In-Ear Monitoring of Bass, Guitar, 2 Keyboards, 4 Vocals    </a:t>
            </a:r>
          </a:p>
        </p:txBody>
      </p:sp>
      <p:pic>
        <p:nvPicPr>
          <p:cNvPr id="21" name="Picture 20" descr="mymix detail.jpg"/>
          <p:cNvPicPr>
            <a:picLocks noChangeAspect="1"/>
          </p:cNvPicPr>
          <p:nvPr/>
        </p:nvPicPr>
        <p:blipFill>
          <a:blip r:embed="rId4" cstate="print"/>
          <a:stretch>
            <a:fillRect/>
          </a:stretch>
        </p:blipFill>
        <p:spPr>
          <a:xfrm>
            <a:off x="5364088" y="4077072"/>
            <a:ext cx="1547664" cy="1030562"/>
          </a:xfrm>
          <a:prstGeom prst="rect">
            <a:avLst/>
          </a:prstGeom>
        </p:spPr>
      </p:pic>
      <p:pic>
        <p:nvPicPr>
          <p:cNvPr id="22" name="Picture 21" descr="mymix keyboards.jpg"/>
          <p:cNvPicPr>
            <a:picLocks noChangeAspect="1"/>
          </p:cNvPicPr>
          <p:nvPr/>
        </p:nvPicPr>
        <p:blipFill>
          <a:blip r:embed="rId5" cstate="print"/>
          <a:srcRect l="6216" t="4650" r="28511" b="30249"/>
          <a:stretch>
            <a:fillRect/>
          </a:stretch>
        </p:blipFill>
        <p:spPr>
          <a:xfrm>
            <a:off x="7020272" y="4077072"/>
            <a:ext cx="1512168" cy="1008112"/>
          </a:xfrm>
          <a:prstGeom prst="rect">
            <a:avLst/>
          </a:prstGeom>
        </p:spPr>
      </p:pic>
      <p:pic>
        <p:nvPicPr>
          <p:cNvPr id="23" name="Picture 22" descr="mymix keyboards 2.jpg"/>
          <p:cNvPicPr>
            <a:picLocks noChangeAspect="1"/>
          </p:cNvPicPr>
          <p:nvPr/>
        </p:nvPicPr>
        <p:blipFill>
          <a:blip r:embed="rId6" cstate="print"/>
          <a:stretch>
            <a:fillRect/>
          </a:stretch>
        </p:blipFill>
        <p:spPr>
          <a:xfrm>
            <a:off x="3635896" y="4077072"/>
            <a:ext cx="1622468" cy="1080120"/>
          </a:xfrm>
          <a:prstGeom prst="rect">
            <a:avLst/>
          </a:prstGeom>
        </p:spPr>
      </p:pic>
      <p:pic>
        <p:nvPicPr>
          <p:cNvPr id="25" name="Picture 24" descr="YPC-Korea2.jpg"/>
          <p:cNvPicPr>
            <a:picLocks noChangeAspect="1"/>
          </p:cNvPicPr>
          <p:nvPr/>
        </p:nvPicPr>
        <p:blipFill>
          <a:blip r:embed="rId7" cstate="print"/>
          <a:stretch>
            <a:fillRect/>
          </a:stretch>
        </p:blipFill>
        <p:spPr>
          <a:xfrm>
            <a:off x="179512" y="3789040"/>
            <a:ext cx="3240360" cy="2157699"/>
          </a:xfrm>
          <a:prstGeom prst="rect">
            <a:avLst/>
          </a:prstGeom>
        </p:spPr>
      </p:pic>
    </p:spTree>
    <p:extLst>
      <p:ext uri="{BB962C8B-B14F-4D97-AF65-F5344CB8AC3E}">
        <p14:creationId xmlns="" xmlns:p14="http://schemas.microsoft.com/office/powerpoint/2010/main" val="2904413629"/>
      </p:ext>
    </p:extLst>
  </p:cSld>
  <p:clrMapOvr>
    <a:masterClrMapping/>
  </p:clrMapOvr>
  <p:transition>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Don Moen-01.jpg"/>
          <p:cNvPicPr>
            <a:picLocks noChangeAspect="1"/>
          </p:cNvPicPr>
          <p:nvPr/>
        </p:nvPicPr>
        <p:blipFill>
          <a:blip r:embed="rId2" cstate="print"/>
          <a:stretch>
            <a:fillRect/>
          </a:stretch>
        </p:blipFill>
        <p:spPr>
          <a:xfrm>
            <a:off x="-33993" y="836712"/>
            <a:ext cx="5974145" cy="3816424"/>
          </a:xfrm>
          <a:prstGeom prst="rect">
            <a:avLst/>
          </a:prstGeom>
        </p:spPr>
      </p:pic>
      <p:pic>
        <p:nvPicPr>
          <p:cNvPr id="3" name="Picture 2" descr="LogoEnhanced2 copy.png"/>
          <p:cNvPicPr>
            <a:picLocks noChangeAspect="1"/>
          </p:cNvPicPr>
          <p:nvPr/>
        </p:nvPicPr>
        <p:blipFill>
          <a:blip r:embed="rId3" cstate="email"/>
          <a:stretch>
            <a:fillRect/>
          </a:stretch>
        </p:blipFill>
        <p:spPr>
          <a:xfrm>
            <a:off x="6948264" y="5805264"/>
            <a:ext cx="1887988" cy="504425"/>
          </a:xfrm>
          <a:prstGeom prst="rect">
            <a:avLst/>
          </a:prstGeom>
          <a:effectLst>
            <a:reflection blurRad="6350" stA="50000" endA="300" endPos="90000" dir="5400000" sy="-100000" algn="bl" rotWithShape="0"/>
          </a:effectLst>
        </p:spPr>
      </p:pic>
      <p:sp>
        <p:nvSpPr>
          <p:cNvPr id="7" name="TextBox 6"/>
          <p:cNvSpPr txBox="1"/>
          <p:nvPr/>
        </p:nvSpPr>
        <p:spPr>
          <a:xfrm>
            <a:off x="323528" y="332656"/>
            <a:ext cx="8424936" cy="461665"/>
          </a:xfrm>
          <a:prstGeom prst="rect">
            <a:avLst/>
          </a:prstGeom>
          <a:noFill/>
        </p:spPr>
        <p:txBody>
          <a:bodyPr wrap="square" rtlCol="0">
            <a:spAutoFit/>
          </a:bodyPr>
          <a:lstStyle/>
          <a:p>
            <a:pPr algn="ctr"/>
            <a:r>
              <a:rPr lang="de-DE" sz="2400" dirty="0">
                <a:solidFill>
                  <a:prstClr val="white"/>
                </a:solidFill>
                <a:latin typeface="Century Gothic" pitchFamily="34" charset="0"/>
              </a:rPr>
              <a:t> Don Moen – using myMix since 2010 all over the world  </a:t>
            </a:r>
          </a:p>
        </p:txBody>
      </p:sp>
      <p:sp>
        <p:nvSpPr>
          <p:cNvPr id="8" name="TextBox 7"/>
          <p:cNvSpPr txBox="1"/>
          <p:nvPr/>
        </p:nvSpPr>
        <p:spPr>
          <a:xfrm>
            <a:off x="611560" y="6021288"/>
            <a:ext cx="5436096" cy="276999"/>
          </a:xfrm>
          <a:prstGeom prst="rect">
            <a:avLst/>
          </a:prstGeom>
          <a:noFill/>
        </p:spPr>
        <p:txBody>
          <a:bodyPr wrap="square" rtlCol="0">
            <a:spAutoFit/>
          </a:bodyPr>
          <a:lstStyle/>
          <a:p>
            <a:r>
              <a:rPr lang="de-DE" sz="1200" dirty="0">
                <a:solidFill>
                  <a:prstClr val="white"/>
                </a:solidFill>
                <a:latin typeface="Century Gothic" pitchFamily="34" charset="0"/>
              </a:rPr>
              <a:t> 8 myMix for Don and the band</a:t>
            </a:r>
          </a:p>
        </p:txBody>
      </p:sp>
      <p:pic>
        <p:nvPicPr>
          <p:cNvPr id="11" name="Picture 10" descr="Don Moen-04.jpg"/>
          <p:cNvPicPr>
            <a:picLocks noChangeAspect="1"/>
          </p:cNvPicPr>
          <p:nvPr/>
        </p:nvPicPr>
        <p:blipFill>
          <a:blip r:embed="rId4" cstate="print"/>
          <a:stretch>
            <a:fillRect/>
          </a:stretch>
        </p:blipFill>
        <p:spPr>
          <a:xfrm>
            <a:off x="3347864" y="4869160"/>
            <a:ext cx="1872208" cy="1557236"/>
          </a:xfrm>
          <a:prstGeom prst="rect">
            <a:avLst/>
          </a:prstGeom>
        </p:spPr>
      </p:pic>
      <p:pic>
        <p:nvPicPr>
          <p:cNvPr id="12" name="Picture 11" descr="Don Moen-03.jpg"/>
          <p:cNvPicPr>
            <a:picLocks noChangeAspect="1"/>
          </p:cNvPicPr>
          <p:nvPr/>
        </p:nvPicPr>
        <p:blipFill>
          <a:blip r:embed="rId5" cstate="print"/>
          <a:stretch>
            <a:fillRect/>
          </a:stretch>
        </p:blipFill>
        <p:spPr>
          <a:xfrm>
            <a:off x="6260021" y="3345384"/>
            <a:ext cx="2344427" cy="1883816"/>
          </a:xfrm>
          <a:prstGeom prst="rect">
            <a:avLst/>
          </a:prstGeom>
        </p:spPr>
      </p:pic>
      <p:pic>
        <p:nvPicPr>
          <p:cNvPr id="13" name="Picture 12" descr="Don Moen-02.jpg"/>
          <p:cNvPicPr>
            <a:picLocks noChangeAspect="1"/>
          </p:cNvPicPr>
          <p:nvPr/>
        </p:nvPicPr>
        <p:blipFill>
          <a:blip r:embed="rId6" cstate="print"/>
          <a:stretch>
            <a:fillRect/>
          </a:stretch>
        </p:blipFill>
        <p:spPr>
          <a:xfrm>
            <a:off x="5940152" y="1196752"/>
            <a:ext cx="3152281" cy="1728192"/>
          </a:xfrm>
          <a:prstGeom prst="rect">
            <a:avLst/>
          </a:prstGeom>
        </p:spPr>
      </p:pic>
    </p:spTree>
    <p:extLst>
      <p:ext uri="{BB962C8B-B14F-4D97-AF65-F5344CB8AC3E}">
        <p14:creationId xmlns="" xmlns:p14="http://schemas.microsoft.com/office/powerpoint/2010/main" val="2622383998"/>
      </p:ext>
    </p:extLst>
  </p:cSld>
  <p:clrMapOvr>
    <a:masterClrMapping/>
  </p:clrMapOvr>
  <p:transition>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ogoEnhanced2 copy.png"/>
          <p:cNvPicPr>
            <a:picLocks noChangeAspect="1"/>
          </p:cNvPicPr>
          <p:nvPr/>
        </p:nvPicPr>
        <p:blipFill>
          <a:blip r:embed="rId2" cstate="email"/>
          <a:stretch>
            <a:fillRect/>
          </a:stretch>
        </p:blipFill>
        <p:spPr>
          <a:xfrm>
            <a:off x="6948264" y="5805264"/>
            <a:ext cx="1887988" cy="504425"/>
          </a:xfrm>
          <a:prstGeom prst="rect">
            <a:avLst/>
          </a:prstGeom>
          <a:effectLst>
            <a:reflection blurRad="6350" stA="50000" endA="300" endPos="90000" dir="5400000" sy="-100000" algn="bl" rotWithShape="0"/>
          </a:effectLst>
        </p:spPr>
      </p:pic>
      <p:sp>
        <p:nvSpPr>
          <p:cNvPr id="7" name="TextBox 6"/>
          <p:cNvSpPr txBox="1"/>
          <p:nvPr/>
        </p:nvSpPr>
        <p:spPr>
          <a:xfrm>
            <a:off x="323528" y="332656"/>
            <a:ext cx="8424936" cy="461665"/>
          </a:xfrm>
          <a:prstGeom prst="rect">
            <a:avLst/>
          </a:prstGeom>
          <a:noFill/>
        </p:spPr>
        <p:txBody>
          <a:bodyPr wrap="square" rtlCol="0">
            <a:spAutoFit/>
          </a:bodyPr>
          <a:lstStyle/>
          <a:p>
            <a:pPr algn="ctr"/>
            <a:r>
              <a:rPr lang="de-DE" sz="2400" dirty="0">
                <a:solidFill>
                  <a:prstClr val="white"/>
                </a:solidFill>
                <a:latin typeface="Century Gothic" pitchFamily="34" charset="0"/>
              </a:rPr>
              <a:t> Soweto Gospel Choir – using myMix on world tour  </a:t>
            </a:r>
          </a:p>
        </p:txBody>
      </p:sp>
      <p:sp>
        <p:nvSpPr>
          <p:cNvPr id="8" name="TextBox 7"/>
          <p:cNvSpPr txBox="1"/>
          <p:nvPr/>
        </p:nvSpPr>
        <p:spPr>
          <a:xfrm>
            <a:off x="611560" y="6021288"/>
            <a:ext cx="5436096" cy="276999"/>
          </a:xfrm>
          <a:prstGeom prst="rect">
            <a:avLst/>
          </a:prstGeom>
          <a:noFill/>
        </p:spPr>
        <p:txBody>
          <a:bodyPr wrap="square" rtlCol="0">
            <a:spAutoFit/>
          </a:bodyPr>
          <a:lstStyle/>
          <a:p>
            <a:r>
              <a:rPr lang="de-DE" sz="1200" dirty="0">
                <a:solidFill>
                  <a:prstClr val="white"/>
                </a:solidFill>
                <a:latin typeface="Century Gothic" pitchFamily="34" charset="0"/>
              </a:rPr>
              <a:t> 1 IEX16, 6 myMix for the band</a:t>
            </a:r>
          </a:p>
        </p:txBody>
      </p:sp>
      <p:pic>
        <p:nvPicPr>
          <p:cNvPr id="9" name="Picture 8" descr="NZ-2011-01.jpg"/>
          <p:cNvPicPr>
            <a:picLocks noChangeAspect="1"/>
          </p:cNvPicPr>
          <p:nvPr/>
        </p:nvPicPr>
        <p:blipFill>
          <a:blip r:embed="rId3" cstate="print"/>
          <a:srcRect t="13459"/>
          <a:stretch>
            <a:fillRect/>
          </a:stretch>
        </p:blipFill>
        <p:spPr>
          <a:xfrm>
            <a:off x="0" y="949092"/>
            <a:ext cx="6444208" cy="3704044"/>
          </a:xfrm>
          <a:prstGeom prst="rect">
            <a:avLst/>
          </a:prstGeom>
        </p:spPr>
      </p:pic>
      <p:pic>
        <p:nvPicPr>
          <p:cNvPr id="10" name="Picture 9" descr="PastedGraphic-3.tiff"/>
          <p:cNvPicPr>
            <a:picLocks noChangeAspect="1"/>
          </p:cNvPicPr>
          <p:nvPr/>
        </p:nvPicPr>
        <p:blipFill>
          <a:blip r:embed="rId4" cstate="print"/>
          <a:srcRect b="11538"/>
          <a:stretch>
            <a:fillRect/>
          </a:stretch>
        </p:blipFill>
        <p:spPr>
          <a:xfrm>
            <a:off x="3419871" y="4869160"/>
            <a:ext cx="2496277" cy="1656184"/>
          </a:xfrm>
          <a:prstGeom prst="rect">
            <a:avLst/>
          </a:prstGeom>
        </p:spPr>
      </p:pic>
      <p:pic>
        <p:nvPicPr>
          <p:cNvPr id="15" name="Picture 14" descr="Soweto Gospel Choir-01.jpg"/>
          <p:cNvPicPr>
            <a:picLocks noChangeAspect="1"/>
          </p:cNvPicPr>
          <p:nvPr/>
        </p:nvPicPr>
        <p:blipFill>
          <a:blip r:embed="rId5" cstate="print"/>
          <a:stretch>
            <a:fillRect/>
          </a:stretch>
        </p:blipFill>
        <p:spPr>
          <a:xfrm>
            <a:off x="6732240" y="1268760"/>
            <a:ext cx="1872208" cy="2812708"/>
          </a:xfrm>
          <a:prstGeom prst="rect">
            <a:avLst/>
          </a:prstGeom>
        </p:spPr>
      </p:pic>
    </p:spTree>
    <p:extLst>
      <p:ext uri="{BB962C8B-B14F-4D97-AF65-F5344CB8AC3E}">
        <p14:creationId xmlns="" xmlns:p14="http://schemas.microsoft.com/office/powerpoint/2010/main" val="1631513673"/>
      </p:ext>
    </p:extLst>
  </p:cSld>
  <p:clrMapOvr>
    <a:masterClrMapping/>
  </p:clrMapOvr>
  <p:transition>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ogoEnhanced2 copy.png"/>
          <p:cNvPicPr>
            <a:picLocks noChangeAspect="1"/>
          </p:cNvPicPr>
          <p:nvPr/>
        </p:nvPicPr>
        <p:blipFill>
          <a:blip r:embed="rId2" cstate="email"/>
          <a:stretch>
            <a:fillRect/>
          </a:stretch>
        </p:blipFill>
        <p:spPr>
          <a:xfrm>
            <a:off x="6948264" y="5805264"/>
            <a:ext cx="1887988" cy="504425"/>
          </a:xfrm>
          <a:prstGeom prst="rect">
            <a:avLst/>
          </a:prstGeom>
          <a:effectLst>
            <a:reflection blurRad="6350" stA="50000" endA="300" endPos="90000" dir="5400000" sy="-100000" algn="bl" rotWithShape="0"/>
          </a:effectLst>
        </p:spPr>
      </p:pic>
      <p:sp>
        <p:nvSpPr>
          <p:cNvPr id="7" name="TextBox 6"/>
          <p:cNvSpPr txBox="1"/>
          <p:nvPr/>
        </p:nvSpPr>
        <p:spPr>
          <a:xfrm>
            <a:off x="755576" y="476672"/>
            <a:ext cx="7992888" cy="461665"/>
          </a:xfrm>
          <a:prstGeom prst="rect">
            <a:avLst/>
          </a:prstGeom>
          <a:noFill/>
        </p:spPr>
        <p:txBody>
          <a:bodyPr wrap="square" rtlCol="0">
            <a:spAutoFit/>
          </a:bodyPr>
          <a:lstStyle/>
          <a:p>
            <a:pPr algn="ctr"/>
            <a:r>
              <a:rPr lang="de-DE" sz="2400" dirty="0">
                <a:solidFill>
                  <a:prstClr val="white"/>
                </a:solidFill>
                <a:latin typeface="Century Gothic" pitchFamily="34" charset="0"/>
              </a:rPr>
              <a:t> Grace Church Eden Prairie, Minnesota, USA  </a:t>
            </a:r>
          </a:p>
        </p:txBody>
      </p:sp>
      <p:sp>
        <p:nvSpPr>
          <p:cNvPr id="8" name="TextBox 7"/>
          <p:cNvSpPr txBox="1"/>
          <p:nvPr/>
        </p:nvSpPr>
        <p:spPr>
          <a:xfrm>
            <a:off x="611560" y="6021288"/>
            <a:ext cx="5976664" cy="276999"/>
          </a:xfrm>
          <a:prstGeom prst="rect">
            <a:avLst/>
          </a:prstGeom>
          <a:noFill/>
        </p:spPr>
        <p:txBody>
          <a:bodyPr wrap="square" rtlCol="0">
            <a:spAutoFit/>
          </a:bodyPr>
          <a:lstStyle/>
          <a:p>
            <a:r>
              <a:rPr lang="de-DE" sz="1200" dirty="0">
                <a:solidFill>
                  <a:prstClr val="white"/>
                </a:solidFill>
                <a:latin typeface="Century Gothic" pitchFamily="34" charset="0"/>
              </a:rPr>
              <a:t>2 IEX16L  and 12 myMix for the multiple praise bands (50+ musicians in total)      </a:t>
            </a:r>
          </a:p>
        </p:txBody>
      </p:sp>
      <p:pic>
        <p:nvPicPr>
          <p:cNvPr id="15" name="Picture 14" descr="GraceChurch_Rhearsal_01.jpg"/>
          <p:cNvPicPr>
            <a:picLocks noChangeAspect="1"/>
          </p:cNvPicPr>
          <p:nvPr/>
        </p:nvPicPr>
        <p:blipFill>
          <a:blip r:embed="rId3" cstate="print"/>
          <a:stretch>
            <a:fillRect/>
          </a:stretch>
        </p:blipFill>
        <p:spPr>
          <a:xfrm>
            <a:off x="278019" y="836713"/>
            <a:ext cx="8326429" cy="3960440"/>
          </a:xfrm>
          <a:prstGeom prst="rect">
            <a:avLst/>
          </a:prstGeom>
        </p:spPr>
      </p:pic>
      <p:pic>
        <p:nvPicPr>
          <p:cNvPr id="14" name="Picture 13" descr="GraceChurch_Rhearsal_04.jpg"/>
          <p:cNvPicPr>
            <a:picLocks noChangeAspect="1"/>
          </p:cNvPicPr>
          <p:nvPr/>
        </p:nvPicPr>
        <p:blipFill>
          <a:blip r:embed="rId4" cstate="print"/>
          <a:stretch>
            <a:fillRect/>
          </a:stretch>
        </p:blipFill>
        <p:spPr>
          <a:xfrm>
            <a:off x="179512" y="4293096"/>
            <a:ext cx="2219739" cy="1664804"/>
          </a:xfrm>
          <a:prstGeom prst="rect">
            <a:avLst/>
          </a:prstGeom>
        </p:spPr>
      </p:pic>
      <p:pic>
        <p:nvPicPr>
          <p:cNvPr id="16" name="Picture 15" descr="GraceChurch_Rhearsal_11.jpg"/>
          <p:cNvPicPr>
            <a:picLocks noChangeAspect="1"/>
          </p:cNvPicPr>
          <p:nvPr/>
        </p:nvPicPr>
        <p:blipFill>
          <a:blip r:embed="rId5" cstate="print"/>
          <a:srcRect l="7476" t="30050" b="4851"/>
          <a:stretch>
            <a:fillRect/>
          </a:stretch>
        </p:blipFill>
        <p:spPr>
          <a:xfrm>
            <a:off x="2699792" y="4941168"/>
            <a:ext cx="1944216" cy="1025946"/>
          </a:xfrm>
          <a:prstGeom prst="rect">
            <a:avLst/>
          </a:prstGeom>
        </p:spPr>
      </p:pic>
    </p:spTree>
    <p:extLst>
      <p:ext uri="{BB962C8B-B14F-4D97-AF65-F5344CB8AC3E}">
        <p14:creationId xmlns="" xmlns:p14="http://schemas.microsoft.com/office/powerpoint/2010/main" val="1994548239"/>
      </p:ext>
    </p:extLst>
  </p:cSld>
  <p:clrMapOvr>
    <a:masterClrMapping/>
  </p:clrMapOvr>
  <p:transition>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 xmlns:a14="http://schemas.microsoft.com/office/drawing/2010/main"/>
              </a:ext>
            </a:extLst>
          </a:blip>
          <a:srcRect l="7985" t="45436"/>
          <a:stretch/>
        </p:blipFill>
        <p:spPr>
          <a:xfrm>
            <a:off x="1518135" y="1124381"/>
            <a:ext cx="2368065" cy="614363"/>
          </a:xfrm>
          <a:prstGeom prst="rect">
            <a:avLst/>
          </a:prstGeom>
          <a:ln w="19050">
            <a:solidFill>
              <a:schemeClr val="accent1"/>
            </a:solidFill>
          </a:ln>
        </p:spPr>
      </p:pic>
      <p:pic>
        <p:nvPicPr>
          <p:cNvPr id="7" name="Picture 6"/>
          <p:cNvPicPr>
            <a:picLocks noChangeAspect="1"/>
          </p:cNvPicPr>
          <p:nvPr/>
        </p:nvPicPr>
        <p:blipFill>
          <a:blip r:embed="rId3" cstate="print">
            <a:extLst>
              <a:ext uri="{28A0092B-C50C-407E-A947-70E740481C1C}">
                <a14:useLocalDpi xmlns="" xmlns:a14="http://schemas.microsoft.com/office/drawing/2010/main"/>
              </a:ext>
            </a:extLst>
          </a:blip>
          <a:stretch>
            <a:fillRect/>
          </a:stretch>
        </p:blipFill>
        <p:spPr>
          <a:xfrm>
            <a:off x="6900372" y="930413"/>
            <a:ext cx="1347709" cy="896227"/>
          </a:xfrm>
          <a:prstGeom prst="rect">
            <a:avLst/>
          </a:prstGeom>
          <a:ln w="19050">
            <a:solidFill>
              <a:schemeClr val="accent1"/>
            </a:solidFill>
          </a:ln>
        </p:spPr>
      </p:pic>
      <p:pic>
        <p:nvPicPr>
          <p:cNvPr id="9" name="Picture 8"/>
          <p:cNvPicPr>
            <a:picLocks noChangeAspect="1"/>
          </p:cNvPicPr>
          <p:nvPr/>
        </p:nvPicPr>
        <p:blipFill>
          <a:blip r:embed="rId4" cstate="print">
            <a:extLst>
              <a:ext uri="{28A0092B-C50C-407E-A947-70E740481C1C}">
                <a14:useLocalDpi xmlns="" xmlns:a14="http://schemas.microsoft.com/office/drawing/2010/main"/>
              </a:ext>
            </a:extLst>
          </a:blip>
          <a:stretch>
            <a:fillRect/>
          </a:stretch>
        </p:blipFill>
        <p:spPr>
          <a:xfrm>
            <a:off x="2223655" y="2119745"/>
            <a:ext cx="1839148" cy="1103489"/>
          </a:xfrm>
          <a:prstGeom prst="rect">
            <a:avLst/>
          </a:prstGeom>
          <a:ln w="19050">
            <a:solidFill>
              <a:schemeClr val="accent1"/>
            </a:solidFill>
          </a:ln>
        </p:spPr>
      </p:pic>
      <p:pic>
        <p:nvPicPr>
          <p:cNvPr id="11" name="Picture 10"/>
          <p:cNvPicPr>
            <a:picLocks noChangeAspect="1"/>
          </p:cNvPicPr>
          <p:nvPr/>
        </p:nvPicPr>
        <p:blipFill>
          <a:blip r:embed="rId5" cstate="print">
            <a:extLst>
              <a:ext uri="{28A0092B-C50C-407E-A947-70E740481C1C}">
                <a14:useLocalDpi xmlns="" xmlns:a14="http://schemas.microsoft.com/office/drawing/2010/main"/>
              </a:ext>
            </a:extLst>
          </a:blip>
          <a:stretch>
            <a:fillRect/>
          </a:stretch>
        </p:blipFill>
        <p:spPr>
          <a:xfrm>
            <a:off x="5721049" y="2713332"/>
            <a:ext cx="2771776" cy="584053"/>
          </a:xfrm>
          <a:prstGeom prst="rect">
            <a:avLst/>
          </a:prstGeom>
          <a:ln w="19050">
            <a:solidFill>
              <a:schemeClr val="accent1"/>
            </a:solidFill>
          </a:ln>
        </p:spPr>
      </p:pic>
      <p:pic>
        <p:nvPicPr>
          <p:cNvPr id="13" name="Picture 12"/>
          <p:cNvPicPr>
            <a:picLocks noChangeAspect="1"/>
          </p:cNvPicPr>
          <p:nvPr/>
        </p:nvPicPr>
        <p:blipFill>
          <a:blip r:embed="rId6" cstate="print">
            <a:extLst>
              <a:ext uri="{28A0092B-C50C-407E-A947-70E740481C1C}">
                <a14:useLocalDpi xmlns="" xmlns:a14="http://schemas.microsoft.com/office/drawing/2010/main"/>
              </a:ext>
            </a:extLst>
          </a:blip>
          <a:stretch>
            <a:fillRect/>
          </a:stretch>
        </p:blipFill>
        <p:spPr>
          <a:xfrm>
            <a:off x="2565082" y="3886200"/>
            <a:ext cx="1397318" cy="908745"/>
          </a:xfrm>
          <a:prstGeom prst="rect">
            <a:avLst/>
          </a:prstGeom>
        </p:spPr>
      </p:pic>
      <p:pic>
        <p:nvPicPr>
          <p:cNvPr id="15" name="Picture 14"/>
          <p:cNvPicPr>
            <a:picLocks noChangeAspect="1"/>
          </p:cNvPicPr>
          <p:nvPr/>
        </p:nvPicPr>
        <p:blipFill>
          <a:blip r:embed="rId7" cstate="print">
            <a:extLst>
              <a:ext uri="{28A0092B-C50C-407E-A947-70E740481C1C}">
                <a14:useLocalDpi xmlns="" xmlns:a14="http://schemas.microsoft.com/office/drawing/2010/main"/>
              </a:ext>
            </a:extLst>
          </a:blip>
          <a:stretch>
            <a:fillRect/>
          </a:stretch>
        </p:blipFill>
        <p:spPr>
          <a:xfrm>
            <a:off x="6518560" y="3873843"/>
            <a:ext cx="1981200" cy="1231557"/>
          </a:xfrm>
          <a:prstGeom prst="rect">
            <a:avLst/>
          </a:prstGeom>
          <a:ln w="19050">
            <a:solidFill>
              <a:schemeClr val="accent1"/>
            </a:solidFill>
          </a:ln>
        </p:spPr>
      </p:pic>
      <p:grpSp>
        <p:nvGrpSpPr>
          <p:cNvPr id="3" name="Group 16"/>
          <p:cNvGrpSpPr/>
          <p:nvPr/>
        </p:nvGrpSpPr>
        <p:grpSpPr>
          <a:xfrm>
            <a:off x="3721115" y="5334000"/>
            <a:ext cx="3019120" cy="1337476"/>
            <a:chOff x="3021721" y="4771919"/>
            <a:chExt cx="2650880" cy="966263"/>
          </a:xfrm>
        </p:grpSpPr>
        <p:pic>
          <p:nvPicPr>
            <p:cNvPr id="18" name="Picture 17"/>
            <p:cNvPicPr>
              <a:picLocks noChangeAspect="1"/>
            </p:cNvPicPr>
            <p:nvPr/>
          </p:nvPicPr>
          <p:blipFill>
            <a:blip r:embed="rId8" cstate="print">
              <a:extLst>
                <a:ext uri="{28A0092B-C50C-407E-A947-70E740481C1C}">
                  <a14:useLocalDpi xmlns="" xmlns:a14="http://schemas.microsoft.com/office/drawing/2010/main"/>
                </a:ext>
              </a:extLst>
            </a:blip>
            <a:stretch>
              <a:fillRect/>
            </a:stretch>
          </p:blipFill>
          <p:spPr>
            <a:xfrm>
              <a:off x="3021721" y="4771919"/>
              <a:ext cx="2650880" cy="851796"/>
            </a:xfrm>
            <a:prstGeom prst="rect">
              <a:avLst/>
            </a:prstGeom>
            <a:ln w="19050">
              <a:solidFill>
                <a:schemeClr val="accent1"/>
              </a:solidFill>
            </a:ln>
          </p:spPr>
        </p:pic>
        <p:pic>
          <p:nvPicPr>
            <p:cNvPr id="19" name="Picture 18"/>
            <p:cNvPicPr>
              <a:picLocks noChangeAspect="1"/>
            </p:cNvPicPr>
            <p:nvPr/>
          </p:nvPicPr>
          <p:blipFill>
            <a:blip r:embed="rId9" cstate="print">
              <a:extLst>
                <a:ext uri="{28A0092B-C50C-407E-A947-70E740481C1C}">
                  <a14:useLocalDpi xmlns="" xmlns:a14="http://schemas.microsoft.com/office/drawing/2010/main"/>
                </a:ext>
              </a:extLst>
            </a:blip>
            <a:stretch>
              <a:fillRect/>
            </a:stretch>
          </p:blipFill>
          <p:spPr>
            <a:xfrm>
              <a:off x="3933288" y="5459892"/>
              <a:ext cx="1739313" cy="278290"/>
            </a:xfrm>
            <a:prstGeom prst="rect">
              <a:avLst/>
            </a:prstGeom>
            <a:ln w="19050">
              <a:solidFill>
                <a:schemeClr val="accent1"/>
              </a:solidFill>
            </a:ln>
          </p:spPr>
        </p:pic>
      </p:grpSp>
      <p:sp>
        <p:nvSpPr>
          <p:cNvPr id="5" name="TextBox 4"/>
          <p:cNvSpPr txBox="1"/>
          <p:nvPr/>
        </p:nvSpPr>
        <p:spPr>
          <a:xfrm>
            <a:off x="183003" y="381000"/>
            <a:ext cx="3245997" cy="1415772"/>
          </a:xfrm>
          <a:prstGeom prst="rect">
            <a:avLst/>
          </a:prstGeom>
          <a:noFill/>
        </p:spPr>
        <p:txBody>
          <a:bodyPr wrap="square" rtlCol="0">
            <a:spAutoFit/>
          </a:bodyPr>
          <a:lstStyle/>
          <a:p>
            <a:r>
              <a:rPr lang="en-US" sz="1600" dirty="0" smtClean="0">
                <a:latin typeface="Century Gothic" pitchFamily="34" charset="0"/>
              </a:rPr>
              <a:t>Ridgeview Community Church</a:t>
            </a:r>
          </a:p>
          <a:p>
            <a:r>
              <a:rPr lang="en-US" sz="1400" dirty="0" smtClean="0">
                <a:latin typeface="Century Gothic" pitchFamily="34" charset="0"/>
              </a:rPr>
              <a:t>Franklin, Tennessee, USA</a:t>
            </a:r>
          </a:p>
          <a:p>
            <a:r>
              <a:rPr lang="en-US" sz="1400" dirty="0" smtClean="0">
                <a:latin typeface="Century Gothic" pitchFamily="34" charset="0"/>
              </a:rPr>
              <a:t>Installation Type: Portable</a:t>
            </a:r>
          </a:p>
          <a:p>
            <a:r>
              <a:rPr lang="en-US" sz="1400" dirty="0" smtClean="0">
                <a:latin typeface="Century Gothic" pitchFamily="34" charset="0"/>
              </a:rPr>
              <a:t>(5) </a:t>
            </a:r>
            <a:r>
              <a:rPr lang="en-US" sz="1400" dirty="0" err="1" smtClean="0">
                <a:latin typeface="Century Gothic" pitchFamily="34" charset="0"/>
              </a:rPr>
              <a:t>myMix</a:t>
            </a:r>
            <a:endParaRPr lang="en-US" sz="1400" dirty="0">
              <a:latin typeface="Century Gothic" pitchFamily="34" charset="0"/>
            </a:endParaRPr>
          </a:p>
          <a:p>
            <a:r>
              <a:rPr lang="en-US" sz="1400" dirty="0" smtClean="0">
                <a:latin typeface="Century Gothic" pitchFamily="34" charset="0"/>
              </a:rPr>
              <a:t>(1) IEX-16L		</a:t>
            </a:r>
          </a:p>
          <a:p>
            <a:r>
              <a:rPr lang="en-US" sz="1400" dirty="0" smtClean="0">
                <a:latin typeface="Century Gothic" pitchFamily="34" charset="0"/>
              </a:rPr>
              <a:t>(1) Connect8</a:t>
            </a:r>
            <a:endParaRPr lang="en-US" sz="1400" dirty="0">
              <a:latin typeface="Century Gothic" pitchFamily="34" charset="0"/>
            </a:endParaRPr>
          </a:p>
        </p:txBody>
      </p:sp>
      <p:sp>
        <p:nvSpPr>
          <p:cNvPr id="6" name="TextBox 5"/>
          <p:cNvSpPr txBox="1"/>
          <p:nvPr/>
        </p:nvSpPr>
        <p:spPr>
          <a:xfrm>
            <a:off x="4246420" y="381000"/>
            <a:ext cx="3525980" cy="1415772"/>
          </a:xfrm>
          <a:prstGeom prst="rect">
            <a:avLst/>
          </a:prstGeom>
          <a:noFill/>
        </p:spPr>
        <p:txBody>
          <a:bodyPr wrap="square" rtlCol="0">
            <a:spAutoFit/>
          </a:bodyPr>
          <a:lstStyle/>
          <a:p>
            <a:r>
              <a:rPr lang="en-US" sz="1600" dirty="0" smtClean="0">
                <a:latin typeface="Century Gothic" pitchFamily="34" charset="0"/>
              </a:rPr>
              <a:t>International Family Church</a:t>
            </a:r>
          </a:p>
          <a:p>
            <a:r>
              <a:rPr lang="en-US" sz="1400" dirty="0" smtClean="0">
                <a:latin typeface="Century Gothic" pitchFamily="34" charset="0"/>
              </a:rPr>
              <a:t>North Reading, Massachusetts, USA</a:t>
            </a:r>
          </a:p>
          <a:p>
            <a:r>
              <a:rPr lang="en-US" sz="1400" dirty="0" smtClean="0">
                <a:latin typeface="Century Gothic" pitchFamily="34" charset="0"/>
              </a:rPr>
              <a:t>Installation Type: Fixed</a:t>
            </a:r>
          </a:p>
          <a:p>
            <a:r>
              <a:rPr lang="en-US" sz="1400" dirty="0" smtClean="0">
                <a:latin typeface="Century Gothic" pitchFamily="34" charset="0"/>
              </a:rPr>
              <a:t>(5) </a:t>
            </a:r>
            <a:r>
              <a:rPr lang="en-US" sz="1400" dirty="0" err="1" smtClean="0">
                <a:latin typeface="Century Gothic" pitchFamily="34" charset="0"/>
              </a:rPr>
              <a:t>myMix</a:t>
            </a:r>
            <a:endParaRPr lang="en-US" sz="1400" dirty="0">
              <a:latin typeface="Century Gothic" pitchFamily="34" charset="0"/>
            </a:endParaRPr>
          </a:p>
          <a:p>
            <a:r>
              <a:rPr lang="en-US" sz="1400" dirty="0" smtClean="0">
                <a:latin typeface="Century Gothic" pitchFamily="34" charset="0"/>
              </a:rPr>
              <a:t>(2) IEX-16L</a:t>
            </a:r>
          </a:p>
          <a:p>
            <a:r>
              <a:rPr lang="en-US" sz="1400" dirty="0" smtClean="0">
                <a:latin typeface="Century Gothic" pitchFamily="34" charset="0"/>
              </a:rPr>
              <a:t>(1) Power12</a:t>
            </a:r>
            <a:endParaRPr lang="en-US" sz="1400" dirty="0">
              <a:latin typeface="Century Gothic" pitchFamily="34" charset="0"/>
            </a:endParaRPr>
          </a:p>
        </p:txBody>
      </p:sp>
      <p:sp>
        <p:nvSpPr>
          <p:cNvPr id="8" name="TextBox 7"/>
          <p:cNvSpPr txBox="1"/>
          <p:nvPr/>
        </p:nvSpPr>
        <p:spPr>
          <a:xfrm>
            <a:off x="178792" y="1967805"/>
            <a:ext cx="2678687" cy="1415772"/>
          </a:xfrm>
          <a:prstGeom prst="rect">
            <a:avLst/>
          </a:prstGeom>
          <a:noFill/>
        </p:spPr>
        <p:txBody>
          <a:bodyPr wrap="square" rtlCol="0">
            <a:spAutoFit/>
          </a:bodyPr>
          <a:lstStyle/>
          <a:p>
            <a:r>
              <a:rPr lang="en-US" sz="1600" dirty="0" smtClean="0">
                <a:latin typeface="Century Gothic" pitchFamily="34" charset="0"/>
              </a:rPr>
              <a:t>Calvary Chape</a:t>
            </a:r>
            <a:r>
              <a:rPr lang="en-US" sz="1600" dirty="0">
                <a:latin typeface="Century Gothic" pitchFamily="34" charset="0"/>
              </a:rPr>
              <a:t>l</a:t>
            </a:r>
            <a:endParaRPr lang="en-US" sz="1600" dirty="0" smtClean="0">
              <a:latin typeface="Century Gothic" pitchFamily="34" charset="0"/>
            </a:endParaRPr>
          </a:p>
          <a:p>
            <a:r>
              <a:rPr lang="en-US" sz="1400" dirty="0" smtClean="0">
                <a:latin typeface="Century Gothic" pitchFamily="34" charset="0"/>
              </a:rPr>
              <a:t>Carson City, Nevada, USA</a:t>
            </a:r>
          </a:p>
          <a:p>
            <a:r>
              <a:rPr lang="en-US" sz="1400" dirty="0" smtClean="0">
                <a:latin typeface="Century Gothic" pitchFamily="34" charset="0"/>
              </a:rPr>
              <a:t>Installation Type: Fixed</a:t>
            </a:r>
          </a:p>
          <a:p>
            <a:r>
              <a:rPr lang="en-US" sz="1400" dirty="0" smtClean="0">
                <a:latin typeface="Century Gothic" pitchFamily="34" charset="0"/>
              </a:rPr>
              <a:t>(9) </a:t>
            </a:r>
            <a:r>
              <a:rPr lang="en-US" sz="1400" dirty="0" err="1" smtClean="0">
                <a:latin typeface="Century Gothic" pitchFamily="34" charset="0"/>
              </a:rPr>
              <a:t>myMix</a:t>
            </a:r>
            <a:endParaRPr lang="en-US" sz="1400" dirty="0">
              <a:latin typeface="Century Gothic" pitchFamily="34" charset="0"/>
            </a:endParaRPr>
          </a:p>
          <a:p>
            <a:r>
              <a:rPr lang="en-US" sz="1400" dirty="0" smtClean="0">
                <a:latin typeface="Century Gothic" pitchFamily="34" charset="0"/>
              </a:rPr>
              <a:t>(2) IEX-16L</a:t>
            </a:r>
          </a:p>
          <a:p>
            <a:r>
              <a:rPr lang="en-US" sz="1400" dirty="0" smtClean="0">
                <a:latin typeface="Century Gothic" pitchFamily="34" charset="0"/>
              </a:rPr>
              <a:t>(1) Power12</a:t>
            </a:r>
            <a:endParaRPr lang="en-US" sz="1400" dirty="0">
              <a:latin typeface="Century Gothic" pitchFamily="34" charset="0"/>
            </a:endParaRPr>
          </a:p>
        </p:txBody>
      </p:sp>
      <p:sp>
        <p:nvSpPr>
          <p:cNvPr id="10" name="TextBox 9"/>
          <p:cNvSpPr txBox="1"/>
          <p:nvPr/>
        </p:nvSpPr>
        <p:spPr>
          <a:xfrm>
            <a:off x="4238923" y="1967805"/>
            <a:ext cx="4009158" cy="1415772"/>
          </a:xfrm>
          <a:prstGeom prst="rect">
            <a:avLst/>
          </a:prstGeom>
          <a:noFill/>
        </p:spPr>
        <p:txBody>
          <a:bodyPr wrap="square" rtlCol="0">
            <a:spAutoFit/>
          </a:bodyPr>
          <a:lstStyle/>
          <a:p>
            <a:r>
              <a:rPr lang="en-US" sz="1600" dirty="0" smtClean="0">
                <a:latin typeface="Century Gothic" pitchFamily="34" charset="0"/>
              </a:rPr>
              <a:t>Cornerstone Community Church</a:t>
            </a:r>
          </a:p>
          <a:p>
            <a:r>
              <a:rPr lang="en-US" sz="1400" dirty="0" smtClean="0">
                <a:latin typeface="Century Gothic" pitchFamily="34" charset="0"/>
              </a:rPr>
              <a:t>Concord, New Hampshire, USA</a:t>
            </a:r>
          </a:p>
          <a:p>
            <a:r>
              <a:rPr lang="en-US" sz="1400" dirty="0" smtClean="0">
                <a:latin typeface="Century Gothic" pitchFamily="34" charset="0"/>
              </a:rPr>
              <a:t>Installation Type: Fixed</a:t>
            </a:r>
          </a:p>
          <a:p>
            <a:r>
              <a:rPr lang="en-US" sz="1400" dirty="0" smtClean="0">
                <a:latin typeface="Century Gothic" pitchFamily="34" charset="0"/>
              </a:rPr>
              <a:t>(5) </a:t>
            </a:r>
            <a:r>
              <a:rPr lang="en-US" sz="1400" dirty="0" err="1" smtClean="0">
                <a:latin typeface="Century Gothic" pitchFamily="34" charset="0"/>
              </a:rPr>
              <a:t>myMix</a:t>
            </a:r>
            <a:endParaRPr lang="en-US" sz="1400" dirty="0">
              <a:latin typeface="Century Gothic" pitchFamily="34" charset="0"/>
            </a:endParaRPr>
          </a:p>
          <a:p>
            <a:r>
              <a:rPr lang="en-US" sz="1400" dirty="0" smtClean="0">
                <a:latin typeface="Century Gothic" pitchFamily="34" charset="0"/>
              </a:rPr>
              <a:t>(1) IEX-16L</a:t>
            </a:r>
          </a:p>
          <a:p>
            <a:r>
              <a:rPr lang="en-US" sz="1400" dirty="0" smtClean="0">
                <a:latin typeface="Century Gothic" pitchFamily="34" charset="0"/>
              </a:rPr>
              <a:t>(1) Power8</a:t>
            </a:r>
            <a:endParaRPr lang="en-US" sz="1400" dirty="0">
              <a:latin typeface="Century Gothic" pitchFamily="34" charset="0"/>
            </a:endParaRPr>
          </a:p>
        </p:txBody>
      </p:sp>
      <p:sp>
        <p:nvSpPr>
          <p:cNvPr id="12" name="TextBox 11"/>
          <p:cNvSpPr txBox="1"/>
          <p:nvPr/>
        </p:nvSpPr>
        <p:spPr>
          <a:xfrm>
            <a:off x="171450" y="3505200"/>
            <a:ext cx="3409950" cy="1415772"/>
          </a:xfrm>
          <a:prstGeom prst="rect">
            <a:avLst/>
          </a:prstGeom>
          <a:noFill/>
        </p:spPr>
        <p:txBody>
          <a:bodyPr wrap="square" rtlCol="0">
            <a:spAutoFit/>
          </a:bodyPr>
          <a:lstStyle/>
          <a:p>
            <a:r>
              <a:rPr lang="en-US" sz="1600" dirty="0" smtClean="0">
                <a:latin typeface="Century Gothic" pitchFamily="34" charset="0"/>
              </a:rPr>
              <a:t>Grace and Truth Bible Fellowship</a:t>
            </a:r>
          </a:p>
          <a:p>
            <a:r>
              <a:rPr lang="en-US" sz="1400" dirty="0" smtClean="0">
                <a:latin typeface="Century Gothic" pitchFamily="34" charset="0"/>
              </a:rPr>
              <a:t>Warren, Michigan, USA</a:t>
            </a:r>
          </a:p>
          <a:p>
            <a:r>
              <a:rPr lang="en-US" sz="1400" dirty="0" smtClean="0">
                <a:latin typeface="Century Gothic" pitchFamily="34" charset="0"/>
              </a:rPr>
              <a:t>Installation Type: Portable</a:t>
            </a:r>
          </a:p>
          <a:p>
            <a:r>
              <a:rPr lang="en-US" sz="1400" dirty="0" smtClean="0">
                <a:latin typeface="Century Gothic" pitchFamily="34" charset="0"/>
              </a:rPr>
              <a:t>(</a:t>
            </a:r>
            <a:r>
              <a:rPr lang="en-US" sz="1400" dirty="0">
                <a:latin typeface="Century Gothic" pitchFamily="34" charset="0"/>
              </a:rPr>
              <a:t>8</a:t>
            </a:r>
            <a:r>
              <a:rPr lang="en-US" sz="1400" dirty="0" smtClean="0">
                <a:latin typeface="Century Gothic" pitchFamily="34" charset="0"/>
              </a:rPr>
              <a:t>) </a:t>
            </a:r>
            <a:r>
              <a:rPr lang="en-US" sz="1400" dirty="0" err="1" smtClean="0">
                <a:latin typeface="Century Gothic" pitchFamily="34" charset="0"/>
              </a:rPr>
              <a:t>myMix</a:t>
            </a:r>
            <a:endParaRPr lang="en-US" sz="1400" dirty="0">
              <a:latin typeface="Century Gothic" pitchFamily="34" charset="0"/>
            </a:endParaRPr>
          </a:p>
          <a:p>
            <a:r>
              <a:rPr lang="en-US" sz="1400" dirty="0" smtClean="0">
                <a:latin typeface="Century Gothic" pitchFamily="34" charset="0"/>
              </a:rPr>
              <a:t>(1) IEX-16L</a:t>
            </a:r>
          </a:p>
          <a:p>
            <a:r>
              <a:rPr lang="en-US" sz="1400" dirty="0" smtClean="0">
                <a:latin typeface="Century Gothic" pitchFamily="34" charset="0"/>
              </a:rPr>
              <a:t>(1) Power12</a:t>
            </a:r>
            <a:endParaRPr lang="en-US" sz="1400" dirty="0">
              <a:latin typeface="Century Gothic" pitchFamily="34" charset="0"/>
            </a:endParaRPr>
          </a:p>
        </p:txBody>
      </p:sp>
      <p:sp>
        <p:nvSpPr>
          <p:cNvPr id="14" name="TextBox 13"/>
          <p:cNvSpPr txBox="1"/>
          <p:nvPr/>
        </p:nvSpPr>
        <p:spPr>
          <a:xfrm>
            <a:off x="4238625" y="3505200"/>
            <a:ext cx="2661748" cy="1415772"/>
          </a:xfrm>
          <a:prstGeom prst="rect">
            <a:avLst/>
          </a:prstGeom>
          <a:noFill/>
        </p:spPr>
        <p:txBody>
          <a:bodyPr wrap="square" rtlCol="0">
            <a:spAutoFit/>
          </a:bodyPr>
          <a:lstStyle/>
          <a:p>
            <a:r>
              <a:rPr lang="en-US" sz="1600" dirty="0" smtClean="0">
                <a:latin typeface="Century Gothic" pitchFamily="34" charset="0"/>
              </a:rPr>
              <a:t>Wheaton Bible College</a:t>
            </a:r>
          </a:p>
          <a:p>
            <a:r>
              <a:rPr lang="en-US" sz="1400" dirty="0" smtClean="0">
                <a:latin typeface="Century Gothic" pitchFamily="34" charset="0"/>
              </a:rPr>
              <a:t>Wheaton, Illinois, USA</a:t>
            </a:r>
          </a:p>
          <a:p>
            <a:r>
              <a:rPr lang="en-US" sz="1400" dirty="0" smtClean="0">
                <a:latin typeface="Century Gothic" pitchFamily="34" charset="0"/>
              </a:rPr>
              <a:t>Installation Type: Fixed</a:t>
            </a:r>
          </a:p>
          <a:p>
            <a:r>
              <a:rPr lang="en-US" sz="1400" dirty="0" smtClean="0">
                <a:latin typeface="Century Gothic" pitchFamily="34" charset="0"/>
              </a:rPr>
              <a:t>(8) </a:t>
            </a:r>
            <a:r>
              <a:rPr lang="en-US" sz="1400" dirty="0" err="1" smtClean="0">
                <a:latin typeface="Century Gothic" pitchFamily="34" charset="0"/>
              </a:rPr>
              <a:t>myMix</a:t>
            </a:r>
            <a:endParaRPr lang="en-US" sz="1400" dirty="0">
              <a:latin typeface="Century Gothic" pitchFamily="34" charset="0"/>
            </a:endParaRPr>
          </a:p>
          <a:p>
            <a:r>
              <a:rPr lang="en-US" sz="1400" dirty="0" smtClean="0">
                <a:latin typeface="Century Gothic" pitchFamily="34" charset="0"/>
              </a:rPr>
              <a:t>(1) IEX-16L</a:t>
            </a:r>
          </a:p>
          <a:p>
            <a:r>
              <a:rPr lang="en-US" sz="1400" dirty="0" smtClean="0">
                <a:latin typeface="Century Gothic" pitchFamily="34" charset="0"/>
              </a:rPr>
              <a:t>(1) Power24</a:t>
            </a:r>
            <a:endParaRPr lang="en-US" sz="1400" dirty="0">
              <a:latin typeface="Century Gothic" pitchFamily="34" charset="0"/>
            </a:endParaRPr>
          </a:p>
        </p:txBody>
      </p:sp>
      <p:sp>
        <p:nvSpPr>
          <p:cNvPr id="16" name="TextBox 15"/>
          <p:cNvSpPr txBox="1"/>
          <p:nvPr/>
        </p:nvSpPr>
        <p:spPr>
          <a:xfrm>
            <a:off x="971600" y="5168205"/>
            <a:ext cx="2880320" cy="1415772"/>
          </a:xfrm>
          <a:prstGeom prst="rect">
            <a:avLst/>
          </a:prstGeom>
          <a:noFill/>
        </p:spPr>
        <p:txBody>
          <a:bodyPr wrap="square" rtlCol="0">
            <a:spAutoFit/>
          </a:bodyPr>
          <a:lstStyle/>
          <a:p>
            <a:r>
              <a:rPr lang="en-US" sz="1600" dirty="0" smtClean="0">
                <a:latin typeface="Century Gothic" pitchFamily="34" charset="0"/>
              </a:rPr>
              <a:t>Sovereign Grace Church</a:t>
            </a:r>
          </a:p>
          <a:p>
            <a:r>
              <a:rPr lang="en-US" sz="1400" dirty="0" smtClean="0">
                <a:latin typeface="Century Gothic" pitchFamily="34" charset="0"/>
              </a:rPr>
              <a:t>Chesapeake, Virginia, USA</a:t>
            </a:r>
          </a:p>
          <a:p>
            <a:r>
              <a:rPr lang="en-US" sz="1400" dirty="0" smtClean="0">
                <a:latin typeface="Century Gothic" pitchFamily="34" charset="0"/>
              </a:rPr>
              <a:t>Installation Type: Fixed</a:t>
            </a:r>
          </a:p>
          <a:p>
            <a:r>
              <a:rPr lang="en-US" sz="1400" dirty="0" smtClean="0">
                <a:latin typeface="Century Gothic" pitchFamily="34" charset="0"/>
              </a:rPr>
              <a:t>(12) </a:t>
            </a:r>
            <a:r>
              <a:rPr lang="en-US" sz="1400" dirty="0" err="1" smtClean="0">
                <a:latin typeface="Century Gothic" pitchFamily="34" charset="0"/>
              </a:rPr>
              <a:t>myMix</a:t>
            </a:r>
            <a:endParaRPr lang="en-US" sz="1400" dirty="0">
              <a:latin typeface="Century Gothic" pitchFamily="34" charset="0"/>
            </a:endParaRPr>
          </a:p>
          <a:p>
            <a:r>
              <a:rPr lang="en-US" sz="1400" dirty="0" smtClean="0">
                <a:latin typeface="Century Gothic" pitchFamily="34" charset="0"/>
              </a:rPr>
              <a:t>(4) IEX-16L</a:t>
            </a:r>
          </a:p>
          <a:p>
            <a:r>
              <a:rPr lang="en-US" sz="1400" dirty="0" smtClean="0">
                <a:latin typeface="Century Gothic" pitchFamily="34" charset="0"/>
              </a:rPr>
              <a:t>(1) Power12</a:t>
            </a:r>
            <a:endParaRPr lang="en-US" sz="1400" dirty="0">
              <a:latin typeface="Century Gothic" pitchFamily="34" charset="0"/>
            </a:endParaRPr>
          </a:p>
        </p:txBody>
      </p:sp>
      <p:pic>
        <p:nvPicPr>
          <p:cNvPr id="20" name="Picture 19" descr="LogoEnhanced2 copy.png"/>
          <p:cNvPicPr>
            <a:picLocks noChangeAspect="1"/>
          </p:cNvPicPr>
          <p:nvPr/>
        </p:nvPicPr>
        <p:blipFill>
          <a:blip r:embed="rId10" cstate="email"/>
          <a:stretch>
            <a:fillRect/>
          </a:stretch>
        </p:blipFill>
        <p:spPr>
          <a:xfrm>
            <a:off x="6948264" y="5805264"/>
            <a:ext cx="1887988" cy="504425"/>
          </a:xfrm>
          <a:prstGeom prst="rect">
            <a:avLst/>
          </a:prstGeom>
          <a:effectLst>
            <a:reflection blurRad="6350" stA="50000" endA="300" endPos="90000" dir="5400000" sy="-100000" algn="bl" rotWithShape="0"/>
          </a:effectLst>
        </p:spPr>
      </p:pic>
    </p:spTree>
    <p:extLst>
      <p:ext uri="{BB962C8B-B14F-4D97-AF65-F5344CB8AC3E}">
        <p14:creationId xmlns="" xmlns:p14="http://schemas.microsoft.com/office/powerpoint/2010/main" val="3632896847"/>
      </p:ext>
    </p:extLst>
  </p:cSld>
  <p:clrMapOvr>
    <a:masterClrMapping/>
  </p:clrMapOvr>
  <p:transition spd="slow">
    <p:spli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up)">
                                      <p:cBhvr>
                                        <p:cTn id="23" dur="500"/>
                                        <p:tgtEl>
                                          <p:spTgt spid="12"/>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up)">
                                      <p:cBhvr>
                                        <p:cTn id="31" dur="500"/>
                                        <p:tgtEl>
                                          <p:spTgt spid="6"/>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up)">
                                      <p:cBhvr>
                                        <p:cTn id="39" dur="500"/>
                                        <p:tgtEl>
                                          <p:spTgt spid="10"/>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up)">
                                      <p:cBhvr>
                                        <p:cTn id="47" dur="500"/>
                                        <p:tgtEl>
                                          <p:spTgt spid="14"/>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up)">
                                      <p:cBhvr>
                                        <p:cTn id="55" dur="500"/>
                                        <p:tgtEl>
                                          <p:spTgt spid="16"/>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3"/>
                                        </p:tgtEl>
                                        <p:attrNameLst>
                                          <p:attrName>style.visibility</p:attrName>
                                        </p:attrNameLst>
                                      </p:cBhvr>
                                      <p:to>
                                        <p:strVal val="visible"/>
                                      </p:to>
                                    </p:set>
                                    <p:animEffect transition="in" filter="wipe(left)">
                                      <p:cBhvr>
                                        <p:cTn id="5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10" grpId="0"/>
      <p:bldP spid="12" grpId="0"/>
      <p:bldP spid="14"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 xmlns:a14="http://schemas.microsoft.com/office/drawing/2010/main"/>
              </a:ext>
            </a:extLst>
          </a:blip>
          <a:stretch>
            <a:fillRect/>
          </a:stretch>
        </p:blipFill>
        <p:spPr>
          <a:xfrm>
            <a:off x="6861179" y="706183"/>
            <a:ext cx="1597021" cy="1069337"/>
          </a:xfrm>
          <a:prstGeom prst="rect">
            <a:avLst/>
          </a:prstGeom>
          <a:ln w="19050">
            <a:solidFill>
              <a:schemeClr val="accent1"/>
            </a:solidFill>
          </a:ln>
        </p:spPr>
      </p:pic>
      <p:pic>
        <p:nvPicPr>
          <p:cNvPr id="7" name="Picture 6"/>
          <p:cNvPicPr>
            <a:picLocks noChangeAspect="1"/>
          </p:cNvPicPr>
          <p:nvPr/>
        </p:nvPicPr>
        <p:blipFill>
          <a:blip r:embed="rId4" cstate="print">
            <a:extLst>
              <a:ext uri="{28A0092B-C50C-407E-A947-70E740481C1C}">
                <a14:useLocalDpi xmlns="" xmlns:a14="http://schemas.microsoft.com/office/drawing/2010/main"/>
              </a:ext>
            </a:extLst>
          </a:blip>
          <a:stretch>
            <a:fillRect/>
          </a:stretch>
        </p:blipFill>
        <p:spPr>
          <a:xfrm>
            <a:off x="2286000" y="2190101"/>
            <a:ext cx="1857767" cy="1238899"/>
          </a:xfrm>
          <a:prstGeom prst="rect">
            <a:avLst/>
          </a:prstGeom>
          <a:ln w="19050">
            <a:solidFill>
              <a:schemeClr val="accent1"/>
            </a:solidFill>
          </a:ln>
        </p:spPr>
      </p:pic>
      <p:pic>
        <p:nvPicPr>
          <p:cNvPr id="10" name="Picture 9"/>
          <p:cNvPicPr>
            <a:picLocks noChangeAspect="1"/>
          </p:cNvPicPr>
          <p:nvPr/>
        </p:nvPicPr>
        <p:blipFill>
          <a:blip r:embed="rId5" cstate="print">
            <a:extLst>
              <a:ext uri="{28A0092B-C50C-407E-A947-70E740481C1C}">
                <a14:useLocalDpi xmlns="" xmlns:a14="http://schemas.microsoft.com/office/drawing/2010/main"/>
              </a:ext>
            </a:extLst>
          </a:blip>
          <a:stretch>
            <a:fillRect/>
          </a:stretch>
        </p:blipFill>
        <p:spPr>
          <a:xfrm>
            <a:off x="6861178" y="2123506"/>
            <a:ext cx="1978021" cy="1305494"/>
          </a:xfrm>
          <a:prstGeom prst="rect">
            <a:avLst/>
          </a:prstGeom>
          <a:ln w="19050">
            <a:solidFill>
              <a:schemeClr val="accent1"/>
            </a:solidFill>
          </a:ln>
        </p:spPr>
      </p:pic>
      <p:grpSp>
        <p:nvGrpSpPr>
          <p:cNvPr id="18" name="Group 17"/>
          <p:cNvGrpSpPr/>
          <p:nvPr/>
        </p:nvGrpSpPr>
        <p:grpSpPr>
          <a:xfrm>
            <a:off x="2267222" y="3962400"/>
            <a:ext cx="2171427" cy="929072"/>
            <a:chOff x="2042344" y="3784867"/>
            <a:chExt cx="2396306" cy="1191053"/>
          </a:xfrm>
        </p:grpSpPr>
        <p:pic>
          <p:nvPicPr>
            <p:cNvPr id="12" name="Picture 11"/>
            <p:cNvPicPr>
              <a:picLocks noChangeAspect="1"/>
            </p:cNvPicPr>
            <p:nvPr/>
          </p:nvPicPr>
          <p:blipFill>
            <a:blip r:embed="rId6" cstate="print">
              <a:extLst>
                <a:ext uri="{28A0092B-C50C-407E-A947-70E740481C1C}">
                  <a14:useLocalDpi xmlns="" xmlns:a14="http://schemas.microsoft.com/office/drawing/2010/main"/>
                </a:ext>
              </a:extLst>
            </a:blip>
            <a:stretch>
              <a:fillRect/>
            </a:stretch>
          </p:blipFill>
          <p:spPr>
            <a:xfrm>
              <a:off x="2042344" y="3784867"/>
              <a:ext cx="700619" cy="1191053"/>
            </a:xfrm>
            <a:prstGeom prst="rect">
              <a:avLst/>
            </a:prstGeom>
            <a:ln w="19050">
              <a:solidFill>
                <a:schemeClr val="accent1"/>
              </a:solidFill>
            </a:ln>
          </p:spPr>
        </p:pic>
        <p:pic>
          <p:nvPicPr>
            <p:cNvPr id="13" name="Picture 12"/>
            <p:cNvPicPr>
              <a:picLocks noChangeAspect="1"/>
            </p:cNvPicPr>
            <p:nvPr/>
          </p:nvPicPr>
          <p:blipFill rotWithShape="1">
            <a:blip r:embed="rId7" cstate="print">
              <a:clrChange>
                <a:clrFrom>
                  <a:srgbClr val="FFFFFF"/>
                </a:clrFrom>
                <a:clrTo>
                  <a:srgbClr val="FFFFFF">
                    <a:alpha val="0"/>
                  </a:srgbClr>
                </a:clrTo>
              </a:clrChange>
              <a:extLst>
                <a:ext uri="{28A0092B-C50C-407E-A947-70E740481C1C}">
                  <a14:useLocalDpi xmlns="" xmlns:a14="http://schemas.microsoft.com/office/drawing/2010/main"/>
                </a:ext>
              </a:extLst>
            </a:blip>
            <a:srcRect t="29697"/>
            <a:stretch/>
          </p:blipFill>
          <p:spPr>
            <a:xfrm>
              <a:off x="2447925" y="4276725"/>
              <a:ext cx="1990725" cy="614747"/>
            </a:xfrm>
            <a:prstGeom prst="rect">
              <a:avLst/>
            </a:prstGeom>
            <a:ln w="19050">
              <a:solidFill>
                <a:schemeClr val="accent1"/>
              </a:solidFill>
            </a:ln>
          </p:spPr>
        </p:pic>
      </p:grpSp>
      <p:pic>
        <p:nvPicPr>
          <p:cNvPr id="17" name="Picture 16"/>
          <p:cNvPicPr>
            <a:picLocks noChangeAspect="1"/>
          </p:cNvPicPr>
          <p:nvPr/>
        </p:nvPicPr>
        <p:blipFill>
          <a:blip r:embed="rId8" cstate="print">
            <a:extLst>
              <a:ext uri="{28A0092B-C50C-407E-A947-70E740481C1C}">
                <a14:useLocalDpi xmlns="" xmlns:a14="http://schemas.microsoft.com/office/drawing/2010/main"/>
              </a:ext>
            </a:extLst>
          </a:blip>
          <a:stretch>
            <a:fillRect/>
          </a:stretch>
        </p:blipFill>
        <p:spPr>
          <a:xfrm>
            <a:off x="2915816" y="5949280"/>
            <a:ext cx="2017099" cy="378206"/>
          </a:xfrm>
          <a:prstGeom prst="rect">
            <a:avLst/>
          </a:prstGeom>
          <a:ln w="19050">
            <a:solidFill>
              <a:schemeClr val="accent1"/>
            </a:solidFill>
          </a:ln>
        </p:spPr>
      </p:pic>
      <p:pic>
        <p:nvPicPr>
          <p:cNvPr id="2" name="Picture 1"/>
          <p:cNvPicPr>
            <a:picLocks noChangeAspect="1"/>
          </p:cNvPicPr>
          <p:nvPr/>
        </p:nvPicPr>
        <p:blipFill>
          <a:blip r:embed="rId9" cstate="print">
            <a:extLst>
              <a:ext uri="{28A0092B-C50C-407E-A947-70E740481C1C}">
                <a14:useLocalDpi xmlns="" xmlns:a14="http://schemas.microsoft.com/office/drawing/2010/main"/>
              </a:ext>
            </a:extLst>
          </a:blip>
          <a:stretch>
            <a:fillRect/>
          </a:stretch>
        </p:blipFill>
        <p:spPr>
          <a:xfrm>
            <a:off x="2267223" y="835473"/>
            <a:ext cx="2152377" cy="764727"/>
          </a:xfrm>
          <a:prstGeom prst="rect">
            <a:avLst/>
          </a:prstGeom>
          <a:ln w="19050">
            <a:solidFill>
              <a:schemeClr val="accent1"/>
            </a:solidFill>
          </a:ln>
        </p:spPr>
      </p:pic>
      <p:pic>
        <p:nvPicPr>
          <p:cNvPr id="15" name="Picture 14"/>
          <p:cNvPicPr>
            <a:picLocks noChangeAspect="1"/>
          </p:cNvPicPr>
          <p:nvPr/>
        </p:nvPicPr>
        <p:blipFill>
          <a:blip r:embed="rId10" cstate="print">
            <a:extLst>
              <a:ext uri="{28A0092B-C50C-407E-A947-70E740481C1C}">
                <a14:useLocalDpi xmlns="" xmlns:a14="http://schemas.microsoft.com/office/drawing/2010/main"/>
              </a:ext>
            </a:extLst>
          </a:blip>
          <a:stretch>
            <a:fillRect/>
          </a:stretch>
        </p:blipFill>
        <p:spPr>
          <a:xfrm>
            <a:off x="6712525" y="3913237"/>
            <a:ext cx="2029241" cy="1358418"/>
          </a:xfrm>
          <a:prstGeom prst="rect">
            <a:avLst/>
          </a:prstGeom>
          <a:ln w="19050">
            <a:solidFill>
              <a:schemeClr val="accent1"/>
            </a:solidFill>
          </a:ln>
        </p:spPr>
      </p:pic>
      <p:sp>
        <p:nvSpPr>
          <p:cNvPr id="4" name="TextBox 3"/>
          <p:cNvSpPr txBox="1"/>
          <p:nvPr/>
        </p:nvSpPr>
        <p:spPr>
          <a:xfrm>
            <a:off x="152399" y="400050"/>
            <a:ext cx="2952945" cy="1415772"/>
          </a:xfrm>
          <a:prstGeom prst="rect">
            <a:avLst/>
          </a:prstGeom>
          <a:noFill/>
        </p:spPr>
        <p:txBody>
          <a:bodyPr wrap="square" rtlCol="0">
            <a:spAutoFit/>
          </a:bodyPr>
          <a:lstStyle/>
          <a:p>
            <a:r>
              <a:rPr lang="en-US" sz="1600" dirty="0" smtClean="0">
                <a:latin typeface="Century Gothic" pitchFamily="34" charset="0"/>
              </a:rPr>
              <a:t>Fortified Hills Baptist Church</a:t>
            </a:r>
          </a:p>
          <a:p>
            <a:r>
              <a:rPr lang="en-US" sz="1400" dirty="0" smtClean="0">
                <a:latin typeface="Century Gothic" pitchFamily="34" charset="0"/>
              </a:rPr>
              <a:t>Dallas, Georgia, USA</a:t>
            </a:r>
          </a:p>
          <a:p>
            <a:r>
              <a:rPr lang="en-US" sz="1400" dirty="0" smtClean="0">
                <a:latin typeface="Century Gothic" pitchFamily="34" charset="0"/>
              </a:rPr>
              <a:t>Installation Type: Fixed</a:t>
            </a:r>
          </a:p>
          <a:p>
            <a:r>
              <a:rPr lang="en-US" sz="1400" dirty="0" smtClean="0">
                <a:latin typeface="Century Gothic" pitchFamily="34" charset="0"/>
              </a:rPr>
              <a:t>(5) </a:t>
            </a:r>
            <a:r>
              <a:rPr lang="en-US" sz="1400" dirty="0" err="1" smtClean="0">
                <a:latin typeface="Century Gothic" pitchFamily="34" charset="0"/>
              </a:rPr>
              <a:t>myMix</a:t>
            </a:r>
            <a:endParaRPr lang="en-US" sz="1400" dirty="0">
              <a:latin typeface="Century Gothic" pitchFamily="34" charset="0"/>
            </a:endParaRPr>
          </a:p>
          <a:p>
            <a:r>
              <a:rPr lang="en-US" sz="1400" dirty="0" smtClean="0">
                <a:latin typeface="Century Gothic" pitchFamily="34" charset="0"/>
              </a:rPr>
              <a:t>(1) IEX-16L</a:t>
            </a:r>
          </a:p>
          <a:p>
            <a:r>
              <a:rPr lang="en-US" sz="1400" dirty="0" smtClean="0">
                <a:latin typeface="Century Gothic" pitchFamily="34" charset="0"/>
              </a:rPr>
              <a:t>(1) Power8</a:t>
            </a:r>
            <a:endParaRPr lang="en-US" sz="1400" dirty="0">
              <a:latin typeface="Century Gothic" pitchFamily="34" charset="0"/>
            </a:endParaRPr>
          </a:p>
        </p:txBody>
      </p:sp>
      <p:sp>
        <p:nvSpPr>
          <p:cNvPr id="14" name="TextBox 13"/>
          <p:cNvSpPr txBox="1"/>
          <p:nvPr/>
        </p:nvSpPr>
        <p:spPr>
          <a:xfrm>
            <a:off x="4572000" y="3581400"/>
            <a:ext cx="3521404" cy="1631216"/>
          </a:xfrm>
          <a:prstGeom prst="rect">
            <a:avLst/>
          </a:prstGeom>
          <a:noFill/>
          <a:ln w="19050">
            <a:noFill/>
          </a:ln>
        </p:spPr>
        <p:txBody>
          <a:bodyPr wrap="square" rtlCol="0">
            <a:spAutoFit/>
          </a:bodyPr>
          <a:lstStyle/>
          <a:p>
            <a:r>
              <a:rPr lang="en-US" sz="1600" dirty="0">
                <a:latin typeface="Century Gothic" pitchFamily="34" charset="0"/>
              </a:rPr>
              <a:t>Monroe Evangelical Free Church</a:t>
            </a:r>
          </a:p>
          <a:p>
            <a:r>
              <a:rPr lang="en-US" sz="1400" dirty="0">
                <a:latin typeface="Century Gothic" pitchFamily="34" charset="0"/>
              </a:rPr>
              <a:t>Phillips, Nebraska, USA</a:t>
            </a:r>
          </a:p>
          <a:p>
            <a:r>
              <a:rPr lang="en-US" sz="1400" dirty="0">
                <a:latin typeface="Century Gothic" pitchFamily="34" charset="0"/>
              </a:rPr>
              <a:t>Installation Type: Fixed</a:t>
            </a:r>
          </a:p>
          <a:p>
            <a:r>
              <a:rPr lang="en-US" sz="1400" dirty="0">
                <a:latin typeface="Century Gothic" pitchFamily="34" charset="0"/>
              </a:rPr>
              <a:t>(8) </a:t>
            </a:r>
            <a:r>
              <a:rPr lang="en-US" sz="1400" dirty="0" err="1">
                <a:latin typeface="Century Gothic" pitchFamily="34" charset="0"/>
              </a:rPr>
              <a:t>myMix</a:t>
            </a:r>
            <a:endParaRPr lang="en-US" sz="1400" dirty="0">
              <a:latin typeface="Century Gothic" pitchFamily="34" charset="0"/>
            </a:endParaRPr>
          </a:p>
          <a:p>
            <a:r>
              <a:rPr lang="en-US" sz="1400" dirty="0">
                <a:latin typeface="Century Gothic" pitchFamily="34" charset="0"/>
              </a:rPr>
              <a:t>(1) IEX-16L</a:t>
            </a:r>
          </a:p>
          <a:p>
            <a:r>
              <a:rPr lang="en-US" sz="1400" dirty="0">
                <a:latin typeface="Century Gothic" pitchFamily="34" charset="0"/>
              </a:rPr>
              <a:t>(1) Power12</a:t>
            </a:r>
          </a:p>
          <a:p>
            <a:endParaRPr lang="en-US" sz="1400" dirty="0">
              <a:latin typeface="Century Gothic" pitchFamily="34" charset="0"/>
            </a:endParaRPr>
          </a:p>
        </p:txBody>
      </p:sp>
      <p:sp>
        <p:nvSpPr>
          <p:cNvPr id="5" name="TextBox 4"/>
          <p:cNvSpPr txBox="1"/>
          <p:nvPr/>
        </p:nvSpPr>
        <p:spPr>
          <a:xfrm>
            <a:off x="4572000" y="409575"/>
            <a:ext cx="3072020" cy="1415772"/>
          </a:xfrm>
          <a:prstGeom prst="rect">
            <a:avLst/>
          </a:prstGeom>
          <a:noFill/>
        </p:spPr>
        <p:txBody>
          <a:bodyPr wrap="square" rtlCol="0">
            <a:spAutoFit/>
          </a:bodyPr>
          <a:lstStyle/>
          <a:p>
            <a:r>
              <a:rPr lang="en-US" sz="1600" dirty="0" smtClean="0">
                <a:latin typeface="Century Gothic" pitchFamily="34" charset="0"/>
              </a:rPr>
              <a:t>Holy Trinity Lutheran Church</a:t>
            </a:r>
          </a:p>
          <a:p>
            <a:r>
              <a:rPr lang="en-US" sz="1400" dirty="0" smtClean="0">
                <a:latin typeface="Century Gothic" pitchFamily="34" charset="0"/>
              </a:rPr>
              <a:t>Marietta, Georgia, USA</a:t>
            </a:r>
          </a:p>
          <a:p>
            <a:r>
              <a:rPr lang="en-US" sz="1400" dirty="0" smtClean="0">
                <a:latin typeface="Century Gothic" pitchFamily="34" charset="0"/>
              </a:rPr>
              <a:t>Installation Type: Fixed</a:t>
            </a:r>
          </a:p>
          <a:p>
            <a:r>
              <a:rPr lang="en-US" sz="1400" dirty="0" smtClean="0">
                <a:latin typeface="Century Gothic" pitchFamily="34" charset="0"/>
              </a:rPr>
              <a:t>(5) </a:t>
            </a:r>
            <a:r>
              <a:rPr lang="en-US" sz="1400" dirty="0" err="1" smtClean="0">
                <a:latin typeface="Century Gothic" pitchFamily="34" charset="0"/>
              </a:rPr>
              <a:t>myMix</a:t>
            </a:r>
            <a:endParaRPr lang="en-US" sz="1400" dirty="0">
              <a:latin typeface="Century Gothic" pitchFamily="34" charset="0"/>
            </a:endParaRPr>
          </a:p>
          <a:p>
            <a:r>
              <a:rPr lang="en-US" sz="1400" dirty="0" smtClean="0">
                <a:latin typeface="Century Gothic" pitchFamily="34" charset="0"/>
              </a:rPr>
              <a:t>(1) IEX-16L</a:t>
            </a:r>
          </a:p>
          <a:p>
            <a:r>
              <a:rPr lang="en-US" sz="1400" dirty="0" smtClean="0">
                <a:latin typeface="Century Gothic" pitchFamily="34" charset="0"/>
              </a:rPr>
              <a:t>(1) Power8</a:t>
            </a:r>
            <a:endParaRPr lang="en-US" sz="1400" dirty="0">
              <a:latin typeface="Century Gothic" pitchFamily="34" charset="0"/>
            </a:endParaRPr>
          </a:p>
        </p:txBody>
      </p:sp>
      <p:sp>
        <p:nvSpPr>
          <p:cNvPr id="6" name="TextBox 5"/>
          <p:cNvSpPr txBox="1"/>
          <p:nvPr/>
        </p:nvSpPr>
        <p:spPr>
          <a:xfrm>
            <a:off x="161925" y="2019300"/>
            <a:ext cx="2124075" cy="1415772"/>
          </a:xfrm>
          <a:prstGeom prst="rect">
            <a:avLst/>
          </a:prstGeom>
          <a:noFill/>
        </p:spPr>
        <p:txBody>
          <a:bodyPr wrap="square" rtlCol="0">
            <a:spAutoFit/>
          </a:bodyPr>
          <a:lstStyle/>
          <a:p>
            <a:r>
              <a:rPr lang="en-US" sz="1600" dirty="0" smtClean="0">
                <a:latin typeface="Century Gothic" pitchFamily="34" charset="0"/>
              </a:rPr>
              <a:t>Word Of Faith</a:t>
            </a:r>
          </a:p>
          <a:p>
            <a:r>
              <a:rPr lang="en-US" sz="1400" dirty="0" smtClean="0">
                <a:latin typeface="Century Gothic" pitchFamily="34" charset="0"/>
              </a:rPr>
              <a:t>Atlanta, Georgia, USA</a:t>
            </a:r>
          </a:p>
          <a:p>
            <a:r>
              <a:rPr lang="en-US" sz="1400" dirty="0" smtClean="0">
                <a:latin typeface="Century Gothic" pitchFamily="34" charset="0"/>
              </a:rPr>
              <a:t>Installation Type: Fixed</a:t>
            </a:r>
          </a:p>
          <a:p>
            <a:r>
              <a:rPr lang="en-US" sz="1400" dirty="0" smtClean="0">
                <a:latin typeface="Century Gothic" pitchFamily="34" charset="0"/>
              </a:rPr>
              <a:t>(5) </a:t>
            </a:r>
            <a:r>
              <a:rPr lang="en-US" sz="1400" dirty="0" err="1" smtClean="0">
                <a:latin typeface="Century Gothic" pitchFamily="34" charset="0"/>
              </a:rPr>
              <a:t>myMix</a:t>
            </a:r>
            <a:endParaRPr lang="en-US" sz="1400" dirty="0">
              <a:latin typeface="Century Gothic" pitchFamily="34" charset="0"/>
            </a:endParaRPr>
          </a:p>
          <a:p>
            <a:r>
              <a:rPr lang="en-US" sz="1400" dirty="0" smtClean="0">
                <a:latin typeface="Century Gothic" pitchFamily="34" charset="0"/>
              </a:rPr>
              <a:t>(1) IEX-16L</a:t>
            </a:r>
          </a:p>
          <a:p>
            <a:r>
              <a:rPr lang="en-US" sz="1400" dirty="0" smtClean="0">
                <a:latin typeface="Century Gothic" pitchFamily="34" charset="0"/>
              </a:rPr>
              <a:t>(1) Power8</a:t>
            </a:r>
            <a:endParaRPr lang="en-US" sz="1400" dirty="0">
              <a:latin typeface="Century Gothic" pitchFamily="34" charset="0"/>
            </a:endParaRPr>
          </a:p>
        </p:txBody>
      </p:sp>
      <p:sp>
        <p:nvSpPr>
          <p:cNvPr id="9" name="TextBox 8"/>
          <p:cNvSpPr txBox="1"/>
          <p:nvPr/>
        </p:nvSpPr>
        <p:spPr>
          <a:xfrm>
            <a:off x="4572000" y="2000250"/>
            <a:ext cx="2289179" cy="1415772"/>
          </a:xfrm>
          <a:prstGeom prst="rect">
            <a:avLst/>
          </a:prstGeom>
          <a:noFill/>
        </p:spPr>
        <p:txBody>
          <a:bodyPr wrap="square" rtlCol="0">
            <a:spAutoFit/>
          </a:bodyPr>
          <a:lstStyle/>
          <a:p>
            <a:r>
              <a:rPr lang="en-US" sz="1600" dirty="0" smtClean="0">
                <a:latin typeface="Century Gothic" pitchFamily="34" charset="0"/>
              </a:rPr>
              <a:t>Element Church</a:t>
            </a:r>
          </a:p>
          <a:p>
            <a:r>
              <a:rPr lang="en-US" sz="1400" dirty="0" smtClean="0">
                <a:latin typeface="Century Gothic" pitchFamily="34" charset="0"/>
              </a:rPr>
              <a:t>Wentzville</a:t>
            </a:r>
            <a:r>
              <a:rPr lang="en-US" sz="1400" dirty="0">
                <a:latin typeface="Century Gothic" pitchFamily="34" charset="0"/>
              </a:rPr>
              <a:t>, </a:t>
            </a:r>
            <a:r>
              <a:rPr lang="en-US" sz="1400" dirty="0" smtClean="0">
                <a:latin typeface="Century Gothic" pitchFamily="34" charset="0"/>
              </a:rPr>
              <a:t>Missouri, USA</a:t>
            </a:r>
          </a:p>
          <a:p>
            <a:r>
              <a:rPr lang="en-US" sz="1400" dirty="0" smtClean="0">
                <a:latin typeface="Century Gothic" pitchFamily="34" charset="0"/>
              </a:rPr>
              <a:t>Installation Type: Fixed</a:t>
            </a:r>
          </a:p>
          <a:p>
            <a:r>
              <a:rPr lang="en-US" sz="1400" dirty="0" smtClean="0">
                <a:latin typeface="Century Gothic" pitchFamily="34" charset="0"/>
              </a:rPr>
              <a:t>(6) </a:t>
            </a:r>
            <a:r>
              <a:rPr lang="en-US" sz="1400" dirty="0" err="1" smtClean="0">
                <a:latin typeface="Century Gothic" pitchFamily="34" charset="0"/>
              </a:rPr>
              <a:t>myMix</a:t>
            </a:r>
            <a:endParaRPr lang="en-US" sz="1400" dirty="0">
              <a:latin typeface="Century Gothic" pitchFamily="34" charset="0"/>
            </a:endParaRPr>
          </a:p>
          <a:p>
            <a:r>
              <a:rPr lang="en-US" sz="1400" dirty="0" smtClean="0">
                <a:latin typeface="Century Gothic" pitchFamily="34" charset="0"/>
              </a:rPr>
              <a:t>(1) IEX-16L</a:t>
            </a:r>
          </a:p>
          <a:p>
            <a:r>
              <a:rPr lang="en-US" sz="1400" dirty="0" smtClean="0">
                <a:latin typeface="Century Gothic" pitchFamily="34" charset="0"/>
              </a:rPr>
              <a:t>(1) Power12</a:t>
            </a:r>
            <a:endParaRPr lang="en-US" sz="1400" dirty="0">
              <a:latin typeface="Century Gothic" pitchFamily="34" charset="0"/>
            </a:endParaRPr>
          </a:p>
        </p:txBody>
      </p:sp>
      <p:sp>
        <p:nvSpPr>
          <p:cNvPr id="11" name="TextBox 10"/>
          <p:cNvSpPr txBox="1"/>
          <p:nvPr/>
        </p:nvSpPr>
        <p:spPr>
          <a:xfrm>
            <a:off x="161925" y="3581400"/>
            <a:ext cx="2581038" cy="1415772"/>
          </a:xfrm>
          <a:prstGeom prst="rect">
            <a:avLst/>
          </a:prstGeom>
          <a:noFill/>
        </p:spPr>
        <p:txBody>
          <a:bodyPr wrap="square" rtlCol="0">
            <a:spAutoFit/>
          </a:bodyPr>
          <a:lstStyle/>
          <a:p>
            <a:r>
              <a:rPr lang="en-US" sz="1600" dirty="0" smtClean="0">
                <a:latin typeface="Century Gothic" pitchFamily="34" charset="0"/>
              </a:rPr>
              <a:t>Stetson </a:t>
            </a:r>
            <a:r>
              <a:rPr lang="en-US" sz="1600" dirty="0">
                <a:latin typeface="Century Gothic" pitchFamily="34" charset="0"/>
              </a:rPr>
              <a:t>Baptist </a:t>
            </a:r>
            <a:r>
              <a:rPr lang="en-US" sz="1600" dirty="0" smtClean="0">
                <a:latin typeface="Century Gothic" pitchFamily="34" charset="0"/>
              </a:rPr>
              <a:t>Church</a:t>
            </a:r>
          </a:p>
          <a:p>
            <a:r>
              <a:rPr lang="en-US" sz="1400" dirty="0" err="1" smtClean="0">
                <a:latin typeface="Century Gothic" pitchFamily="34" charset="0"/>
              </a:rPr>
              <a:t>DeLand</a:t>
            </a:r>
            <a:r>
              <a:rPr lang="en-US" sz="1400" dirty="0">
                <a:latin typeface="Century Gothic" pitchFamily="34" charset="0"/>
              </a:rPr>
              <a:t>, </a:t>
            </a:r>
            <a:r>
              <a:rPr lang="en-US" sz="1400" dirty="0" smtClean="0">
                <a:latin typeface="Century Gothic" pitchFamily="34" charset="0"/>
              </a:rPr>
              <a:t>Florida, USA</a:t>
            </a:r>
          </a:p>
          <a:p>
            <a:r>
              <a:rPr lang="en-US" sz="1400" dirty="0" smtClean="0">
                <a:latin typeface="Century Gothic" pitchFamily="34" charset="0"/>
              </a:rPr>
              <a:t>Installation Type: Fixed</a:t>
            </a:r>
          </a:p>
          <a:p>
            <a:r>
              <a:rPr lang="en-US" sz="1400" dirty="0" smtClean="0">
                <a:latin typeface="Century Gothic" pitchFamily="34" charset="0"/>
              </a:rPr>
              <a:t>(6) </a:t>
            </a:r>
            <a:r>
              <a:rPr lang="en-US" sz="1400" dirty="0" err="1" smtClean="0">
                <a:latin typeface="Century Gothic" pitchFamily="34" charset="0"/>
              </a:rPr>
              <a:t>myMix</a:t>
            </a:r>
            <a:endParaRPr lang="en-US" sz="1400" dirty="0">
              <a:latin typeface="Century Gothic" pitchFamily="34" charset="0"/>
            </a:endParaRPr>
          </a:p>
          <a:p>
            <a:r>
              <a:rPr lang="en-US" sz="1400" dirty="0" smtClean="0">
                <a:latin typeface="Century Gothic" pitchFamily="34" charset="0"/>
              </a:rPr>
              <a:t>(1) IEX-16L</a:t>
            </a:r>
          </a:p>
          <a:p>
            <a:r>
              <a:rPr lang="en-US" sz="1400" dirty="0" smtClean="0">
                <a:latin typeface="Century Gothic" pitchFamily="34" charset="0"/>
              </a:rPr>
              <a:t>(1) Power8</a:t>
            </a:r>
            <a:endParaRPr lang="en-US" sz="1400" dirty="0">
              <a:latin typeface="Century Gothic" pitchFamily="34" charset="0"/>
            </a:endParaRPr>
          </a:p>
        </p:txBody>
      </p:sp>
      <p:sp>
        <p:nvSpPr>
          <p:cNvPr id="16" name="Rectangle 15"/>
          <p:cNvSpPr/>
          <p:nvPr/>
        </p:nvSpPr>
        <p:spPr>
          <a:xfrm>
            <a:off x="1828800" y="5183668"/>
            <a:ext cx="2209800" cy="1415772"/>
          </a:xfrm>
          <a:prstGeom prst="rect">
            <a:avLst/>
          </a:prstGeom>
        </p:spPr>
        <p:txBody>
          <a:bodyPr wrap="square">
            <a:spAutoFit/>
          </a:bodyPr>
          <a:lstStyle/>
          <a:p>
            <a:r>
              <a:rPr lang="en-US" sz="1600" dirty="0">
                <a:latin typeface="Century Gothic" pitchFamily="34" charset="0"/>
              </a:rPr>
              <a:t>Freedom Church</a:t>
            </a:r>
          </a:p>
          <a:p>
            <a:r>
              <a:rPr lang="en-US" sz="1400" dirty="0">
                <a:latin typeface="Century Gothic" pitchFamily="34" charset="0"/>
              </a:rPr>
              <a:t>Lebanon, Indiana, USA</a:t>
            </a:r>
          </a:p>
          <a:p>
            <a:r>
              <a:rPr lang="en-US" sz="1400" dirty="0">
                <a:latin typeface="Century Gothic" pitchFamily="34" charset="0"/>
              </a:rPr>
              <a:t>Installation Type: </a:t>
            </a:r>
            <a:r>
              <a:rPr lang="en-US" sz="1400" dirty="0" smtClean="0">
                <a:latin typeface="Century Gothic" pitchFamily="34" charset="0"/>
              </a:rPr>
              <a:t>Fixed</a:t>
            </a:r>
            <a:endParaRPr lang="en-US" sz="1400" dirty="0">
              <a:latin typeface="Century Gothic" pitchFamily="34" charset="0"/>
            </a:endParaRPr>
          </a:p>
          <a:p>
            <a:r>
              <a:rPr lang="en-US" sz="1400" dirty="0">
                <a:latin typeface="Century Gothic" pitchFamily="34" charset="0"/>
              </a:rPr>
              <a:t>(6) </a:t>
            </a:r>
            <a:r>
              <a:rPr lang="en-US" sz="1400" dirty="0" err="1">
                <a:latin typeface="Century Gothic" pitchFamily="34" charset="0"/>
              </a:rPr>
              <a:t>myMix</a:t>
            </a:r>
            <a:endParaRPr lang="en-US" sz="1400" dirty="0">
              <a:latin typeface="Century Gothic" pitchFamily="34" charset="0"/>
            </a:endParaRPr>
          </a:p>
          <a:p>
            <a:r>
              <a:rPr lang="en-US" sz="1400" dirty="0">
                <a:latin typeface="Century Gothic" pitchFamily="34" charset="0"/>
              </a:rPr>
              <a:t>(1) IEX-16L</a:t>
            </a:r>
          </a:p>
          <a:p>
            <a:r>
              <a:rPr lang="en-US" sz="1400" dirty="0">
                <a:latin typeface="Century Gothic" pitchFamily="34" charset="0"/>
              </a:rPr>
              <a:t>(1) Power8</a:t>
            </a:r>
          </a:p>
        </p:txBody>
      </p:sp>
      <p:pic>
        <p:nvPicPr>
          <p:cNvPr id="19" name="Picture 18" descr="LogoEnhanced2 copy.png"/>
          <p:cNvPicPr>
            <a:picLocks noChangeAspect="1"/>
          </p:cNvPicPr>
          <p:nvPr/>
        </p:nvPicPr>
        <p:blipFill>
          <a:blip r:embed="rId11" cstate="email"/>
          <a:stretch>
            <a:fillRect/>
          </a:stretch>
        </p:blipFill>
        <p:spPr>
          <a:xfrm>
            <a:off x="6948264" y="5805264"/>
            <a:ext cx="1887988" cy="504425"/>
          </a:xfrm>
          <a:prstGeom prst="rect">
            <a:avLst/>
          </a:prstGeom>
          <a:effectLst>
            <a:reflection blurRad="6350" stA="50000" endA="300" endPos="90000" dir="5400000" sy="-100000" algn="bl" rotWithShape="0"/>
          </a:effectLst>
        </p:spPr>
      </p:pic>
    </p:spTree>
    <p:extLst>
      <p:ext uri="{BB962C8B-B14F-4D97-AF65-F5344CB8AC3E}">
        <p14:creationId xmlns="" xmlns:p14="http://schemas.microsoft.com/office/powerpoint/2010/main" val="2098358509"/>
      </p:ext>
    </p:extLst>
  </p:cSld>
  <p:clrMapOvr>
    <a:masterClrMapping/>
  </p:clrMapOvr>
  <p:transition spd="slow">
    <p:spli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up)">
                                      <p:cBhvr>
                                        <p:cTn id="23" dur="500"/>
                                        <p:tgtEl>
                                          <p:spTgt spid="11"/>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up)">
                                      <p:cBhvr>
                                        <p:cTn id="31" dur="500"/>
                                        <p:tgtEl>
                                          <p:spTgt spid="5"/>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left)">
                                      <p:cBhvr>
                                        <p:cTn id="35" dur="500"/>
                                        <p:tgtEl>
                                          <p:spTgt spid="3"/>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up)">
                                      <p:cBhvr>
                                        <p:cTn id="39" dur="500"/>
                                        <p:tgtEl>
                                          <p:spTgt spid="9"/>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left)">
                                      <p:cBhvr>
                                        <p:cTn id="43" dur="500"/>
                                        <p:tgtEl>
                                          <p:spTgt spid="10"/>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up)">
                                      <p:cBhvr>
                                        <p:cTn id="47" dur="500"/>
                                        <p:tgtEl>
                                          <p:spTgt spid="14"/>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up)">
                                      <p:cBhvr>
                                        <p:cTn id="55" dur="500"/>
                                        <p:tgtEl>
                                          <p:spTgt spid="16"/>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wipe(left)">
                                      <p:cBhvr>
                                        <p:cTn id="5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4" grpId="0"/>
      <p:bldP spid="5" grpId="0"/>
      <p:bldP spid="6" grpId="0"/>
      <p:bldP spid="9" grpId="0"/>
      <p:bldP spid="11"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Dreamgirls03.jpg"/>
          <p:cNvPicPr>
            <a:picLocks noChangeAspect="1"/>
          </p:cNvPicPr>
          <p:nvPr/>
        </p:nvPicPr>
        <p:blipFill>
          <a:blip r:embed="rId2" cstate="print"/>
          <a:stretch>
            <a:fillRect/>
          </a:stretch>
        </p:blipFill>
        <p:spPr>
          <a:xfrm>
            <a:off x="5292080" y="3212976"/>
            <a:ext cx="3528392" cy="2442733"/>
          </a:xfrm>
          <a:prstGeom prst="rect">
            <a:avLst/>
          </a:prstGeom>
        </p:spPr>
      </p:pic>
      <p:pic>
        <p:nvPicPr>
          <p:cNvPr id="3" name="Picture 2" descr="LogoEnhanced2 copy.png"/>
          <p:cNvPicPr>
            <a:picLocks noChangeAspect="1"/>
          </p:cNvPicPr>
          <p:nvPr/>
        </p:nvPicPr>
        <p:blipFill>
          <a:blip r:embed="rId3" cstate="email"/>
          <a:stretch>
            <a:fillRect/>
          </a:stretch>
        </p:blipFill>
        <p:spPr>
          <a:xfrm>
            <a:off x="6948264" y="5805264"/>
            <a:ext cx="1887988" cy="504425"/>
          </a:xfrm>
          <a:prstGeom prst="rect">
            <a:avLst/>
          </a:prstGeom>
          <a:effectLst>
            <a:reflection blurRad="6350" stA="50000" endA="300" endPos="90000" dir="5400000" sy="-100000" algn="bl" rotWithShape="0"/>
          </a:effectLst>
        </p:spPr>
      </p:pic>
      <p:sp>
        <p:nvSpPr>
          <p:cNvPr id="7" name="TextBox 6"/>
          <p:cNvSpPr txBox="1"/>
          <p:nvPr/>
        </p:nvSpPr>
        <p:spPr>
          <a:xfrm>
            <a:off x="755576" y="476672"/>
            <a:ext cx="7992888" cy="461665"/>
          </a:xfrm>
          <a:prstGeom prst="rect">
            <a:avLst/>
          </a:prstGeom>
          <a:noFill/>
        </p:spPr>
        <p:txBody>
          <a:bodyPr wrap="square" rtlCol="0">
            <a:spAutoFit/>
          </a:bodyPr>
          <a:lstStyle/>
          <a:p>
            <a:pPr algn="ctr"/>
            <a:r>
              <a:rPr lang="de-DE" sz="2400" dirty="0">
                <a:solidFill>
                  <a:prstClr val="white"/>
                </a:solidFill>
                <a:latin typeface="Century Gothic" pitchFamily="34" charset="0"/>
              </a:rPr>
              <a:t> Musical Dream Girls Tour in South Africa  </a:t>
            </a:r>
          </a:p>
        </p:txBody>
      </p:sp>
      <p:sp>
        <p:nvSpPr>
          <p:cNvPr id="8" name="TextBox 7"/>
          <p:cNvSpPr txBox="1"/>
          <p:nvPr/>
        </p:nvSpPr>
        <p:spPr>
          <a:xfrm>
            <a:off x="611560" y="6021288"/>
            <a:ext cx="5436096" cy="276999"/>
          </a:xfrm>
          <a:prstGeom prst="rect">
            <a:avLst/>
          </a:prstGeom>
          <a:noFill/>
        </p:spPr>
        <p:txBody>
          <a:bodyPr wrap="square" rtlCol="0">
            <a:spAutoFit/>
          </a:bodyPr>
          <a:lstStyle/>
          <a:p>
            <a:r>
              <a:rPr lang="de-DE" sz="1200" dirty="0">
                <a:solidFill>
                  <a:prstClr val="white"/>
                </a:solidFill>
                <a:latin typeface="Century Gothic" pitchFamily="34" charset="0"/>
              </a:rPr>
              <a:t>1 IEX16L  and 12 myMix for the In-Ear Monitoring of the band     </a:t>
            </a:r>
          </a:p>
        </p:txBody>
      </p:sp>
      <p:pic>
        <p:nvPicPr>
          <p:cNvPr id="5" name="Picture 4" descr="Dreamgirls01.jpg"/>
          <p:cNvPicPr>
            <a:picLocks noChangeAspect="1"/>
          </p:cNvPicPr>
          <p:nvPr/>
        </p:nvPicPr>
        <p:blipFill>
          <a:blip r:embed="rId4" cstate="print"/>
          <a:stretch>
            <a:fillRect/>
          </a:stretch>
        </p:blipFill>
        <p:spPr>
          <a:xfrm>
            <a:off x="827584" y="1153666"/>
            <a:ext cx="4757119" cy="3283446"/>
          </a:xfrm>
          <a:prstGeom prst="rect">
            <a:avLst/>
          </a:prstGeom>
        </p:spPr>
      </p:pic>
    </p:spTree>
    <p:extLst>
      <p:ext uri="{BB962C8B-B14F-4D97-AF65-F5344CB8AC3E}">
        <p14:creationId xmlns="" xmlns:p14="http://schemas.microsoft.com/office/powerpoint/2010/main" val="774938821"/>
      </p:ext>
    </p:extLst>
  </p:cSld>
  <p:clrMapOvr>
    <a:masterClrMapping/>
  </p:clrMapOvr>
  <p:transition>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ogoEnhanced2 copy.png"/>
          <p:cNvPicPr>
            <a:picLocks noChangeAspect="1"/>
          </p:cNvPicPr>
          <p:nvPr/>
        </p:nvPicPr>
        <p:blipFill>
          <a:blip r:embed="rId2" cstate="email"/>
          <a:stretch>
            <a:fillRect/>
          </a:stretch>
        </p:blipFill>
        <p:spPr>
          <a:xfrm>
            <a:off x="6948264" y="5805264"/>
            <a:ext cx="1887988" cy="504425"/>
          </a:xfrm>
          <a:prstGeom prst="rect">
            <a:avLst/>
          </a:prstGeom>
          <a:effectLst>
            <a:reflection blurRad="6350" stA="50000" endA="300" endPos="90000" dir="5400000" sy="-100000" algn="bl" rotWithShape="0"/>
          </a:effectLst>
        </p:spPr>
      </p:pic>
      <p:sp>
        <p:nvSpPr>
          <p:cNvPr id="7" name="TextBox 6"/>
          <p:cNvSpPr txBox="1"/>
          <p:nvPr/>
        </p:nvSpPr>
        <p:spPr>
          <a:xfrm>
            <a:off x="755576" y="476672"/>
            <a:ext cx="7992888" cy="461665"/>
          </a:xfrm>
          <a:prstGeom prst="rect">
            <a:avLst/>
          </a:prstGeom>
          <a:noFill/>
        </p:spPr>
        <p:txBody>
          <a:bodyPr wrap="square" rtlCol="0">
            <a:spAutoFit/>
          </a:bodyPr>
          <a:lstStyle/>
          <a:p>
            <a:pPr algn="ctr"/>
            <a:r>
              <a:rPr lang="de-DE" sz="2400" dirty="0">
                <a:solidFill>
                  <a:prstClr val="white"/>
                </a:solidFill>
                <a:latin typeface="Century Gothic" pitchFamily="34" charset="0"/>
              </a:rPr>
              <a:t> Musical Elisabeth Tour in Germany 2011/12  </a:t>
            </a:r>
          </a:p>
        </p:txBody>
      </p:sp>
      <p:sp>
        <p:nvSpPr>
          <p:cNvPr id="8" name="TextBox 7"/>
          <p:cNvSpPr txBox="1"/>
          <p:nvPr/>
        </p:nvSpPr>
        <p:spPr>
          <a:xfrm>
            <a:off x="611560" y="6021288"/>
            <a:ext cx="5436096" cy="276999"/>
          </a:xfrm>
          <a:prstGeom prst="rect">
            <a:avLst/>
          </a:prstGeom>
          <a:noFill/>
        </p:spPr>
        <p:txBody>
          <a:bodyPr wrap="square" rtlCol="0">
            <a:spAutoFit/>
          </a:bodyPr>
          <a:lstStyle/>
          <a:p>
            <a:r>
              <a:rPr lang="de-DE" sz="1200" dirty="0">
                <a:solidFill>
                  <a:prstClr val="white"/>
                </a:solidFill>
                <a:latin typeface="Century Gothic" pitchFamily="34" charset="0"/>
              </a:rPr>
              <a:t>1 IEX16L  and 15 myMix for the orchestra and conductor     </a:t>
            </a:r>
          </a:p>
        </p:txBody>
      </p:sp>
      <p:pic>
        <p:nvPicPr>
          <p:cNvPr id="9" name="Picture 8" descr="monitor-console-2.jpg"/>
          <p:cNvPicPr>
            <a:picLocks noChangeAspect="1"/>
          </p:cNvPicPr>
          <p:nvPr/>
        </p:nvPicPr>
        <p:blipFill>
          <a:blip r:embed="rId3" cstate="print"/>
          <a:srcRect l="3693" t="27080" r="7680" b="21221"/>
          <a:stretch>
            <a:fillRect/>
          </a:stretch>
        </p:blipFill>
        <p:spPr>
          <a:xfrm>
            <a:off x="179512" y="4437112"/>
            <a:ext cx="2365977" cy="1035115"/>
          </a:xfrm>
          <a:prstGeom prst="rect">
            <a:avLst/>
          </a:prstGeom>
        </p:spPr>
      </p:pic>
      <p:pic>
        <p:nvPicPr>
          <p:cNvPr id="10" name="Picture 9" descr="myMix-orchestra-1.jpg"/>
          <p:cNvPicPr>
            <a:picLocks noChangeAspect="1"/>
          </p:cNvPicPr>
          <p:nvPr/>
        </p:nvPicPr>
        <p:blipFill>
          <a:blip r:embed="rId4" cstate="print"/>
          <a:srcRect l="3891" t="21002" r="19583" b="10742"/>
          <a:stretch>
            <a:fillRect/>
          </a:stretch>
        </p:blipFill>
        <p:spPr>
          <a:xfrm>
            <a:off x="5508104" y="3861048"/>
            <a:ext cx="2832315" cy="1872208"/>
          </a:xfrm>
          <a:prstGeom prst="rect">
            <a:avLst/>
          </a:prstGeom>
        </p:spPr>
      </p:pic>
      <p:pic>
        <p:nvPicPr>
          <p:cNvPr id="11" name="Picture 10" descr="myMix-orchestra-2.jpg"/>
          <p:cNvPicPr>
            <a:picLocks noChangeAspect="1"/>
          </p:cNvPicPr>
          <p:nvPr/>
        </p:nvPicPr>
        <p:blipFill>
          <a:blip r:embed="rId5" cstate="print"/>
          <a:srcRect t="39188" r="21488"/>
          <a:stretch>
            <a:fillRect/>
          </a:stretch>
        </p:blipFill>
        <p:spPr>
          <a:xfrm>
            <a:off x="2699792" y="4293096"/>
            <a:ext cx="2520280" cy="1326926"/>
          </a:xfrm>
          <a:prstGeom prst="rect">
            <a:avLst/>
          </a:prstGeom>
        </p:spPr>
      </p:pic>
      <p:pic>
        <p:nvPicPr>
          <p:cNvPr id="12" name="Picture 11" descr="11_Das-Musical-ELISABETH_Annemieke-van-Dam(Elisabeth)_FotHerbert-Schulze-151117-13102011.jpg"/>
          <p:cNvPicPr>
            <a:picLocks noChangeAspect="1"/>
          </p:cNvPicPr>
          <p:nvPr/>
        </p:nvPicPr>
        <p:blipFill>
          <a:blip r:embed="rId6" cstate="print"/>
          <a:stretch>
            <a:fillRect/>
          </a:stretch>
        </p:blipFill>
        <p:spPr>
          <a:xfrm>
            <a:off x="5196069" y="1052736"/>
            <a:ext cx="3264363" cy="2448272"/>
          </a:xfrm>
          <a:prstGeom prst="rect">
            <a:avLst/>
          </a:prstGeom>
        </p:spPr>
      </p:pic>
      <p:pic>
        <p:nvPicPr>
          <p:cNvPr id="13" name="Picture 12" descr="05_Das-Musical-ELISABETH_Szene-Ballsaal_Ensemble_FotHerbert-Schulze-151106-13102011.jpg"/>
          <p:cNvPicPr>
            <a:picLocks noChangeAspect="1"/>
          </p:cNvPicPr>
          <p:nvPr/>
        </p:nvPicPr>
        <p:blipFill>
          <a:blip r:embed="rId7" cstate="print"/>
          <a:stretch>
            <a:fillRect/>
          </a:stretch>
        </p:blipFill>
        <p:spPr>
          <a:xfrm>
            <a:off x="35496" y="908720"/>
            <a:ext cx="4608512" cy="3456384"/>
          </a:xfrm>
          <a:prstGeom prst="rect">
            <a:avLst/>
          </a:prstGeom>
        </p:spPr>
      </p:pic>
    </p:spTree>
    <p:extLst>
      <p:ext uri="{BB962C8B-B14F-4D97-AF65-F5344CB8AC3E}">
        <p14:creationId xmlns="" xmlns:p14="http://schemas.microsoft.com/office/powerpoint/2010/main" val="456009607"/>
      </p:ext>
    </p:extLst>
  </p:cSld>
  <p:clrMapOvr>
    <a:masterClrMapping/>
  </p:clrMapOvr>
  <p:transition>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127042" y="5834062"/>
            <a:ext cx="1914525" cy="10239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Oval Callout 1"/>
          <p:cNvSpPr/>
          <p:nvPr/>
        </p:nvSpPr>
        <p:spPr>
          <a:xfrm>
            <a:off x="665957" y="889118"/>
            <a:ext cx="8064896" cy="5040560"/>
          </a:xfrm>
          <a:prstGeom prst="wedgeEllipseCallout">
            <a:avLst/>
          </a:prstGeom>
          <a:solidFill>
            <a:srgbClr val="009ED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6400" dirty="0" smtClean="0">
                <a:latin typeface="Century Gothic" pitchFamily="34" charset="0"/>
              </a:rPr>
              <a:t>“</a:t>
            </a:r>
            <a:r>
              <a:rPr lang="en-US" sz="6400" b="1" dirty="0" smtClean="0">
                <a:solidFill>
                  <a:prstClr val="white"/>
                </a:solidFill>
                <a:latin typeface="Century Gothic" pitchFamily="34" charset="0"/>
              </a:rPr>
              <a:t>I </a:t>
            </a:r>
            <a:r>
              <a:rPr lang="en-US" sz="6400" b="1" dirty="0">
                <a:solidFill>
                  <a:prstClr val="white"/>
                </a:solidFill>
                <a:latin typeface="Century Gothic" pitchFamily="34" charset="0"/>
              </a:rPr>
              <a:t>wouldn't tour with any other system."</a:t>
            </a:r>
          </a:p>
          <a:p>
            <a:pPr algn="ctr"/>
            <a:r>
              <a:rPr lang="en-US" sz="2000" dirty="0" smtClean="0">
                <a:latin typeface="Century Gothic" pitchFamily="34" charset="0"/>
              </a:rPr>
              <a:t>	--Don </a:t>
            </a:r>
            <a:r>
              <a:rPr lang="en-US" sz="2000" dirty="0">
                <a:latin typeface="Century Gothic" pitchFamily="34" charset="0"/>
              </a:rPr>
              <a:t>Moen, Praise and Worship Artist</a:t>
            </a:r>
            <a:endParaRPr lang="en-US" sz="2000" dirty="0">
              <a:effectLst/>
              <a:latin typeface="Century Gothic" pitchFamily="34" charset="0"/>
            </a:endParaRPr>
          </a:p>
        </p:txBody>
      </p:sp>
      <p:pic>
        <p:nvPicPr>
          <p:cNvPr id="2050" name="Picture 2" descr="C:\Users\Kelli\Pictures\mymix\Don Moen\logo.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07504" y="84639"/>
            <a:ext cx="2304256" cy="119555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557586208"/>
      </p:ext>
    </p:extLst>
  </p:cSld>
  <p:clrMapOvr>
    <a:masterClrMapping/>
  </p:clrMapOvr>
  <p:transition spd="slow">
    <p:split dir="in"/>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164288" y="5824446"/>
            <a:ext cx="1914525" cy="10239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51520" y="188640"/>
            <a:ext cx="2304256" cy="983334"/>
          </a:xfrm>
          <a:prstGeom prst="rect">
            <a:avLst/>
          </a:prstGeom>
        </p:spPr>
      </p:pic>
      <p:sp>
        <p:nvSpPr>
          <p:cNvPr id="3" name="Oval Callout 2"/>
          <p:cNvSpPr/>
          <p:nvPr/>
        </p:nvSpPr>
        <p:spPr>
          <a:xfrm>
            <a:off x="395536" y="1299211"/>
            <a:ext cx="8496944" cy="4976465"/>
          </a:xfrm>
          <a:prstGeom prst="wedgeEllipseCallout">
            <a:avLst/>
          </a:prstGeom>
          <a:solidFill>
            <a:srgbClr val="009ED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latin typeface="Century Gothic" pitchFamily="34" charset="0"/>
              </a:rPr>
              <a:t>“We chose myMix because it has the best sound quality.”</a:t>
            </a:r>
          </a:p>
          <a:p>
            <a:pPr algn="ctr"/>
            <a:r>
              <a:rPr lang="en-US" sz="3600" dirty="0" smtClean="0">
                <a:latin typeface="Century Gothic" pitchFamily="34" charset="0"/>
              </a:rPr>
              <a:t>--</a:t>
            </a:r>
            <a:r>
              <a:rPr lang="en-US" sz="2000" dirty="0" smtClean="0">
                <a:latin typeface="Century Gothic" pitchFamily="34" charset="0"/>
              </a:rPr>
              <a:t>Brendan </a:t>
            </a:r>
            <a:r>
              <a:rPr lang="en-US" sz="2000" dirty="0" err="1" smtClean="0">
                <a:latin typeface="Century Gothic" pitchFamily="34" charset="0"/>
              </a:rPr>
              <a:t>Prout</a:t>
            </a:r>
            <a:r>
              <a:rPr lang="en-US" sz="2000" dirty="0" smtClean="0">
                <a:latin typeface="Century Gothic" pitchFamily="34" charset="0"/>
              </a:rPr>
              <a:t>, Worship Leader, Community Bible Church, San Diego</a:t>
            </a:r>
            <a:endParaRPr lang="en-US" sz="2000" dirty="0">
              <a:latin typeface="Century Gothic" pitchFamily="34" charset="0"/>
            </a:endParaRPr>
          </a:p>
        </p:txBody>
      </p:sp>
    </p:spTree>
    <p:extLst>
      <p:ext uri="{BB962C8B-B14F-4D97-AF65-F5344CB8AC3E}">
        <p14:creationId xmlns="" xmlns:p14="http://schemas.microsoft.com/office/powerpoint/2010/main" val="2121296878"/>
      </p:ext>
    </p:extLst>
  </p:cSld>
  <p:clrMapOvr>
    <a:masterClrMapping/>
  </p:clrMapOvr>
  <p:transition spd="slow">
    <p:split dir="in"/>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196026" y="5870784"/>
            <a:ext cx="1914525" cy="10239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79512" y="188640"/>
            <a:ext cx="2305050" cy="11953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Oval Callout 2"/>
          <p:cNvSpPr/>
          <p:nvPr/>
        </p:nvSpPr>
        <p:spPr>
          <a:xfrm>
            <a:off x="395536" y="908720"/>
            <a:ext cx="8568952" cy="5544616"/>
          </a:xfrm>
          <a:prstGeom prst="wedgeEllipseCallout">
            <a:avLst>
              <a:gd name="adj1" fmla="val -19586"/>
              <a:gd name="adj2" fmla="val 57146"/>
            </a:avLst>
          </a:prstGeom>
          <a:solidFill>
            <a:srgbClr val="009ED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latin typeface="Century Gothic" pitchFamily="34" charset="0"/>
              </a:rPr>
              <a:t>“myMix makes having a great sounding mix in the musicians’ headphones possible—both in the studio and on tour.”</a:t>
            </a:r>
          </a:p>
          <a:p>
            <a:pPr algn="ctr"/>
            <a:r>
              <a:rPr lang="en-US" sz="2400" dirty="0" smtClean="0">
                <a:latin typeface="Century Gothic" pitchFamily="34" charset="0"/>
              </a:rPr>
              <a:t>--Chuck Harris, Tech Engineer for </a:t>
            </a:r>
          </a:p>
          <a:p>
            <a:pPr algn="ctr"/>
            <a:r>
              <a:rPr lang="en-US" sz="2400" dirty="0" smtClean="0">
                <a:latin typeface="Century Gothic" pitchFamily="34" charset="0"/>
              </a:rPr>
              <a:t>Don Moen</a:t>
            </a:r>
            <a:endParaRPr lang="en-US" sz="2400" dirty="0">
              <a:latin typeface="Century Gothic" pitchFamily="34" charset="0"/>
            </a:endParaRPr>
          </a:p>
        </p:txBody>
      </p:sp>
    </p:spTree>
    <p:extLst>
      <p:ext uri="{BB962C8B-B14F-4D97-AF65-F5344CB8AC3E}">
        <p14:creationId xmlns="" xmlns:p14="http://schemas.microsoft.com/office/powerpoint/2010/main" val="946989451"/>
      </p:ext>
    </p:extLst>
  </p:cSld>
  <p:clrMapOvr>
    <a:masterClrMapping/>
  </p:clrMapOvr>
  <p:transition spd="slow">
    <p:split dir="in"/>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196782" y="5834062"/>
            <a:ext cx="1914525" cy="10239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Oval Callout 3"/>
          <p:cNvSpPr/>
          <p:nvPr/>
        </p:nvSpPr>
        <p:spPr>
          <a:xfrm>
            <a:off x="179512" y="188640"/>
            <a:ext cx="8712968" cy="5976664"/>
          </a:xfrm>
          <a:prstGeom prst="wedgeEllipseCallout">
            <a:avLst>
              <a:gd name="adj1" fmla="val -19521"/>
              <a:gd name="adj2" fmla="val 60234"/>
            </a:avLst>
          </a:prstGeom>
          <a:solidFill>
            <a:srgbClr val="009ED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latin typeface="Century Gothic" pitchFamily="34" charset="0"/>
              </a:rPr>
              <a:t>“The recording feature takes you to a whole different level and options in your approach to music.”</a:t>
            </a:r>
          </a:p>
          <a:p>
            <a:pPr algn="ctr"/>
            <a:r>
              <a:rPr lang="en-US" sz="2000" dirty="0" smtClean="0">
                <a:latin typeface="Century Gothic" pitchFamily="34" charset="0"/>
              </a:rPr>
              <a:t>--Felipe Moreno, piano player, Salvation Army Church in Minneapolis, MN</a:t>
            </a:r>
            <a:endParaRPr lang="en-US" sz="2000" dirty="0">
              <a:latin typeface="Century Gothic" pitchFamily="34" charset="0"/>
            </a:endParaRPr>
          </a:p>
        </p:txBody>
      </p:sp>
    </p:spTree>
    <p:extLst>
      <p:ext uri="{BB962C8B-B14F-4D97-AF65-F5344CB8AC3E}">
        <p14:creationId xmlns="" xmlns:p14="http://schemas.microsoft.com/office/powerpoint/2010/main" val="3537687151"/>
      </p:ext>
    </p:extLst>
  </p:cSld>
  <p:clrMapOvr>
    <a:masterClrMapping/>
  </p:clrMapOvr>
  <p:transition spd="slow">
    <p:split dir="in"/>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020272" y="5373216"/>
            <a:ext cx="1914525" cy="10239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79512" y="332656"/>
            <a:ext cx="2200275" cy="7445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Oval Callout 1"/>
          <p:cNvSpPr/>
          <p:nvPr/>
        </p:nvSpPr>
        <p:spPr>
          <a:xfrm>
            <a:off x="1187624" y="620688"/>
            <a:ext cx="7200800" cy="5400600"/>
          </a:xfrm>
          <a:prstGeom prst="wedgeEllipseCallout">
            <a:avLst/>
          </a:prstGeom>
          <a:solidFill>
            <a:srgbClr val="009ED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latin typeface="Century Gothic" pitchFamily="34" charset="0"/>
              </a:rPr>
              <a:t>“As a studio engineer, you forget myMix is there because it’s just doing its thing and everyone is taking care of their own business.  Nobody is talking or complaining about their headphone mix </a:t>
            </a:r>
            <a:r>
              <a:rPr lang="en-US" sz="2800" b="1" dirty="0" smtClean="0">
                <a:latin typeface="Century Gothic" pitchFamily="34" charset="0"/>
              </a:rPr>
              <a:t>because everyone is happy</a:t>
            </a:r>
            <a:r>
              <a:rPr lang="en-US" sz="2800" dirty="0" smtClean="0">
                <a:latin typeface="Century Gothic" pitchFamily="34" charset="0"/>
              </a:rPr>
              <a:t>!”</a:t>
            </a:r>
          </a:p>
          <a:p>
            <a:pPr algn="ctr"/>
            <a:r>
              <a:rPr lang="en-US" dirty="0" smtClean="0">
                <a:latin typeface="Century Gothic" pitchFamily="34" charset="0"/>
              </a:rPr>
              <a:t>--Darren Rust, Owner </a:t>
            </a:r>
            <a:r>
              <a:rPr lang="en-US" dirty="0" err="1" smtClean="0">
                <a:latin typeface="Century Gothic" pitchFamily="34" charset="0"/>
              </a:rPr>
              <a:t>Skyland</a:t>
            </a:r>
            <a:r>
              <a:rPr lang="en-US" dirty="0" smtClean="0">
                <a:latin typeface="Century Gothic" pitchFamily="34" charset="0"/>
              </a:rPr>
              <a:t> Studios</a:t>
            </a:r>
            <a:endParaRPr lang="en-US" dirty="0">
              <a:latin typeface="Century Gothic" pitchFamily="34" charset="0"/>
            </a:endParaRPr>
          </a:p>
        </p:txBody>
      </p:sp>
    </p:spTree>
    <p:extLst>
      <p:ext uri="{BB962C8B-B14F-4D97-AF65-F5344CB8AC3E}">
        <p14:creationId xmlns="" xmlns:p14="http://schemas.microsoft.com/office/powerpoint/2010/main" val="2869720634"/>
      </p:ext>
    </p:extLst>
  </p:cSld>
  <p:clrMapOvr>
    <a:masterClrMapping/>
  </p:clrMapOvr>
  <p:transition spd="slow">
    <p:split dir="in"/>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196782" y="5834062"/>
            <a:ext cx="1914525" cy="10239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Oval Callout 3"/>
          <p:cNvSpPr/>
          <p:nvPr/>
        </p:nvSpPr>
        <p:spPr>
          <a:xfrm>
            <a:off x="179512" y="0"/>
            <a:ext cx="8712968" cy="6165304"/>
          </a:xfrm>
          <a:prstGeom prst="wedgeEllipseCallout">
            <a:avLst>
              <a:gd name="adj1" fmla="val -19521"/>
              <a:gd name="adj2" fmla="val 60234"/>
            </a:avLst>
          </a:prstGeom>
          <a:solidFill>
            <a:srgbClr val="009ED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smtClean="0">
                <a:latin typeface="Century Gothic" pitchFamily="34" charset="0"/>
              </a:rPr>
              <a:t>“No more cranky musicians because of bad sound!”</a:t>
            </a:r>
          </a:p>
          <a:p>
            <a:pPr algn="ctr"/>
            <a:r>
              <a:rPr lang="en-US" sz="2000" dirty="0" smtClean="0">
                <a:latin typeface="Century Gothic" pitchFamily="34" charset="0"/>
              </a:rPr>
              <a:t>--Felipe Moreno, piano player, Salvation Army Church in Minneapolis, MN</a:t>
            </a:r>
            <a:endParaRPr lang="en-US" sz="2000" dirty="0">
              <a:latin typeface="Century Gothic" pitchFamily="34" charset="0"/>
            </a:endParaRPr>
          </a:p>
        </p:txBody>
      </p:sp>
    </p:spTree>
    <p:extLst>
      <p:ext uri="{BB962C8B-B14F-4D97-AF65-F5344CB8AC3E}">
        <p14:creationId xmlns="" xmlns:p14="http://schemas.microsoft.com/office/powerpoint/2010/main" val="2372961453"/>
      </p:ext>
    </p:extLst>
  </p:cSld>
  <p:clrMapOvr>
    <a:masterClrMapping/>
  </p:clrMapOvr>
  <p:transition spd="slow">
    <p:split dir="in"/>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206183" y="5834062"/>
            <a:ext cx="1914525" cy="10239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Oval Callout 1"/>
          <p:cNvSpPr/>
          <p:nvPr/>
        </p:nvSpPr>
        <p:spPr>
          <a:xfrm>
            <a:off x="323528" y="332656"/>
            <a:ext cx="8496944" cy="5760640"/>
          </a:xfrm>
          <a:prstGeom prst="wedgeEllipseCallout">
            <a:avLst/>
          </a:prstGeom>
          <a:solidFill>
            <a:srgbClr val="009ED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Century Gothic" pitchFamily="34" charset="0"/>
              </a:rPr>
              <a:t>“My </a:t>
            </a:r>
            <a:r>
              <a:rPr lang="en-US" sz="2400" dirty="0">
                <a:latin typeface="Century Gothic" pitchFamily="34" charset="0"/>
              </a:rPr>
              <a:t>friend and fellow musician, Paul Peterson introduced me to myMix and I thought it was the coolest new product that I have seen in a very long time.  I use myMix in my studio. The fact that all the musicians can dial in their own mix is incredible. I am very picky when it comes to how things sound, and I’m incredible impressed with how true and transparent myMix is</a:t>
            </a:r>
            <a:r>
              <a:rPr lang="en-US" sz="2400" dirty="0" smtClean="0">
                <a:latin typeface="Century Gothic" pitchFamily="34" charset="0"/>
              </a:rPr>
              <a:t>."</a:t>
            </a:r>
            <a:endParaRPr lang="en-US" dirty="0">
              <a:latin typeface="Century Gothic" pitchFamily="34" charset="0"/>
            </a:endParaRPr>
          </a:p>
          <a:p>
            <a:pPr algn="ctr"/>
            <a:r>
              <a:rPr lang="en-US" sz="2000" dirty="0" smtClean="0">
                <a:latin typeface="Century Gothic" pitchFamily="34" charset="0"/>
              </a:rPr>
              <a:t>	--Oliver </a:t>
            </a:r>
            <a:r>
              <a:rPr lang="en-US" sz="2000" dirty="0" err="1">
                <a:latin typeface="Century Gothic" pitchFamily="34" charset="0"/>
              </a:rPr>
              <a:t>Leiber</a:t>
            </a:r>
            <a:r>
              <a:rPr lang="en-US" sz="2000" dirty="0">
                <a:latin typeface="Century Gothic" pitchFamily="34" charset="0"/>
              </a:rPr>
              <a:t>, producer&amp; songwriter</a:t>
            </a:r>
          </a:p>
        </p:txBody>
      </p:sp>
    </p:spTree>
    <p:extLst>
      <p:ext uri="{BB962C8B-B14F-4D97-AF65-F5344CB8AC3E}">
        <p14:creationId xmlns="" xmlns:p14="http://schemas.microsoft.com/office/powerpoint/2010/main" val="2147797132"/>
      </p:ext>
    </p:extLst>
  </p:cSld>
  <p:clrMapOvr>
    <a:masterClrMapping/>
  </p:clrMapOvr>
  <p:transition spd="slow">
    <p:split dir="in"/>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222801" y="5893937"/>
            <a:ext cx="1914525" cy="10239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79511" y="188640"/>
            <a:ext cx="2200275" cy="7445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Oval Callout 1"/>
          <p:cNvSpPr/>
          <p:nvPr/>
        </p:nvSpPr>
        <p:spPr>
          <a:xfrm>
            <a:off x="467544" y="764704"/>
            <a:ext cx="8424936" cy="5472608"/>
          </a:xfrm>
          <a:prstGeom prst="wedgeEllipseCallout">
            <a:avLst/>
          </a:prstGeom>
          <a:solidFill>
            <a:srgbClr val="009ED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latin typeface="Century Gothic" pitchFamily="34" charset="0"/>
              </a:rPr>
              <a:t>“Every set of phones are different and to be able to dial in an EQ curve that fits the phones is a Godsend.”</a:t>
            </a:r>
          </a:p>
          <a:p>
            <a:pPr algn="ctr"/>
            <a:r>
              <a:rPr lang="en-US" sz="2000" dirty="0" smtClean="0">
                <a:latin typeface="Century Gothic" pitchFamily="34" charset="0"/>
              </a:rPr>
              <a:t>--Darren Rust, Owner </a:t>
            </a:r>
            <a:r>
              <a:rPr lang="en-US" sz="2000" dirty="0" err="1" smtClean="0">
                <a:latin typeface="Century Gothic" pitchFamily="34" charset="0"/>
              </a:rPr>
              <a:t>Skyland</a:t>
            </a:r>
            <a:r>
              <a:rPr lang="en-US" sz="2000" dirty="0" smtClean="0">
                <a:latin typeface="Century Gothic" pitchFamily="34" charset="0"/>
              </a:rPr>
              <a:t> Studios</a:t>
            </a:r>
            <a:endParaRPr lang="en-US" sz="2000" dirty="0">
              <a:latin typeface="Century Gothic" pitchFamily="34" charset="0"/>
            </a:endParaRPr>
          </a:p>
        </p:txBody>
      </p:sp>
    </p:spTree>
    <p:extLst>
      <p:ext uri="{BB962C8B-B14F-4D97-AF65-F5344CB8AC3E}">
        <p14:creationId xmlns="" xmlns:p14="http://schemas.microsoft.com/office/powerpoint/2010/main" val="2934015115"/>
      </p:ext>
    </p:extLst>
  </p:cSld>
  <p:clrMapOvr>
    <a:masterClrMapping/>
  </p:clrMapOvr>
  <p:transition spd="slow">
    <p:split dir="in"/>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229475" y="5885185"/>
            <a:ext cx="1914525" cy="10239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09463" y="116632"/>
            <a:ext cx="4386979" cy="382141"/>
          </a:xfrm>
          <a:prstGeom prst="rect">
            <a:avLst/>
          </a:prstGeom>
        </p:spPr>
      </p:pic>
      <p:sp>
        <p:nvSpPr>
          <p:cNvPr id="3" name="Oval Callout 2"/>
          <p:cNvSpPr/>
          <p:nvPr/>
        </p:nvSpPr>
        <p:spPr>
          <a:xfrm>
            <a:off x="251520" y="692696"/>
            <a:ext cx="8712968" cy="5472608"/>
          </a:xfrm>
          <a:prstGeom prst="wedgeEllipseCallout">
            <a:avLst/>
          </a:prstGeom>
          <a:solidFill>
            <a:srgbClr val="009ED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latin typeface="Century Gothic" pitchFamily="34" charset="0"/>
              </a:rPr>
              <a:t>“We are a diverse church with many different services and musicians. We may have up to 5 drummers in one week.  Each musician can call up his profile and not have to mess with any other settings.”</a:t>
            </a:r>
          </a:p>
          <a:p>
            <a:pPr algn="ctr"/>
            <a:r>
              <a:rPr lang="en-US" dirty="0" smtClean="0">
                <a:latin typeface="Century Gothic" pitchFamily="34" charset="0"/>
              </a:rPr>
              <a:t>--David Freeman, Worship Leader</a:t>
            </a:r>
          </a:p>
          <a:p>
            <a:pPr algn="ctr"/>
            <a:r>
              <a:rPr lang="en-US" dirty="0" err="1" smtClean="0">
                <a:latin typeface="Century Gothic" pitchFamily="34" charset="0"/>
              </a:rPr>
              <a:t>Willowbrook</a:t>
            </a:r>
            <a:r>
              <a:rPr lang="en-US" dirty="0" smtClean="0">
                <a:latin typeface="Century Gothic" pitchFamily="34" charset="0"/>
              </a:rPr>
              <a:t> Baptist, Huntsville, AL</a:t>
            </a:r>
            <a:endParaRPr lang="en-US" dirty="0">
              <a:latin typeface="Century Gothic" pitchFamily="34" charset="0"/>
            </a:endParaRPr>
          </a:p>
        </p:txBody>
      </p:sp>
    </p:spTree>
    <p:extLst>
      <p:ext uri="{BB962C8B-B14F-4D97-AF65-F5344CB8AC3E}">
        <p14:creationId xmlns="" xmlns:p14="http://schemas.microsoft.com/office/powerpoint/2010/main" val="781589190"/>
      </p:ext>
    </p:extLst>
  </p:cSld>
  <p:clrMapOvr>
    <a:masterClrMapping/>
  </p:clrMapOvr>
  <p:transition spd="slow">
    <p:split dir="in"/>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203040" y="5900674"/>
            <a:ext cx="1914525" cy="10239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51520" y="188640"/>
            <a:ext cx="2304256" cy="983334"/>
          </a:xfrm>
          <a:prstGeom prst="rect">
            <a:avLst/>
          </a:prstGeom>
        </p:spPr>
      </p:pic>
      <p:sp>
        <p:nvSpPr>
          <p:cNvPr id="3" name="Oval Callout 2"/>
          <p:cNvSpPr/>
          <p:nvPr/>
        </p:nvSpPr>
        <p:spPr>
          <a:xfrm>
            <a:off x="251520" y="1171974"/>
            <a:ext cx="8640960" cy="4993330"/>
          </a:xfrm>
          <a:prstGeom prst="wedgeEllipseCallout">
            <a:avLst/>
          </a:prstGeom>
          <a:solidFill>
            <a:srgbClr val="009ED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latin typeface="Century Gothic" pitchFamily="34" charset="0"/>
              </a:rPr>
              <a:t>“myMix has allowed us to remove thousands of watts of wedge monitors from the stage and has cleaned up the house sound immensely, so the FOH sound guy is thrilled.” </a:t>
            </a:r>
          </a:p>
          <a:p>
            <a:pPr algn="ctr"/>
            <a:r>
              <a:rPr lang="en-US" sz="3200" dirty="0" smtClean="0">
                <a:latin typeface="Century Gothic" pitchFamily="34" charset="0"/>
              </a:rPr>
              <a:t>--</a:t>
            </a:r>
            <a:r>
              <a:rPr lang="en-US" sz="2000" dirty="0" smtClean="0">
                <a:latin typeface="Century Gothic" pitchFamily="34" charset="0"/>
              </a:rPr>
              <a:t>Brendan </a:t>
            </a:r>
            <a:r>
              <a:rPr lang="en-US" sz="2000" dirty="0" err="1" smtClean="0">
                <a:latin typeface="Century Gothic" pitchFamily="34" charset="0"/>
              </a:rPr>
              <a:t>Prout</a:t>
            </a:r>
            <a:r>
              <a:rPr lang="en-US" sz="2000" dirty="0" smtClean="0">
                <a:latin typeface="Century Gothic" pitchFamily="34" charset="0"/>
              </a:rPr>
              <a:t>, Worship Leader, Community Bible Church, San Diego</a:t>
            </a:r>
            <a:endParaRPr lang="en-US" sz="2000" dirty="0">
              <a:latin typeface="Century Gothic" pitchFamily="34" charset="0"/>
            </a:endParaRPr>
          </a:p>
        </p:txBody>
      </p:sp>
    </p:spTree>
    <p:extLst>
      <p:ext uri="{BB962C8B-B14F-4D97-AF65-F5344CB8AC3E}">
        <p14:creationId xmlns="" xmlns:p14="http://schemas.microsoft.com/office/powerpoint/2010/main" val="3927672951"/>
      </p:ext>
    </p:extLst>
  </p:cSld>
  <p:clrMapOvr>
    <a:masterClrMapping/>
  </p:clrMapOvr>
  <p:transition spd="slow">
    <p:split dir="in"/>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229475" y="5885185"/>
            <a:ext cx="1914525" cy="10239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09463" y="116632"/>
            <a:ext cx="4386979" cy="382141"/>
          </a:xfrm>
          <a:prstGeom prst="rect">
            <a:avLst/>
          </a:prstGeom>
        </p:spPr>
      </p:pic>
      <p:sp>
        <p:nvSpPr>
          <p:cNvPr id="3" name="Oval Callout 2"/>
          <p:cNvSpPr/>
          <p:nvPr/>
        </p:nvSpPr>
        <p:spPr>
          <a:xfrm>
            <a:off x="251520" y="692696"/>
            <a:ext cx="8712968" cy="5472608"/>
          </a:xfrm>
          <a:prstGeom prst="wedgeEllipseCallout">
            <a:avLst/>
          </a:prstGeom>
          <a:solidFill>
            <a:srgbClr val="009ED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latin typeface="Century Gothic" pitchFamily="34" charset="0"/>
              </a:rPr>
              <a:t>“myMix has definitely improved our performance.  There simply is no comparison to what we were doing before and now.”</a:t>
            </a:r>
          </a:p>
          <a:p>
            <a:pPr algn="ctr"/>
            <a:r>
              <a:rPr lang="en-US" dirty="0" smtClean="0">
                <a:latin typeface="Century Gothic" pitchFamily="34" charset="0"/>
              </a:rPr>
              <a:t>--David Freeman, Worship Leader</a:t>
            </a:r>
          </a:p>
          <a:p>
            <a:pPr algn="ctr"/>
            <a:r>
              <a:rPr lang="en-US" dirty="0" err="1" smtClean="0">
                <a:latin typeface="Century Gothic" pitchFamily="34" charset="0"/>
              </a:rPr>
              <a:t>Willowbrook</a:t>
            </a:r>
            <a:r>
              <a:rPr lang="en-US" dirty="0" smtClean="0">
                <a:latin typeface="Century Gothic" pitchFamily="34" charset="0"/>
              </a:rPr>
              <a:t> Baptist, Huntsville, AL</a:t>
            </a:r>
            <a:endParaRPr lang="en-US" dirty="0">
              <a:latin typeface="Century Gothic" pitchFamily="34" charset="0"/>
            </a:endParaRPr>
          </a:p>
        </p:txBody>
      </p:sp>
    </p:spTree>
    <p:extLst>
      <p:ext uri="{BB962C8B-B14F-4D97-AF65-F5344CB8AC3E}">
        <p14:creationId xmlns="" xmlns:p14="http://schemas.microsoft.com/office/powerpoint/2010/main" val="1863274872"/>
      </p:ext>
    </p:extLst>
  </p:cSld>
  <p:clrMapOvr>
    <a:masterClrMapping/>
  </p:clrMapOvr>
  <p:transition spd="slow">
    <p:split dir="in"/>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845" y="3160364"/>
            <a:ext cx="8664552" cy="1569660"/>
          </a:xfrm>
          <a:prstGeom prst="rect">
            <a:avLst/>
          </a:prstGeom>
          <a:noFill/>
        </p:spPr>
        <p:txBody>
          <a:bodyPr wrap="non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de-DE" sz="32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Century Gothic" pitchFamily="34" charset="0"/>
              </a:rPr>
              <a:t>Personal Monitor Mixing is becoming</a:t>
            </a:r>
          </a:p>
          <a:p>
            <a:pPr algn="ctr"/>
            <a:r>
              <a:rPr lang="de-DE" sz="32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Century Gothic" pitchFamily="34" charset="0"/>
              </a:rPr>
              <a:t> its own product category</a:t>
            </a:r>
          </a:p>
          <a:p>
            <a:endParaRPr lang="de-DE" sz="32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Century Gothic" pitchFamily="34" charset="0"/>
            </a:endParaRPr>
          </a:p>
        </p:txBody>
      </p:sp>
      <p:pic>
        <p:nvPicPr>
          <p:cNvPr id="3" name="Picture 2"/>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9050" y="836712"/>
            <a:ext cx="9124950" cy="1104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Picture 3" descr="LogoEnhanced2 copy.png"/>
          <p:cNvPicPr>
            <a:picLocks noChangeAspect="1"/>
          </p:cNvPicPr>
          <p:nvPr/>
        </p:nvPicPr>
        <p:blipFill>
          <a:blip r:embed="rId3" cstate="email">
            <a:extLst>
              <a:ext uri="{28A0092B-C50C-407E-A947-70E740481C1C}">
                <a14:useLocalDpi xmlns="" xmlns:a14="http://schemas.microsoft.com/office/drawing/2010/main"/>
              </a:ext>
            </a:extLst>
          </a:blip>
          <a:stretch>
            <a:fillRect/>
          </a:stretch>
        </p:blipFill>
        <p:spPr>
          <a:xfrm>
            <a:off x="6948264" y="5805264"/>
            <a:ext cx="1887988" cy="504425"/>
          </a:xfrm>
          <a:prstGeom prst="rect">
            <a:avLst/>
          </a:prstGeom>
          <a:effectLst>
            <a:reflection blurRad="6350" stA="50000" endA="300" endPos="90000" dir="5400000" sy="-100000" algn="bl" rotWithShape="0"/>
          </a:effectLst>
        </p:spPr>
      </p:pic>
    </p:spTree>
    <p:extLst>
      <p:ext uri="{BB962C8B-B14F-4D97-AF65-F5344CB8AC3E}">
        <p14:creationId xmlns="" xmlns:p14="http://schemas.microsoft.com/office/powerpoint/2010/main" val="2146964185"/>
      </p:ext>
    </p:extLst>
  </p:cSld>
  <p:clrMapOvr>
    <a:masterClrMapping/>
  </p:clrMapOvr>
  <p:transition spd="slow">
    <p:spli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yMix_S.png"/>
          <p:cNvPicPr>
            <a:picLocks noChangeAspect="1"/>
          </p:cNvPicPr>
          <p:nvPr/>
        </p:nvPicPr>
        <p:blipFill>
          <a:blip r:embed="rId3" cstate="email"/>
          <a:stretch>
            <a:fillRect/>
          </a:stretch>
        </p:blipFill>
        <p:spPr>
          <a:xfrm>
            <a:off x="-324544" y="-171400"/>
            <a:ext cx="6008696" cy="7249566"/>
          </a:xfrm>
          <a:prstGeom prst="rect">
            <a:avLst/>
          </a:prstGeom>
        </p:spPr>
      </p:pic>
      <p:pic>
        <p:nvPicPr>
          <p:cNvPr id="25" name="Picture 24" descr="LogoEnhanced2 copy.png"/>
          <p:cNvPicPr>
            <a:picLocks noChangeAspect="1"/>
          </p:cNvPicPr>
          <p:nvPr/>
        </p:nvPicPr>
        <p:blipFill>
          <a:blip r:embed="rId4" cstate="email"/>
          <a:stretch>
            <a:fillRect/>
          </a:stretch>
        </p:blipFill>
        <p:spPr>
          <a:xfrm>
            <a:off x="6948264" y="5805264"/>
            <a:ext cx="1887988" cy="504425"/>
          </a:xfrm>
          <a:prstGeom prst="rect">
            <a:avLst/>
          </a:prstGeom>
          <a:effectLst>
            <a:reflection blurRad="6350" stA="50000" endA="300" endPos="90000" dir="5400000" sy="-100000" algn="bl" rotWithShape="0"/>
          </a:effectLst>
        </p:spPr>
      </p:pic>
      <p:sp>
        <p:nvSpPr>
          <p:cNvPr id="29" name="TextBox 28"/>
          <p:cNvSpPr txBox="1"/>
          <p:nvPr/>
        </p:nvSpPr>
        <p:spPr>
          <a:xfrm>
            <a:off x="5148064" y="2420888"/>
            <a:ext cx="3995936" cy="2400657"/>
          </a:xfrm>
          <a:prstGeom prst="rect">
            <a:avLst/>
          </a:prstGeom>
          <a:noFill/>
        </p:spPr>
        <p:txBody>
          <a:bodyPr wrap="square" rtlCol="0">
            <a:spAutoFit/>
          </a:bodyPr>
          <a:lstStyle/>
          <a:p>
            <a:pPr algn="ctr">
              <a:lnSpc>
                <a:spcPct val="150000"/>
              </a:lnSpc>
              <a:buFont typeface="Arial" pitchFamily="34" charset="0"/>
              <a:buChar char="•"/>
            </a:pPr>
            <a:r>
              <a:rPr lang="de-DE" sz="2000" dirty="0" smtClean="0">
                <a:solidFill>
                  <a:prstClr val="white"/>
                </a:solidFill>
                <a:latin typeface="Century Gothic" pitchFamily="34" charset="0"/>
                <a:ea typeface="Verdana" pitchFamily="34" charset="0"/>
                <a:cs typeface="Verdana" pitchFamily="34" charset="0"/>
              </a:rPr>
              <a:t> Name  - keine Nummern</a:t>
            </a:r>
          </a:p>
          <a:p>
            <a:pPr algn="ctr">
              <a:lnSpc>
                <a:spcPct val="150000"/>
              </a:lnSpc>
              <a:buFont typeface="Arial" pitchFamily="34" charset="0"/>
              <a:buChar char="•"/>
            </a:pPr>
            <a:r>
              <a:rPr lang="de-DE" sz="2000" dirty="0" smtClean="0">
                <a:solidFill>
                  <a:prstClr val="white"/>
                </a:solidFill>
                <a:latin typeface="Century Gothic" pitchFamily="34" charset="0"/>
                <a:ea typeface="Verdana" pitchFamily="34" charset="0"/>
                <a:cs typeface="Verdana" pitchFamily="34" charset="0"/>
              </a:rPr>
              <a:t> Großer Drehknopf </a:t>
            </a:r>
          </a:p>
          <a:p>
            <a:pPr algn="ctr">
              <a:lnSpc>
                <a:spcPct val="150000"/>
              </a:lnSpc>
              <a:buFont typeface="Arial" pitchFamily="34" charset="0"/>
              <a:buChar char="•"/>
            </a:pPr>
            <a:r>
              <a:rPr lang="de-DE" sz="2000" dirty="0" smtClean="0">
                <a:solidFill>
                  <a:prstClr val="white"/>
                </a:solidFill>
                <a:latin typeface="Century Gothic" pitchFamily="34" charset="0"/>
                <a:ea typeface="Verdana" pitchFamily="34" charset="0"/>
                <a:cs typeface="Verdana" pitchFamily="34" charset="0"/>
              </a:rPr>
              <a:t> Helles LCD Display mit allen Kanälen</a:t>
            </a:r>
          </a:p>
          <a:p>
            <a:pPr algn="ctr">
              <a:lnSpc>
                <a:spcPct val="150000"/>
              </a:lnSpc>
              <a:buFont typeface="Arial" pitchFamily="34" charset="0"/>
              <a:buChar char="•"/>
            </a:pPr>
            <a:r>
              <a:rPr lang="de-DE" sz="2000" dirty="0" smtClean="0">
                <a:solidFill>
                  <a:prstClr val="white"/>
                </a:solidFill>
                <a:latin typeface="Century Gothic" pitchFamily="34" charset="0"/>
                <a:ea typeface="Verdana" pitchFamily="34" charset="0"/>
                <a:cs typeface="Verdana" pitchFamily="34" charset="0"/>
              </a:rPr>
              <a:t> Automatische Speicherung</a:t>
            </a:r>
            <a:endParaRPr lang="en-US" sz="2000" dirty="0">
              <a:solidFill>
                <a:prstClr val="white"/>
              </a:solidFill>
              <a:latin typeface="Century Gothic" pitchFamily="34" charset="0"/>
              <a:ea typeface="Verdana" pitchFamily="34" charset="0"/>
              <a:cs typeface="Verdana" pitchFamily="34" charset="0"/>
            </a:endParaRPr>
          </a:p>
        </p:txBody>
      </p:sp>
      <p:sp>
        <p:nvSpPr>
          <p:cNvPr id="5" name="TextBox 4"/>
          <p:cNvSpPr txBox="1"/>
          <p:nvPr/>
        </p:nvSpPr>
        <p:spPr>
          <a:xfrm>
            <a:off x="5148064" y="260648"/>
            <a:ext cx="3672408" cy="2031325"/>
          </a:xfrm>
          <a:prstGeom prst="rect">
            <a:avLst/>
          </a:prstGeom>
          <a:noFill/>
        </p:spPr>
        <p:txBody>
          <a:bodyPr wrap="square" rtlCol="0">
            <a:spAutoFit/>
          </a:bodyPr>
          <a:lstStyle/>
          <a:p>
            <a:pPr algn="ctr">
              <a:lnSpc>
                <a:spcPct val="150000"/>
              </a:lnSpc>
            </a:pPr>
            <a:r>
              <a:rPr lang="de-DE" sz="2800" dirty="0" smtClean="0">
                <a:solidFill>
                  <a:prstClr val="white"/>
                </a:solidFill>
                <a:latin typeface="Century Gothic" pitchFamily="34" charset="0"/>
                <a:ea typeface="Verdana" pitchFamily="34" charset="0"/>
                <a:cs typeface="Verdana" pitchFamily="34" charset="0"/>
              </a:rPr>
              <a:t>Intuitive Bedienoberfläche</a:t>
            </a:r>
          </a:p>
          <a:p>
            <a:pPr algn="ctr">
              <a:lnSpc>
                <a:spcPct val="150000"/>
              </a:lnSpc>
            </a:pPr>
            <a:r>
              <a:rPr lang="de-DE" sz="2800" dirty="0" smtClean="0">
                <a:solidFill>
                  <a:prstClr val="white"/>
                </a:solidFill>
                <a:latin typeface="Century Gothic" pitchFamily="34" charset="0"/>
                <a:ea typeface="Verdana" pitchFamily="34" charset="0"/>
                <a:cs typeface="Verdana" pitchFamily="34" charset="0"/>
              </a:rPr>
              <a:t>Patentiert!! </a:t>
            </a:r>
            <a:endParaRPr lang="en-US" sz="2800" dirty="0">
              <a:solidFill>
                <a:prstClr val="white"/>
              </a:solidFill>
              <a:latin typeface="Century Gothic" pitchFamily="34" charset="0"/>
              <a:ea typeface="Verdana" pitchFamily="34" charset="0"/>
              <a:cs typeface="Verdana" pitchFamily="34" charset="0"/>
            </a:endParaRPr>
          </a:p>
        </p:txBody>
      </p:sp>
      <p:pic>
        <p:nvPicPr>
          <p:cNvPr id="11" name="Picture 10" descr="10 copy.jpg"/>
          <p:cNvPicPr>
            <a:picLocks noChangeAspect="1"/>
          </p:cNvPicPr>
          <p:nvPr/>
        </p:nvPicPr>
        <p:blipFill>
          <a:blip r:embed="rId5" cstate="print"/>
          <a:stretch>
            <a:fillRect/>
          </a:stretch>
        </p:blipFill>
        <p:spPr>
          <a:xfrm>
            <a:off x="611560" y="1412776"/>
            <a:ext cx="3887244" cy="2202772"/>
          </a:xfrm>
          <a:prstGeom prst="rect">
            <a:avLst/>
          </a:prstGeom>
        </p:spPr>
      </p:pic>
      <p:sp>
        <p:nvSpPr>
          <p:cNvPr id="7" name="TextBox 6"/>
          <p:cNvSpPr txBox="1"/>
          <p:nvPr/>
        </p:nvSpPr>
        <p:spPr>
          <a:xfrm>
            <a:off x="609137" y="1772816"/>
            <a:ext cx="720080" cy="400110"/>
          </a:xfrm>
          <a:prstGeom prst="rect">
            <a:avLst/>
          </a:prstGeom>
          <a:noFill/>
        </p:spPr>
        <p:txBody>
          <a:bodyPr wrap="square" rtlCol="0">
            <a:spAutoFit/>
          </a:bodyPr>
          <a:lstStyle/>
          <a:p>
            <a:r>
              <a:rPr lang="de-DE" sz="1000" dirty="0" smtClean="0">
                <a:solidFill>
                  <a:schemeClr val="bg1"/>
                </a:solidFill>
                <a:latin typeface="Arial" pitchFamily="34" charset="0"/>
                <a:cs typeface="Arial" pitchFamily="34" charset="0"/>
              </a:rPr>
              <a:t>PHIL</a:t>
            </a:r>
          </a:p>
          <a:p>
            <a:r>
              <a:rPr lang="de-DE" sz="1000" dirty="0" smtClean="0">
                <a:solidFill>
                  <a:schemeClr val="bg1"/>
                </a:solidFill>
                <a:latin typeface="Arial" pitchFamily="34" charset="0"/>
                <a:cs typeface="Arial" pitchFamily="34" charset="0"/>
              </a:rPr>
              <a:t>DRUMS</a:t>
            </a:r>
            <a:endParaRPr lang="en-US" sz="1000" dirty="0">
              <a:solidFill>
                <a:schemeClr val="bg1"/>
              </a:solidFill>
              <a:latin typeface="Arial" pitchFamily="34" charset="0"/>
              <a:cs typeface="Arial" pitchFamily="34" charset="0"/>
            </a:endParaRPr>
          </a:p>
        </p:txBody>
      </p:sp>
      <p:sp>
        <p:nvSpPr>
          <p:cNvPr id="8" name="TextBox 7"/>
          <p:cNvSpPr txBox="1"/>
          <p:nvPr/>
        </p:nvSpPr>
        <p:spPr>
          <a:xfrm>
            <a:off x="609137" y="1412776"/>
            <a:ext cx="648072" cy="400110"/>
          </a:xfrm>
          <a:prstGeom prst="rect">
            <a:avLst/>
          </a:prstGeom>
          <a:noFill/>
        </p:spPr>
        <p:txBody>
          <a:bodyPr wrap="square" rtlCol="0">
            <a:spAutoFit/>
          </a:bodyPr>
          <a:lstStyle/>
          <a:p>
            <a:endParaRPr lang="de-DE" sz="1000" dirty="0" smtClean="0">
              <a:solidFill>
                <a:schemeClr val="bg1"/>
              </a:solidFill>
              <a:latin typeface="Arial" pitchFamily="34" charset="0"/>
              <a:cs typeface="Arial" pitchFamily="34" charset="0"/>
            </a:endParaRPr>
          </a:p>
          <a:p>
            <a:r>
              <a:rPr lang="de-DE" sz="1000" dirty="0" smtClean="0">
                <a:solidFill>
                  <a:schemeClr val="bg1"/>
                </a:solidFill>
                <a:latin typeface="Arial" pitchFamily="34" charset="0"/>
                <a:cs typeface="Arial" pitchFamily="34" charset="0"/>
              </a:rPr>
              <a:t>BASS</a:t>
            </a:r>
            <a:endParaRPr lang="en-US" sz="1000" dirty="0">
              <a:solidFill>
                <a:schemeClr val="bg1"/>
              </a:solidFill>
              <a:latin typeface="Arial" pitchFamily="34" charset="0"/>
              <a:cs typeface="Arial" pitchFamily="34" charset="0"/>
            </a:endParaRPr>
          </a:p>
        </p:txBody>
      </p:sp>
      <p:sp>
        <p:nvSpPr>
          <p:cNvPr id="9" name="TextBox 8"/>
          <p:cNvSpPr txBox="1"/>
          <p:nvPr/>
        </p:nvSpPr>
        <p:spPr>
          <a:xfrm>
            <a:off x="2259534" y="2176290"/>
            <a:ext cx="648072" cy="400110"/>
          </a:xfrm>
          <a:prstGeom prst="rect">
            <a:avLst/>
          </a:prstGeom>
          <a:noFill/>
        </p:spPr>
        <p:txBody>
          <a:bodyPr wrap="square" rtlCol="0">
            <a:spAutoFit/>
          </a:bodyPr>
          <a:lstStyle/>
          <a:p>
            <a:endParaRPr lang="de-DE" sz="1000" dirty="0" smtClean="0">
              <a:solidFill>
                <a:schemeClr val="bg1"/>
              </a:solidFill>
              <a:latin typeface="Arial" pitchFamily="34" charset="0"/>
              <a:cs typeface="Arial" pitchFamily="34" charset="0"/>
            </a:endParaRPr>
          </a:p>
          <a:p>
            <a:r>
              <a:rPr lang="de-DE" sz="1000" dirty="0" smtClean="0">
                <a:solidFill>
                  <a:schemeClr val="bg1"/>
                </a:solidFill>
                <a:latin typeface="Arial" pitchFamily="34" charset="0"/>
                <a:cs typeface="Arial" pitchFamily="34" charset="0"/>
              </a:rPr>
              <a:t>PIANO</a:t>
            </a:r>
            <a:endParaRPr lang="en-US" sz="1000" dirty="0">
              <a:solidFill>
                <a:schemeClr val="bg1"/>
              </a:solidFill>
              <a:latin typeface="Arial" pitchFamily="34" charset="0"/>
              <a:cs typeface="Arial" pitchFamily="34" charset="0"/>
            </a:endParaRPr>
          </a:p>
        </p:txBody>
      </p:sp>
      <p:sp>
        <p:nvSpPr>
          <p:cNvPr id="10" name="TextBox 9"/>
          <p:cNvSpPr txBox="1"/>
          <p:nvPr/>
        </p:nvSpPr>
        <p:spPr>
          <a:xfrm>
            <a:off x="2259534" y="1412776"/>
            <a:ext cx="901782" cy="400110"/>
          </a:xfrm>
          <a:prstGeom prst="rect">
            <a:avLst/>
          </a:prstGeom>
          <a:noFill/>
        </p:spPr>
        <p:txBody>
          <a:bodyPr wrap="square" rtlCol="0">
            <a:spAutoFit/>
          </a:bodyPr>
          <a:lstStyle/>
          <a:p>
            <a:endParaRPr lang="de-DE" sz="1000" dirty="0" smtClean="0">
              <a:solidFill>
                <a:schemeClr val="bg1"/>
              </a:solidFill>
              <a:latin typeface="Arial" pitchFamily="34" charset="0"/>
              <a:cs typeface="Arial" pitchFamily="34" charset="0"/>
            </a:endParaRPr>
          </a:p>
          <a:p>
            <a:r>
              <a:rPr lang="de-DE" sz="1000" dirty="0" smtClean="0">
                <a:solidFill>
                  <a:schemeClr val="bg1"/>
                </a:solidFill>
                <a:latin typeface="Arial" pitchFamily="34" charset="0"/>
                <a:cs typeface="Arial" pitchFamily="34" charset="0"/>
              </a:rPr>
              <a:t>E GUITAR</a:t>
            </a:r>
            <a:endParaRPr lang="en-US" sz="1000" dirty="0">
              <a:solidFill>
                <a:schemeClr val="bg1"/>
              </a:solidFill>
              <a:latin typeface="Arial" pitchFamily="34" charset="0"/>
              <a:cs typeface="Arial" pitchFamily="34" charset="0"/>
            </a:endParaRPr>
          </a:p>
        </p:txBody>
      </p:sp>
      <p:sp>
        <p:nvSpPr>
          <p:cNvPr id="12" name="TextBox 11"/>
          <p:cNvSpPr txBox="1"/>
          <p:nvPr/>
        </p:nvSpPr>
        <p:spPr>
          <a:xfrm>
            <a:off x="609137" y="2204864"/>
            <a:ext cx="936104" cy="400110"/>
          </a:xfrm>
          <a:prstGeom prst="rect">
            <a:avLst/>
          </a:prstGeom>
          <a:noFill/>
        </p:spPr>
        <p:txBody>
          <a:bodyPr wrap="square" rtlCol="0">
            <a:spAutoFit/>
          </a:bodyPr>
          <a:lstStyle/>
          <a:p>
            <a:endParaRPr lang="de-DE" sz="1000" dirty="0" smtClean="0">
              <a:solidFill>
                <a:schemeClr val="bg1"/>
              </a:solidFill>
              <a:latin typeface="Arial" pitchFamily="34" charset="0"/>
              <a:cs typeface="Arial" pitchFamily="34" charset="0"/>
            </a:endParaRPr>
          </a:p>
          <a:p>
            <a:r>
              <a:rPr lang="de-DE" sz="1000" dirty="0" smtClean="0">
                <a:solidFill>
                  <a:schemeClr val="bg1"/>
                </a:solidFill>
                <a:latin typeface="Arial" pitchFamily="34" charset="0"/>
                <a:cs typeface="Arial" pitchFamily="34" charset="0"/>
              </a:rPr>
              <a:t>KEYBOARD</a:t>
            </a:r>
            <a:endParaRPr lang="en-US" sz="1000" dirty="0">
              <a:solidFill>
                <a:schemeClr val="bg1"/>
              </a:solidFill>
              <a:latin typeface="Arial" pitchFamily="34" charset="0"/>
              <a:cs typeface="Arial" pitchFamily="34" charset="0"/>
            </a:endParaRPr>
          </a:p>
        </p:txBody>
      </p:sp>
      <p:sp>
        <p:nvSpPr>
          <p:cNvPr id="13" name="TextBox 12"/>
          <p:cNvSpPr txBox="1"/>
          <p:nvPr/>
        </p:nvSpPr>
        <p:spPr>
          <a:xfrm>
            <a:off x="609137" y="2750731"/>
            <a:ext cx="936104" cy="246221"/>
          </a:xfrm>
          <a:prstGeom prst="rect">
            <a:avLst/>
          </a:prstGeom>
          <a:noFill/>
        </p:spPr>
        <p:txBody>
          <a:bodyPr wrap="square" rtlCol="0">
            <a:spAutoFit/>
          </a:bodyPr>
          <a:lstStyle/>
          <a:p>
            <a:r>
              <a:rPr lang="de-DE" sz="1000" dirty="0" smtClean="0">
                <a:solidFill>
                  <a:schemeClr val="bg1"/>
                </a:solidFill>
                <a:latin typeface="Arial" pitchFamily="34" charset="0"/>
                <a:cs typeface="Arial" pitchFamily="34" charset="0"/>
              </a:rPr>
              <a:t>VOCAL John</a:t>
            </a:r>
            <a:endParaRPr lang="en-US" sz="1000" dirty="0">
              <a:solidFill>
                <a:schemeClr val="bg1"/>
              </a:solidFill>
              <a:latin typeface="Arial" pitchFamily="34" charset="0"/>
              <a:cs typeface="Arial" pitchFamily="34" charset="0"/>
            </a:endParaRPr>
          </a:p>
        </p:txBody>
      </p:sp>
      <p:sp>
        <p:nvSpPr>
          <p:cNvPr id="14" name="TextBox 13"/>
          <p:cNvSpPr txBox="1"/>
          <p:nvPr/>
        </p:nvSpPr>
        <p:spPr>
          <a:xfrm>
            <a:off x="2259534" y="2762085"/>
            <a:ext cx="936104" cy="246221"/>
          </a:xfrm>
          <a:prstGeom prst="rect">
            <a:avLst/>
          </a:prstGeom>
          <a:noFill/>
        </p:spPr>
        <p:txBody>
          <a:bodyPr wrap="square" rtlCol="0">
            <a:spAutoFit/>
          </a:bodyPr>
          <a:lstStyle/>
          <a:p>
            <a:r>
              <a:rPr lang="de-DE" sz="1000" dirty="0" smtClean="0">
                <a:solidFill>
                  <a:schemeClr val="bg1"/>
                </a:solidFill>
                <a:latin typeface="Arial" pitchFamily="34" charset="0"/>
                <a:cs typeface="Arial" pitchFamily="34" charset="0"/>
              </a:rPr>
              <a:t>VOCAL Tom</a:t>
            </a:r>
            <a:endParaRPr lang="en-US" sz="1000" dirty="0">
              <a:solidFill>
                <a:schemeClr val="bg1"/>
              </a:solidFill>
              <a:latin typeface="Arial" pitchFamily="34" charset="0"/>
              <a:cs typeface="Arial" pitchFamily="34" charset="0"/>
            </a:endParaRPr>
          </a:p>
        </p:txBody>
      </p:sp>
      <p:sp>
        <p:nvSpPr>
          <p:cNvPr id="15" name="TextBox 14"/>
          <p:cNvSpPr txBox="1"/>
          <p:nvPr/>
        </p:nvSpPr>
        <p:spPr>
          <a:xfrm>
            <a:off x="2259534" y="1804754"/>
            <a:ext cx="901782" cy="400110"/>
          </a:xfrm>
          <a:prstGeom prst="rect">
            <a:avLst/>
          </a:prstGeom>
          <a:noFill/>
        </p:spPr>
        <p:txBody>
          <a:bodyPr wrap="square" rtlCol="0">
            <a:spAutoFit/>
          </a:bodyPr>
          <a:lstStyle/>
          <a:p>
            <a:endParaRPr lang="de-DE" sz="1000" dirty="0" smtClean="0">
              <a:solidFill>
                <a:schemeClr val="bg1"/>
              </a:solidFill>
              <a:latin typeface="Arial" pitchFamily="34" charset="0"/>
              <a:cs typeface="Arial" pitchFamily="34" charset="0"/>
            </a:endParaRPr>
          </a:p>
          <a:p>
            <a:r>
              <a:rPr lang="de-DE" sz="1000" dirty="0" smtClean="0">
                <a:solidFill>
                  <a:schemeClr val="bg1"/>
                </a:solidFill>
                <a:latin typeface="Arial" pitchFamily="34" charset="0"/>
                <a:cs typeface="Arial" pitchFamily="34" charset="0"/>
              </a:rPr>
              <a:t>AC GUITAR</a:t>
            </a:r>
            <a:endParaRPr lang="en-US" sz="1000" dirty="0">
              <a:solidFill>
                <a:schemeClr val="bg1"/>
              </a:solidFill>
              <a:latin typeface="Arial" pitchFamily="34" charset="0"/>
              <a:cs typeface="Arial" pitchFamily="34" charset="0"/>
            </a:endParaRPr>
          </a:p>
        </p:txBody>
      </p:sp>
      <p:sp>
        <p:nvSpPr>
          <p:cNvPr id="16" name="TextBox 15"/>
          <p:cNvSpPr txBox="1"/>
          <p:nvPr/>
        </p:nvSpPr>
        <p:spPr>
          <a:xfrm>
            <a:off x="609137" y="3132037"/>
            <a:ext cx="936104" cy="246221"/>
          </a:xfrm>
          <a:prstGeom prst="rect">
            <a:avLst/>
          </a:prstGeom>
          <a:noFill/>
        </p:spPr>
        <p:txBody>
          <a:bodyPr wrap="square" rtlCol="0">
            <a:spAutoFit/>
          </a:bodyPr>
          <a:lstStyle/>
          <a:p>
            <a:r>
              <a:rPr lang="de-DE" sz="1000" dirty="0" smtClean="0">
                <a:solidFill>
                  <a:schemeClr val="bg1"/>
                </a:solidFill>
                <a:latin typeface="Arial" pitchFamily="34" charset="0"/>
                <a:cs typeface="Arial" pitchFamily="34" charset="0"/>
              </a:rPr>
              <a:t>VOCAL Bill</a:t>
            </a:r>
            <a:endParaRPr lang="en-US" sz="1000" dirty="0">
              <a:solidFill>
                <a:schemeClr val="bg1"/>
              </a:solidFill>
              <a:latin typeface="Arial" pitchFamily="34" charset="0"/>
              <a:cs typeface="Arial" pitchFamily="34" charset="0"/>
            </a:endParaRPr>
          </a:p>
        </p:txBody>
      </p:sp>
      <p:sp>
        <p:nvSpPr>
          <p:cNvPr id="17" name="TextBox 16"/>
          <p:cNvSpPr txBox="1"/>
          <p:nvPr/>
        </p:nvSpPr>
        <p:spPr>
          <a:xfrm>
            <a:off x="2259534" y="3127738"/>
            <a:ext cx="1448370" cy="246221"/>
          </a:xfrm>
          <a:prstGeom prst="rect">
            <a:avLst/>
          </a:prstGeom>
          <a:noFill/>
        </p:spPr>
        <p:txBody>
          <a:bodyPr wrap="square" rtlCol="0">
            <a:spAutoFit/>
          </a:bodyPr>
          <a:lstStyle/>
          <a:p>
            <a:r>
              <a:rPr lang="de-DE" sz="1000" dirty="0" smtClean="0">
                <a:solidFill>
                  <a:schemeClr val="bg1"/>
                </a:solidFill>
                <a:latin typeface="Arial" pitchFamily="34" charset="0"/>
                <a:cs typeface="Arial" pitchFamily="34" charset="0"/>
              </a:rPr>
              <a:t>VOCAL Susan</a:t>
            </a:r>
            <a:endParaRPr lang="en-US" sz="1000" dirty="0">
              <a:solidFill>
                <a:schemeClr val="bg1"/>
              </a:solidFill>
              <a:latin typeface="Arial" pitchFamily="34" charset="0"/>
              <a:cs typeface="Arial" pitchFamily="34" charset="0"/>
            </a:endParaRPr>
          </a:p>
        </p:txBody>
      </p:sp>
    </p:spTree>
    <p:extLst>
      <p:ext uri="{BB962C8B-B14F-4D97-AF65-F5344CB8AC3E}">
        <p14:creationId xmlns="" xmlns:p14="http://schemas.microsoft.com/office/powerpoint/2010/main" val="3602508253"/>
      </p:ext>
    </p:extLst>
  </p:cSld>
  <p:clrMapOvr>
    <a:masterClrMapping/>
  </p:clrMapOvr>
  <p:transition spd="slow">
    <p:split dir="in"/>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 xmlns:a14="http://schemas.microsoft.com/office/drawing/2010/main"/>
              </a:ext>
            </a:extLst>
          </a:blip>
          <a:stretch>
            <a:fillRect/>
          </a:stretch>
        </p:blipFill>
        <p:spPr>
          <a:xfrm>
            <a:off x="0" y="0"/>
            <a:ext cx="9144000" cy="6858000"/>
          </a:xfrm>
          <a:prstGeom prst="rect">
            <a:avLst/>
          </a:prstGeom>
        </p:spPr>
      </p:pic>
      <p:sp>
        <p:nvSpPr>
          <p:cNvPr id="4" name="TextBox 3"/>
          <p:cNvSpPr txBox="1"/>
          <p:nvPr/>
        </p:nvSpPr>
        <p:spPr>
          <a:xfrm>
            <a:off x="179512" y="2783830"/>
            <a:ext cx="5112568" cy="1077218"/>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de-DE"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US Patent for user interface </a:t>
            </a:r>
            <a:endParaRPr lang="en-US"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 xmlns:p14="http://schemas.microsoft.com/office/powerpoint/2010/main" val="3945192296"/>
      </p:ext>
    </p:extLst>
  </p:cSld>
  <p:clrMapOvr>
    <a:masterClrMapping/>
  </p:clrMapOvr>
  <p:transition spd="slow">
    <p:split dir="in"/>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620688"/>
            <a:ext cx="8352928" cy="830997"/>
          </a:xfrm>
          <a:prstGeom prst="rect">
            <a:avLst/>
          </a:prstGeom>
          <a:noFill/>
        </p:spPr>
        <p:txBody>
          <a:bodyPr wrap="square" rtlCol="0">
            <a:spAutoFit/>
          </a:bodyPr>
          <a:lstStyle/>
          <a:p>
            <a:pPr algn="ctr"/>
            <a:r>
              <a:rPr lang="en-US" sz="2400" dirty="0" err="1" smtClean="0">
                <a:solidFill>
                  <a:prstClr val="white"/>
                </a:solidFill>
                <a:latin typeface="Century Gothic" pitchFamily="34" charset="0"/>
                <a:ea typeface="Verdana" pitchFamily="34" charset="0"/>
                <a:cs typeface="Verdana" pitchFamily="34" charset="0"/>
              </a:rPr>
              <a:t>Dezentrales</a:t>
            </a:r>
            <a:r>
              <a:rPr lang="en-US" sz="2400" dirty="0" smtClean="0">
                <a:solidFill>
                  <a:prstClr val="white"/>
                </a:solidFill>
                <a:latin typeface="Century Gothic" pitchFamily="34" charset="0"/>
                <a:ea typeface="Verdana" pitchFamily="34" charset="0"/>
                <a:cs typeface="Verdana" pitchFamily="34" charset="0"/>
              </a:rPr>
              <a:t>, </a:t>
            </a:r>
            <a:r>
              <a:rPr lang="en-US" sz="2400" dirty="0" err="1" smtClean="0">
                <a:solidFill>
                  <a:prstClr val="white"/>
                </a:solidFill>
                <a:latin typeface="Century Gothic" pitchFamily="34" charset="0"/>
                <a:ea typeface="Verdana" pitchFamily="34" charset="0"/>
                <a:cs typeface="Verdana" pitchFamily="34" charset="0"/>
              </a:rPr>
              <a:t>Netzwerkfähifges</a:t>
            </a:r>
            <a:r>
              <a:rPr lang="en-US" sz="2400" dirty="0" smtClean="0">
                <a:solidFill>
                  <a:prstClr val="white"/>
                </a:solidFill>
                <a:latin typeface="Century Gothic" pitchFamily="34" charset="0"/>
                <a:ea typeface="Verdana" pitchFamily="34" charset="0"/>
                <a:cs typeface="Verdana" pitchFamily="34" charset="0"/>
              </a:rPr>
              <a:t> </a:t>
            </a:r>
            <a:r>
              <a:rPr lang="en-US" sz="2400" dirty="0" err="1" smtClean="0">
                <a:solidFill>
                  <a:prstClr val="white"/>
                </a:solidFill>
                <a:latin typeface="Century Gothic" pitchFamily="34" charset="0"/>
                <a:ea typeface="Verdana" pitchFamily="34" charset="0"/>
                <a:cs typeface="Verdana" pitchFamily="34" charset="0"/>
              </a:rPr>
              <a:t>Digitales</a:t>
            </a:r>
            <a:r>
              <a:rPr lang="en-US" sz="2400" dirty="0" smtClean="0">
                <a:solidFill>
                  <a:prstClr val="white"/>
                </a:solidFill>
                <a:latin typeface="Century Gothic" pitchFamily="34" charset="0"/>
                <a:ea typeface="Verdana" pitchFamily="34" charset="0"/>
                <a:cs typeface="Verdana" pitchFamily="34" charset="0"/>
              </a:rPr>
              <a:t> </a:t>
            </a:r>
            <a:r>
              <a:rPr lang="en-US" sz="2400" dirty="0" err="1" smtClean="0">
                <a:solidFill>
                  <a:prstClr val="white"/>
                </a:solidFill>
                <a:latin typeface="Century Gothic" pitchFamily="34" charset="0"/>
                <a:ea typeface="Verdana" pitchFamily="34" charset="0"/>
                <a:cs typeface="Verdana" pitchFamily="34" charset="0"/>
              </a:rPr>
              <a:t>Mischpult</a:t>
            </a:r>
            <a:r>
              <a:rPr lang="en-US" sz="2400" dirty="0" smtClean="0">
                <a:solidFill>
                  <a:prstClr val="white"/>
                </a:solidFill>
                <a:latin typeface="Century Gothic" pitchFamily="34" charset="0"/>
                <a:ea typeface="Verdana" pitchFamily="34" charset="0"/>
                <a:cs typeface="Verdana" pitchFamily="34" charset="0"/>
              </a:rPr>
              <a:t> System</a:t>
            </a:r>
            <a:endParaRPr lang="en-US" sz="2400" dirty="0">
              <a:solidFill>
                <a:prstClr val="white"/>
              </a:solidFill>
              <a:latin typeface="Century Gothic" pitchFamily="34" charset="0"/>
              <a:ea typeface="Verdana" pitchFamily="34" charset="0"/>
              <a:cs typeface="Verdana" pitchFamily="34" charset="0"/>
            </a:endParaRPr>
          </a:p>
        </p:txBody>
      </p:sp>
      <p:pic>
        <p:nvPicPr>
          <p:cNvPr id="3" name="Picture 2" descr="LogoEnhanced2 copy.png"/>
          <p:cNvPicPr>
            <a:picLocks noChangeAspect="1"/>
          </p:cNvPicPr>
          <p:nvPr/>
        </p:nvPicPr>
        <p:blipFill>
          <a:blip r:embed="rId2" cstate="email"/>
          <a:stretch>
            <a:fillRect/>
          </a:stretch>
        </p:blipFill>
        <p:spPr>
          <a:xfrm>
            <a:off x="6948264" y="5805264"/>
            <a:ext cx="1887988" cy="504425"/>
          </a:xfrm>
          <a:prstGeom prst="rect">
            <a:avLst/>
          </a:prstGeom>
          <a:effectLst>
            <a:reflection blurRad="6350" stA="50000" endA="300" endPos="90000" dir="5400000" sy="-100000" algn="bl" rotWithShape="0"/>
          </a:effectLst>
        </p:spPr>
      </p:pic>
      <p:sp>
        <p:nvSpPr>
          <p:cNvPr id="5" name="TextBox 4"/>
          <p:cNvSpPr txBox="1"/>
          <p:nvPr/>
        </p:nvSpPr>
        <p:spPr>
          <a:xfrm>
            <a:off x="683568" y="1556792"/>
            <a:ext cx="8136904" cy="4708981"/>
          </a:xfrm>
          <a:prstGeom prst="rect">
            <a:avLst/>
          </a:prstGeom>
          <a:noFill/>
        </p:spPr>
        <p:txBody>
          <a:bodyPr wrap="square" rtlCol="0">
            <a:spAutoFit/>
          </a:bodyPr>
          <a:lstStyle/>
          <a:p>
            <a:pPr algn="ctr">
              <a:lnSpc>
                <a:spcPct val="150000"/>
              </a:lnSpc>
              <a:buFont typeface="Arial" pitchFamily="34" charset="0"/>
              <a:buChar char="•"/>
            </a:pPr>
            <a:r>
              <a:rPr lang="de-DE" sz="2000" dirty="0">
                <a:solidFill>
                  <a:prstClr val="white"/>
                </a:solidFill>
                <a:latin typeface="Century Gothic" pitchFamily="34" charset="0"/>
                <a:ea typeface="Verdana" pitchFamily="34" charset="0"/>
                <a:cs typeface="Verdana" pitchFamily="34" charset="0"/>
              </a:rPr>
              <a:t> Intuitive </a:t>
            </a:r>
            <a:r>
              <a:rPr lang="de-DE" sz="2000" dirty="0" smtClean="0">
                <a:solidFill>
                  <a:prstClr val="white"/>
                </a:solidFill>
                <a:latin typeface="Century Gothic" pitchFamily="34" charset="0"/>
                <a:ea typeface="Verdana" pitchFamily="34" charset="0"/>
                <a:cs typeface="Verdana" pitchFamily="34" charset="0"/>
              </a:rPr>
              <a:t>Bedienung</a:t>
            </a:r>
          </a:p>
          <a:p>
            <a:pPr algn="ctr">
              <a:lnSpc>
                <a:spcPct val="150000"/>
              </a:lnSpc>
              <a:buFont typeface="Arial" pitchFamily="34" charset="0"/>
              <a:buChar char="•"/>
            </a:pPr>
            <a:r>
              <a:rPr lang="de-DE" sz="2000" dirty="0" smtClean="0">
                <a:solidFill>
                  <a:prstClr val="white"/>
                </a:solidFill>
                <a:latin typeface="Century Gothic" pitchFamily="34" charset="0"/>
                <a:ea typeface="Verdana" pitchFamily="34" charset="0"/>
                <a:cs typeface="Verdana" pitchFamily="34" charset="0"/>
              </a:rPr>
              <a:t>Integriert oder eigenständig</a:t>
            </a:r>
            <a:endParaRPr lang="de-DE" sz="2000" dirty="0">
              <a:solidFill>
                <a:prstClr val="white"/>
              </a:solidFill>
              <a:latin typeface="Century Gothic" pitchFamily="34" charset="0"/>
              <a:ea typeface="Verdana" pitchFamily="34" charset="0"/>
              <a:cs typeface="Verdana" pitchFamily="34" charset="0"/>
            </a:endParaRPr>
          </a:p>
          <a:p>
            <a:pPr algn="ctr">
              <a:lnSpc>
                <a:spcPct val="150000"/>
              </a:lnSpc>
              <a:buFont typeface="Arial" pitchFamily="34" charset="0"/>
              <a:buChar char="•"/>
            </a:pPr>
            <a:r>
              <a:rPr lang="de-DE" sz="2000" dirty="0">
                <a:solidFill>
                  <a:prstClr val="white"/>
                </a:solidFill>
                <a:latin typeface="Century Gothic" pitchFamily="34" charset="0"/>
                <a:ea typeface="Verdana" pitchFamily="34" charset="0"/>
                <a:cs typeface="Verdana" pitchFamily="34" charset="0"/>
              </a:rPr>
              <a:t> </a:t>
            </a:r>
            <a:r>
              <a:rPr lang="de-DE" sz="2000" dirty="0" smtClean="0">
                <a:solidFill>
                  <a:prstClr val="white"/>
                </a:solidFill>
                <a:latin typeface="Century Gothic" pitchFamily="34" charset="0"/>
                <a:ea typeface="Verdana" pitchFamily="34" charset="0"/>
                <a:cs typeface="Verdana" pitchFamily="34" charset="0"/>
              </a:rPr>
              <a:t>Lokale Netzwerk Ein- und Ausgänge</a:t>
            </a:r>
            <a:endParaRPr lang="de-DE" sz="2000" dirty="0">
              <a:solidFill>
                <a:prstClr val="white"/>
              </a:solidFill>
              <a:latin typeface="Century Gothic" pitchFamily="34" charset="0"/>
              <a:ea typeface="Verdana" pitchFamily="34" charset="0"/>
              <a:cs typeface="Verdana" pitchFamily="34" charset="0"/>
            </a:endParaRPr>
          </a:p>
          <a:p>
            <a:pPr algn="ctr">
              <a:lnSpc>
                <a:spcPct val="150000"/>
              </a:lnSpc>
              <a:buFont typeface="Arial" pitchFamily="34" charset="0"/>
              <a:buChar char="•"/>
            </a:pPr>
            <a:r>
              <a:rPr lang="de-DE" sz="2000" dirty="0" smtClean="0">
                <a:solidFill>
                  <a:prstClr val="white"/>
                </a:solidFill>
                <a:latin typeface="Century Gothic" pitchFamily="34" charset="0"/>
                <a:ea typeface="Verdana" pitchFamily="34" charset="0"/>
                <a:cs typeface="Verdana" pitchFamily="34" charset="0"/>
              </a:rPr>
              <a:t> Hervorragende Audio Qualität</a:t>
            </a:r>
            <a:endParaRPr lang="de-DE" sz="2000" dirty="0">
              <a:solidFill>
                <a:prstClr val="white"/>
              </a:solidFill>
              <a:latin typeface="Century Gothic" pitchFamily="34" charset="0"/>
              <a:ea typeface="Verdana" pitchFamily="34" charset="0"/>
              <a:cs typeface="Verdana" pitchFamily="34" charset="0"/>
            </a:endParaRPr>
          </a:p>
          <a:p>
            <a:pPr algn="ctr">
              <a:lnSpc>
                <a:spcPct val="150000"/>
              </a:lnSpc>
              <a:buFont typeface="Arial" pitchFamily="34" charset="0"/>
              <a:buChar char="•"/>
            </a:pPr>
            <a:r>
              <a:rPr lang="de-DE" sz="2000" dirty="0">
                <a:solidFill>
                  <a:prstClr val="white"/>
                </a:solidFill>
                <a:latin typeface="Century Gothic" pitchFamily="34" charset="0"/>
                <a:ea typeface="Verdana" pitchFamily="34" charset="0"/>
                <a:cs typeface="Verdana" pitchFamily="34" charset="0"/>
              </a:rPr>
              <a:t> </a:t>
            </a:r>
            <a:r>
              <a:rPr lang="de-DE" sz="2000" dirty="0" smtClean="0">
                <a:solidFill>
                  <a:prstClr val="white"/>
                </a:solidFill>
                <a:latin typeface="Century Gothic" pitchFamily="34" charset="0"/>
                <a:ea typeface="Verdana" pitchFamily="34" charset="0"/>
                <a:cs typeface="Verdana" pitchFamily="34" charset="0"/>
              </a:rPr>
              <a:t>Zusätzliche Eingänge – analog oder digital</a:t>
            </a:r>
          </a:p>
          <a:p>
            <a:pPr algn="ctr">
              <a:lnSpc>
                <a:spcPct val="150000"/>
              </a:lnSpc>
              <a:buFont typeface="Arial" pitchFamily="34" charset="0"/>
              <a:buChar char="•"/>
            </a:pPr>
            <a:r>
              <a:rPr lang="de-DE" sz="2000" dirty="0" smtClean="0">
                <a:solidFill>
                  <a:prstClr val="white"/>
                </a:solidFill>
                <a:latin typeface="Century Gothic" pitchFamily="34" charset="0"/>
                <a:ea typeface="Verdana" pitchFamily="34" charset="0"/>
                <a:cs typeface="Verdana" pitchFamily="34" charset="0"/>
              </a:rPr>
              <a:t>Voll skalierbar – 1 , 2 …  hunderte</a:t>
            </a:r>
          </a:p>
          <a:p>
            <a:pPr algn="ctr">
              <a:lnSpc>
                <a:spcPct val="150000"/>
              </a:lnSpc>
              <a:buFont typeface="Arial" pitchFamily="34" charset="0"/>
              <a:buChar char="•"/>
            </a:pPr>
            <a:r>
              <a:rPr lang="de-DE" sz="2000" dirty="0" smtClean="0">
                <a:solidFill>
                  <a:prstClr val="white"/>
                </a:solidFill>
                <a:latin typeface="Century Gothic" pitchFamily="34" charset="0"/>
                <a:ea typeface="Verdana" pitchFamily="34" charset="0"/>
                <a:cs typeface="Verdana" pitchFamily="34" charset="0"/>
              </a:rPr>
              <a:t>Mehrspur -Aufnahme und Abspiele Möglichkeit  (max 16 Spuren) Identifizierung der Kanäle nach MAC Adresse und Namen (neuer Name = neuer Kanal)!</a:t>
            </a:r>
          </a:p>
          <a:p>
            <a:pPr algn="ctr">
              <a:lnSpc>
                <a:spcPct val="150000"/>
              </a:lnSpc>
              <a:buFont typeface="Arial" pitchFamily="34" charset="0"/>
              <a:buChar char="•"/>
            </a:pPr>
            <a:endParaRPr lang="en-US" sz="2000" b="1" dirty="0">
              <a:solidFill>
                <a:prstClr val="white"/>
              </a:solidFill>
              <a:latin typeface="Century Gothic" pitchFamily="34" charset="0"/>
              <a:ea typeface="Verdana" pitchFamily="34" charset="0"/>
              <a:cs typeface="Verdana" pitchFamily="34" charset="0"/>
            </a:endParaRPr>
          </a:p>
        </p:txBody>
      </p:sp>
    </p:spTree>
    <p:extLst>
      <p:ext uri="{BB962C8B-B14F-4D97-AF65-F5344CB8AC3E}">
        <p14:creationId xmlns="" xmlns:p14="http://schemas.microsoft.com/office/powerpoint/2010/main" val="3536310777"/>
      </p:ext>
    </p:extLst>
  </p:cSld>
  <p:clrMapOvr>
    <a:masterClrMapping/>
  </p:clrMapOvr>
  <p:transition spd="slow">
    <p:spli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Sound_Wave_by_vladstudio.jpg"/>
          <p:cNvPicPr>
            <a:picLocks noChangeAspect="1"/>
          </p:cNvPicPr>
          <p:nvPr/>
        </p:nvPicPr>
        <p:blipFill>
          <a:blip r:embed="rId2" cstate="print">
            <a:lum bright="-10000"/>
          </a:blip>
          <a:srcRect b="9051"/>
          <a:stretch>
            <a:fillRect/>
          </a:stretch>
        </p:blipFill>
        <p:spPr>
          <a:xfrm>
            <a:off x="-153347" y="-27384"/>
            <a:ext cx="10053939" cy="6858000"/>
          </a:xfrm>
          <a:prstGeom prst="rect">
            <a:avLst/>
          </a:prstGeom>
        </p:spPr>
      </p:pic>
      <p:pic>
        <p:nvPicPr>
          <p:cNvPr id="3" name="Picture 2" descr="LogoEnhanced2 copy.png"/>
          <p:cNvPicPr>
            <a:picLocks noChangeAspect="1"/>
          </p:cNvPicPr>
          <p:nvPr/>
        </p:nvPicPr>
        <p:blipFill>
          <a:blip r:embed="rId3" cstate="email"/>
          <a:stretch>
            <a:fillRect/>
          </a:stretch>
        </p:blipFill>
        <p:spPr>
          <a:xfrm>
            <a:off x="6948264" y="5805264"/>
            <a:ext cx="1887988" cy="504425"/>
          </a:xfrm>
          <a:prstGeom prst="rect">
            <a:avLst/>
          </a:prstGeom>
          <a:effectLst>
            <a:reflection blurRad="6350" stA="50000" endA="300" endPos="90000" dir="5400000" sy="-100000" algn="bl" rotWithShape="0"/>
          </a:effectLst>
        </p:spPr>
      </p:pic>
      <p:sp>
        <p:nvSpPr>
          <p:cNvPr id="4" name="TextBox 3"/>
          <p:cNvSpPr txBox="1"/>
          <p:nvPr/>
        </p:nvSpPr>
        <p:spPr>
          <a:xfrm>
            <a:off x="611560" y="332656"/>
            <a:ext cx="8136904" cy="523220"/>
          </a:xfrm>
          <a:prstGeom prst="rect">
            <a:avLst/>
          </a:prstGeom>
          <a:noFill/>
        </p:spPr>
        <p:txBody>
          <a:bodyPr wrap="square" rtlCol="0">
            <a:spAutoFit/>
          </a:bodyPr>
          <a:lstStyle/>
          <a:p>
            <a:pPr algn="ctr"/>
            <a:r>
              <a:rPr lang="en-US" sz="2800" b="1" dirty="0" smtClean="0">
                <a:solidFill>
                  <a:prstClr val="white"/>
                </a:solidFill>
                <a:latin typeface="Century Gothic" pitchFamily="34" charset="0"/>
                <a:ea typeface="Verdana" pitchFamily="34" charset="0"/>
                <a:cs typeface="Verdana" pitchFamily="34" charset="0"/>
              </a:rPr>
              <a:t>3-Dimensionaler Sound </a:t>
            </a:r>
            <a:endParaRPr lang="en-US" sz="2800" b="1" dirty="0">
              <a:solidFill>
                <a:prstClr val="white"/>
              </a:solidFill>
              <a:latin typeface="Century Gothic" pitchFamily="34" charset="0"/>
              <a:ea typeface="Verdana" pitchFamily="34" charset="0"/>
              <a:cs typeface="Verdana" pitchFamily="34" charset="0"/>
            </a:endParaRPr>
          </a:p>
        </p:txBody>
      </p:sp>
      <p:pic>
        <p:nvPicPr>
          <p:cNvPr id="8" name="Picture 7" descr="multipath.gif"/>
          <p:cNvPicPr>
            <a:picLocks noChangeAspect="1"/>
          </p:cNvPicPr>
          <p:nvPr/>
        </p:nvPicPr>
        <p:blipFill>
          <a:blip r:embed="rId4" cstate="print">
            <a:clrChange>
              <a:clrFrom>
                <a:srgbClr val="FFFFFF"/>
              </a:clrFrom>
              <a:clrTo>
                <a:srgbClr val="FFFFFF">
                  <a:alpha val="0"/>
                </a:srgbClr>
              </a:clrTo>
            </a:clrChange>
          </a:blip>
          <a:stretch>
            <a:fillRect/>
          </a:stretch>
        </p:blipFill>
        <p:spPr>
          <a:xfrm>
            <a:off x="2356026" y="1700808"/>
            <a:ext cx="4736254" cy="3392039"/>
          </a:xfrm>
          <a:prstGeom prst="rect">
            <a:avLst/>
          </a:prstGeom>
        </p:spPr>
      </p:pic>
      <p:sp>
        <p:nvSpPr>
          <p:cNvPr id="13" name="TextBox 12"/>
          <p:cNvSpPr txBox="1"/>
          <p:nvPr/>
        </p:nvSpPr>
        <p:spPr>
          <a:xfrm>
            <a:off x="179512" y="5229200"/>
            <a:ext cx="9361040" cy="830997"/>
          </a:xfrm>
          <a:prstGeom prst="rect">
            <a:avLst/>
          </a:prstGeom>
          <a:noFill/>
        </p:spPr>
        <p:txBody>
          <a:bodyPr wrap="square" rtlCol="0">
            <a:spAutoFit/>
          </a:bodyPr>
          <a:lstStyle/>
          <a:p>
            <a:pPr algn="ctr"/>
            <a:r>
              <a:rPr lang="en-US" sz="2400" dirty="0" smtClean="0">
                <a:solidFill>
                  <a:prstClr val="white"/>
                </a:solidFill>
                <a:latin typeface="Century Gothic" pitchFamily="34" charset="0"/>
                <a:ea typeface="Verdana" pitchFamily="34" charset="0"/>
                <a:cs typeface="Verdana" pitchFamily="34" charset="0"/>
              </a:rPr>
              <a:t>Die </a:t>
            </a:r>
            <a:r>
              <a:rPr lang="en-US" sz="2400" dirty="0" err="1" smtClean="0">
                <a:solidFill>
                  <a:prstClr val="white"/>
                </a:solidFill>
                <a:latin typeface="Century Gothic" pitchFamily="34" charset="0"/>
                <a:ea typeface="Verdana" pitchFamily="34" charset="0"/>
                <a:cs typeface="Verdana" pitchFamily="34" charset="0"/>
              </a:rPr>
              <a:t>internen</a:t>
            </a:r>
            <a:r>
              <a:rPr lang="en-US" sz="2400" dirty="0" smtClean="0">
                <a:solidFill>
                  <a:prstClr val="white"/>
                </a:solidFill>
                <a:latin typeface="Century Gothic" pitchFamily="34" charset="0"/>
                <a:ea typeface="Verdana" pitchFamily="34" charset="0"/>
                <a:cs typeface="Verdana" pitchFamily="34" charset="0"/>
              </a:rPr>
              <a:t> Stereo </a:t>
            </a:r>
            <a:r>
              <a:rPr lang="en-US" sz="2400" dirty="0" err="1" smtClean="0">
                <a:solidFill>
                  <a:prstClr val="white"/>
                </a:solidFill>
                <a:latin typeface="Century Gothic" pitchFamily="34" charset="0"/>
                <a:ea typeface="Verdana" pitchFamily="34" charset="0"/>
                <a:cs typeface="Verdana" pitchFamily="34" charset="0"/>
              </a:rPr>
              <a:t>Effekte</a:t>
            </a:r>
            <a:r>
              <a:rPr lang="en-US" sz="2400" dirty="0" smtClean="0">
                <a:solidFill>
                  <a:prstClr val="white"/>
                </a:solidFill>
                <a:latin typeface="Century Gothic" pitchFamily="34" charset="0"/>
                <a:ea typeface="Verdana" pitchFamily="34" charset="0"/>
                <a:cs typeface="Verdana" pitchFamily="34" charset="0"/>
              </a:rPr>
              <a:t> </a:t>
            </a:r>
            <a:r>
              <a:rPr lang="en-US" sz="2400" dirty="0" err="1" smtClean="0">
                <a:solidFill>
                  <a:prstClr val="white"/>
                </a:solidFill>
                <a:latin typeface="Century Gothic" pitchFamily="34" charset="0"/>
                <a:ea typeface="Verdana" pitchFamily="34" charset="0"/>
                <a:cs typeface="Verdana" pitchFamily="34" charset="0"/>
              </a:rPr>
              <a:t>erlauben</a:t>
            </a:r>
            <a:r>
              <a:rPr lang="en-US" sz="2400" dirty="0" smtClean="0">
                <a:solidFill>
                  <a:prstClr val="white"/>
                </a:solidFill>
                <a:latin typeface="Century Gothic" pitchFamily="34" charset="0"/>
                <a:ea typeface="Verdana" pitchFamily="34" charset="0"/>
                <a:cs typeface="Verdana" pitchFamily="34" charset="0"/>
              </a:rPr>
              <a:t> </a:t>
            </a:r>
            <a:r>
              <a:rPr lang="en-US" sz="2400" dirty="0" err="1" smtClean="0">
                <a:solidFill>
                  <a:prstClr val="white"/>
                </a:solidFill>
                <a:latin typeface="Century Gothic" pitchFamily="34" charset="0"/>
                <a:ea typeface="Verdana" pitchFamily="34" charset="0"/>
                <a:cs typeface="Verdana" pitchFamily="34" charset="0"/>
              </a:rPr>
              <a:t>insbesondere</a:t>
            </a:r>
            <a:r>
              <a:rPr lang="en-US" sz="2400" dirty="0" smtClean="0">
                <a:solidFill>
                  <a:prstClr val="white"/>
                </a:solidFill>
                <a:latin typeface="Century Gothic" pitchFamily="34" charset="0"/>
                <a:ea typeface="Verdana" pitchFamily="34" charset="0"/>
                <a:cs typeface="Verdana" pitchFamily="34" charset="0"/>
              </a:rPr>
              <a:t> </a:t>
            </a:r>
            <a:r>
              <a:rPr lang="en-US" sz="2400" dirty="0" err="1" smtClean="0">
                <a:solidFill>
                  <a:prstClr val="white"/>
                </a:solidFill>
                <a:latin typeface="Century Gothic" pitchFamily="34" charset="0"/>
                <a:ea typeface="Verdana" pitchFamily="34" charset="0"/>
                <a:cs typeface="Verdana" pitchFamily="34" charset="0"/>
              </a:rPr>
              <a:t>bei</a:t>
            </a:r>
            <a:r>
              <a:rPr lang="en-US" sz="2400" dirty="0" smtClean="0">
                <a:solidFill>
                  <a:prstClr val="white"/>
                </a:solidFill>
                <a:latin typeface="Century Gothic" pitchFamily="34" charset="0"/>
                <a:ea typeface="Verdana" pitchFamily="34" charset="0"/>
                <a:cs typeface="Verdana" pitchFamily="34" charset="0"/>
              </a:rPr>
              <a:t> In-Ear </a:t>
            </a:r>
            <a:r>
              <a:rPr lang="en-US" sz="2400" dirty="0" err="1" smtClean="0">
                <a:solidFill>
                  <a:prstClr val="white"/>
                </a:solidFill>
                <a:latin typeface="Century Gothic" pitchFamily="34" charset="0"/>
                <a:ea typeface="Verdana" pitchFamily="34" charset="0"/>
                <a:cs typeface="Verdana" pitchFamily="34" charset="0"/>
              </a:rPr>
              <a:t>Betrieb</a:t>
            </a:r>
            <a:r>
              <a:rPr lang="en-US" sz="2400" dirty="0" smtClean="0">
                <a:solidFill>
                  <a:prstClr val="white"/>
                </a:solidFill>
                <a:latin typeface="Century Gothic" pitchFamily="34" charset="0"/>
                <a:ea typeface="Verdana" pitchFamily="34" charset="0"/>
                <a:cs typeface="Verdana" pitchFamily="34" charset="0"/>
              </a:rPr>
              <a:t> </a:t>
            </a:r>
            <a:r>
              <a:rPr lang="en-US" sz="2400" dirty="0" err="1" smtClean="0">
                <a:solidFill>
                  <a:prstClr val="white"/>
                </a:solidFill>
                <a:latin typeface="Century Gothic" pitchFamily="34" charset="0"/>
                <a:ea typeface="Verdana" pitchFamily="34" charset="0"/>
                <a:cs typeface="Verdana" pitchFamily="34" charset="0"/>
              </a:rPr>
              <a:t>ein</a:t>
            </a:r>
            <a:r>
              <a:rPr lang="en-US" sz="2400" dirty="0" smtClean="0">
                <a:solidFill>
                  <a:prstClr val="white"/>
                </a:solidFill>
                <a:latin typeface="Century Gothic" pitchFamily="34" charset="0"/>
                <a:ea typeface="Verdana" pitchFamily="34" charset="0"/>
                <a:cs typeface="Verdana" pitchFamily="34" charset="0"/>
              </a:rPr>
              <a:t> </a:t>
            </a:r>
            <a:r>
              <a:rPr lang="en-US" sz="2400" dirty="0" err="1" smtClean="0">
                <a:solidFill>
                  <a:prstClr val="white"/>
                </a:solidFill>
                <a:latin typeface="Century Gothic" pitchFamily="34" charset="0"/>
                <a:ea typeface="Verdana" pitchFamily="34" charset="0"/>
                <a:cs typeface="Verdana" pitchFamily="34" charset="0"/>
              </a:rPr>
              <a:t>dreidimensionales</a:t>
            </a:r>
            <a:r>
              <a:rPr lang="en-US" sz="2400" dirty="0" smtClean="0">
                <a:solidFill>
                  <a:prstClr val="white"/>
                </a:solidFill>
                <a:latin typeface="Century Gothic" pitchFamily="34" charset="0"/>
                <a:ea typeface="Verdana" pitchFamily="34" charset="0"/>
                <a:cs typeface="Verdana" pitchFamily="34" charset="0"/>
              </a:rPr>
              <a:t> </a:t>
            </a:r>
            <a:r>
              <a:rPr lang="en-US" sz="2400" dirty="0" err="1" smtClean="0">
                <a:solidFill>
                  <a:prstClr val="white"/>
                </a:solidFill>
                <a:latin typeface="Century Gothic" pitchFamily="34" charset="0"/>
                <a:ea typeface="Verdana" pitchFamily="34" charset="0"/>
                <a:cs typeface="Verdana" pitchFamily="34" charset="0"/>
              </a:rPr>
              <a:t>Klangbild</a:t>
            </a:r>
            <a:r>
              <a:rPr lang="en-US" sz="2400" dirty="0" smtClean="0">
                <a:solidFill>
                  <a:prstClr val="white"/>
                </a:solidFill>
                <a:latin typeface="Century Gothic" pitchFamily="34" charset="0"/>
                <a:ea typeface="Verdana" pitchFamily="34" charset="0"/>
                <a:cs typeface="Verdana" pitchFamily="34" charset="0"/>
              </a:rPr>
              <a:t> </a:t>
            </a:r>
            <a:endParaRPr lang="en-US" sz="2400" dirty="0">
              <a:solidFill>
                <a:prstClr val="white"/>
              </a:solidFill>
              <a:latin typeface="Century Gothic" pitchFamily="34" charset="0"/>
              <a:ea typeface="Verdana" pitchFamily="34" charset="0"/>
              <a:cs typeface="Verdana" pitchFamily="34" charset="0"/>
            </a:endParaRPr>
          </a:p>
        </p:txBody>
      </p:sp>
    </p:spTree>
    <p:extLst>
      <p:ext uri="{BB962C8B-B14F-4D97-AF65-F5344CB8AC3E}">
        <p14:creationId xmlns="" xmlns:p14="http://schemas.microsoft.com/office/powerpoint/2010/main" val="1038929692"/>
      </p:ext>
    </p:extLst>
  </p:cSld>
  <p:clrMapOvr>
    <a:masterClrMapping/>
  </p:clrMapOvr>
  <p:transition spd="slow">
    <p:split dir="in"/>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Picture 93" descr="LogoEnhanced2 copy.png"/>
          <p:cNvPicPr>
            <a:picLocks noChangeAspect="1"/>
          </p:cNvPicPr>
          <p:nvPr/>
        </p:nvPicPr>
        <p:blipFill>
          <a:blip r:embed="rId3" cstate="email"/>
          <a:stretch>
            <a:fillRect/>
          </a:stretch>
        </p:blipFill>
        <p:spPr>
          <a:xfrm>
            <a:off x="7164288" y="188640"/>
            <a:ext cx="1887988" cy="504425"/>
          </a:xfrm>
          <a:prstGeom prst="rect">
            <a:avLst/>
          </a:prstGeom>
          <a:effectLst>
            <a:reflection blurRad="6350" stA="50000" endA="300" endPos="90000" dir="5400000" sy="-100000" algn="bl" rotWithShape="0"/>
          </a:effectLst>
        </p:spPr>
      </p:pic>
      <p:sp>
        <p:nvSpPr>
          <p:cNvPr id="33" name="TextBox 32"/>
          <p:cNvSpPr txBox="1"/>
          <p:nvPr/>
        </p:nvSpPr>
        <p:spPr>
          <a:xfrm>
            <a:off x="611560" y="5733256"/>
            <a:ext cx="7920880" cy="584775"/>
          </a:xfrm>
          <a:prstGeom prst="rect">
            <a:avLst/>
          </a:prstGeom>
          <a:noFill/>
        </p:spPr>
        <p:txBody>
          <a:bodyPr wrap="square" rtlCol="0">
            <a:spAutoFit/>
          </a:bodyPr>
          <a:lstStyle/>
          <a:p>
            <a:r>
              <a:rPr lang="de-DE" sz="1600" dirty="0" smtClean="0">
                <a:solidFill>
                  <a:prstClr val="white"/>
                </a:solidFill>
                <a:latin typeface="Century Gothic" pitchFamily="34" charset="0"/>
              </a:rPr>
              <a:t>Die lokalen Eingänge können zum Netzwerk geschickt werden (Duaöl Mpono oder Stereo, ebenso der Stereo-Mix</a:t>
            </a:r>
            <a:endParaRPr lang="en-US" sz="1600" dirty="0">
              <a:solidFill>
                <a:prstClr val="white"/>
              </a:solidFill>
              <a:latin typeface="Century Gothic" pitchFamily="34" charset="0"/>
            </a:endParaRPr>
          </a:p>
        </p:txBody>
      </p:sp>
      <p:pic>
        <p:nvPicPr>
          <p:cNvPr id="8" name="Picture 7" descr="Network01-160.png"/>
          <p:cNvPicPr>
            <a:picLocks noChangeAspect="1"/>
          </p:cNvPicPr>
          <p:nvPr/>
        </p:nvPicPr>
        <p:blipFill>
          <a:blip r:embed="rId4" cstate="print"/>
          <a:stretch>
            <a:fillRect/>
          </a:stretch>
        </p:blipFill>
        <p:spPr>
          <a:xfrm>
            <a:off x="827584" y="453268"/>
            <a:ext cx="5761219" cy="4511431"/>
          </a:xfrm>
          <a:prstGeom prst="rect">
            <a:avLst/>
          </a:prstGeom>
        </p:spPr>
      </p:pic>
      <p:sp>
        <p:nvSpPr>
          <p:cNvPr id="10" name="TextBox 9"/>
          <p:cNvSpPr txBox="1"/>
          <p:nvPr/>
        </p:nvSpPr>
        <p:spPr>
          <a:xfrm>
            <a:off x="939796" y="724500"/>
            <a:ext cx="576064" cy="276999"/>
          </a:xfrm>
          <a:prstGeom prst="rect">
            <a:avLst/>
          </a:prstGeom>
          <a:noFill/>
        </p:spPr>
        <p:txBody>
          <a:bodyPr wrap="square" rtlCol="0">
            <a:spAutoFit/>
          </a:bodyPr>
          <a:lstStyle/>
          <a:p>
            <a:r>
              <a:rPr lang="de-DE" sz="1200" dirty="0" smtClean="0">
                <a:latin typeface="Arial Narrow" pitchFamily="34" charset="0"/>
              </a:rPr>
              <a:t>Inputs</a:t>
            </a:r>
            <a:endParaRPr lang="en-US" sz="1200" dirty="0">
              <a:latin typeface="Arial Narrow" pitchFamily="34" charset="0"/>
            </a:endParaRPr>
          </a:p>
        </p:txBody>
      </p:sp>
      <p:sp>
        <p:nvSpPr>
          <p:cNvPr id="11" name="TextBox 10"/>
          <p:cNvSpPr txBox="1"/>
          <p:nvPr/>
        </p:nvSpPr>
        <p:spPr>
          <a:xfrm>
            <a:off x="1763688" y="692696"/>
            <a:ext cx="648072" cy="276999"/>
          </a:xfrm>
          <a:prstGeom prst="rect">
            <a:avLst/>
          </a:prstGeom>
          <a:noFill/>
        </p:spPr>
        <p:txBody>
          <a:bodyPr wrap="square" rtlCol="0">
            <a:spAutoFit/>
          </a:bodyPr>
          <a:lstStyle/>
          <a:p>
            <a:r>
              <a:rPr lang="de-DE" sz="1200" dirty="0" smtClean="0">
                <a:latin typeface="Arial Narrow" pitchFamily="34" charset="0"/>
              </a:rPr>
              <a:t>Mix Out</a:t>
            </a:r>
            <a:endParaRPr lang="en-US" sz="1200" dirty="0">
              <a:latin typeface="Arial Narrow" pitchFamily="34" charset="0"/>
            </a:endParaRPr>
          </a:p>
        </p:txBody>
      </p:sp>
      <p:sp>
        <p:nvSpPr>
          <p:cNvPr id="12" name="TextBox 11"/>
          <p:cNvSpPr txBox="1"/>
          <p:nvPr/>
        </p:nvSpPr>
        <p:spPr>
          <a:xfrm>
            <a:off x="3572288" y="1068189"/>
            <a:ext cx="1584176" cy="276999"/>
          </a:xfrm>
          <a:prstGeom prst="rect">
            <a:avLst/>
          </a:prstGeom>
          <a:noFill/>
        </p:spPr>
        <p:txBody>
          <a:bodyPr wrap="square" rtlCol="0">
            <a:spAutoFit/>
          </a:bodyPr>
          <a:lstStyle/>
          <a:p>
            <a:r>
              <a:rPr lang="de-DE" sz="1200" dirty="0" smtClean="0">
                <a:latin typeface="Arial Narrow" pitchFamily="34" charset="0"/>
              </a:rPr>
              <a:t>100Mbps Ethernet CAT5</a:t>
            </a:r>
            <a:endParaRPr lang="en-US" sz="1200" dirty="0">
              <a:latin typeface="Arial Narrow" pitchFamily="34" charset="0"/>
            </a:endParaRPr>
          </a:p>
        </p:txBody>
      </p:sp>
    </p:spTree>
  </p:cSld>
  <p:clrMapOvr>
    <a:masterClrMapping/>
  </p:clrMapOvr>
  <p:transition spd="slow">
    <p:split dir="in"/>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Picture 93" descr="LogoEnhanced2 copy.png"/>
          <p:cNvPicPr>
            <a:picLocks noChangeAspect="1"/>
          </p:cNvPicPr>
          <p:nvPr/>
        </p:nvPicPr>
        <p:blipFill>
          <a:blip r:embed="rId3" cstate="email"/>
          <a:stretch>
            <a:fillRect/>
          </a:stretch>
        </p:blipFill>
        <p:spPr>
          <a:xfrm>
            <a:off x="7164288" y="188640"/>
            <a:ext cx="1887988" cy="504425"/>
          </a:xfrm>
          <a:prstGeom prst="rect">
            <a:avLst/>
          </a:prstGeom>
          <a:effectLst>
            <a:reflection blurRad="6350" stA="50000" endA="300" endPos="90000" dir="5400000" sy="-100000" algn="bl" rotWithShape="0"/>
          </a:effectLst>
        </p:spPr>
      </p:pic>
      <p:sp>
        <p:nvSpPr>
          <p:cNvPr id="33" name="TextBox 32"/>
          <p:cNvSpPr txBox="1"/>
          <p:nvPr/>
        </p:nvSpPr>
        <p:spPr>
          <a:xfrm>
            <a:off x="611560" y="5733256"/>
            <a:ext cx="7920880" cy="369332"/>
          </a:xfrm>
          <a:prstGeom prst="rect">
            <a:avLst/>
          </a:prstGeom>
          <a:noFill/>
        </p:spPr>
        <p:txBody>
          <a:bodyPr wrap="square" rtlCol="0">
            <a:spAutoFit/>
          </a:bodyPr>
          <a:lstStyle/>
          <a:p>
            <a:r>
              <a:rPr lang="de-DE" sz="1600" dirty="0" smtClean="0">
                <a:solidFill>
                  <a:prstClr val="white"/>
                </a:solidFill>
                <a:latin typeface="Century Gothic" pitchFamily="34" charset="0"/>
              </a:rPr>
              <a:t>Die Signale </a:t>
            </a:r>
            <a:r>
              <a:rPr lang="de-DE" dirty="0" smtClean="0">
                <a:solidFill>
                  <a:prstClr val="white"/>
                </a:solidFill>
                <a:latin typeface="Century Gothic" pitchFamily="34" charset="0"/>
              </a:rPr>
              <a:t>werden</a:t>
            </a:r>
            <a:r>
              <a:rPr lang="de-DE" sz="1600" dirty="0" smtClean="0">
                <a:solidFill>
                  <a:prstClr val="white"/>
                </a:solidFill>
                <a:latin typeface="Century Gothic" pitchFamily="34" charset="0"/>
              </a:rPr>
              <a:t> automatisch erkannt und mit Namen angezeigt</a:t>
            </a:r>
            <a:endParaRPr lang="en-US" sz="1600" dirty="0">
              <a:solidFill>
                <a:prstClr val="white"/>
              </a:solidFill>
              <a:latin typeface="Century Gothic" pitchFamily="34" charset="0"/>
            </a:endParaRPr>
          </a:p>
        </p:txBody>
      </p:sp>
      <p:pic>
        <p:nvPicPr>
          <p:cNvPr id="8" name="Picture 7" descr="Network01-160.png"/>
          <p:cNvPicPr>
            <a:picLocks noChangeAspect="1"/>
          </p:cNvPicPr>
          <p:nvPr/>
        </p:nvPicPr>
        <p:blipFill>
          <a:blip r:embed="rId4" cstate="print"/>
          <a:stretch>
            <a:fillRect/>
          </a:stretch>
        </p:blipFill>
        <p:spPr>
          <a:xfrm>
            <a:off x="827584" y="453268"/>
            <a:ext cx="5761219" cy="4511431"/>
          </a:xfrm>
          <a:prstGeom prst="rect">
            <a:avLst/>
          </a:prstGeom>
        </p:spPr>
      </p:pic>
      <p:pic>
        <p:nvPicPr>
          <p:cNvPr id="9" name="Picture 8" descr="Network02-160.png"/>
          <p:cNvPicPr>
            <a:picLocks noChangeAspect="1"/>
          </p:cNvPicPr>
          <p:nvPr/>
        </p:nvPicPr>
        <p:blipFill>
          <a:blip r:embed="rId5" cstate="print"/>
          <a:stretch>
            <a:fillRect/>
          </a:stretch>
        </p:blipFill>
        <p:spPr>
          <a:xfrm>
            <a:off x="827584" y="444419"/>
            <a:ext cx="6815919" cy="4511431"/>
          </a:xfrm>
          <a:prstGeom prst="rect">
            <a:avLst/>
          </a:prstGeom>
        </p:spPr>
      </p:pic>
      <p:sp>
        <p:nvSpPr>
          <p:cNvPr id="10" name="TextBox 9"/>
          <p:cNvSpPr txBox="1"/>
          <p:nvPr/>
        </p:nvSpPr>
        <p:spPr>
          <a:xfrm>
            <a:off x="939796" y="724500"/>
            <a:ext cx="576064" cy="276999"/>
          </a:xfrm>
          <a:prstGeom prst="rect">
            <a:avLst/>
          </a:prstGeom>
          <a:noFill/>
        </p:spPr>
        <p:txBody>
          <a:bodyPr wrap="square" rtlCol="0">
            <a:spAutoFit/>
          </a:bodyPr>
          <a:lstStyle/>
          <a:p>
            <a:r>
              <a:rPr lang="de-DE" sz="1200" dirty="0" smtClean="0">
                <a:latin typeface="Arial Narrow" pitchFamily="34" charset="0"/>
              </a:rPr>
              <a:t>Inputs</a:t>
            </a:r>
            <a:endParaRPr lang="en-US" sz="1200" dirty="0">
              <a:latin typeface="Arial Narrow" pitchFamily="34" charset="0"/>
            </a:endParaRPr>
          </a:p>
        </p:txBody>
      </p:sp>
      <p:sp>
        <p:nvSpPr>
          <p:cNvPr id="11" name="TextBox 10"/>
          <p:cNvSpPr txBox="1"/>
          <p:nvPr/>
        </p:nvSpPr>
        <p:spPr>
          <a:xfrm>
            <a:off x="1763688" y="692696"/>
            <a:ext cx="648072" cy="276999"/>
          </a:xfrm>
          <a:prstGeom prst="rect">
            <a:avLst/>
          </a:prstGeom>
          <a:noFill/>
        </p:spPr>
        <p:txBody>
          <a:bodyPr wrap="square" rtlCol="0">
            <a:spAutoFit/>
          </a:bodyPr>
          <a:lstStyle/>
          <a:p>
            <a:r>
              <a:rPr lang="de-DE" sz="1200" dirty="0" smtClean="0">
                <a:latin typeface="Arial Narrow" pitchFamily="34" charset="0"/>
              </a:rPr>
              <a:t>Mix Out</a:t>
            </a:r>
            <a:endParaRPr lang="en-US" sz="1200" dirty="0">
              <a:latin typeface="Arial Narrow" pitchFamily="34" charset="0"/>
            </a:endParaRPr>
          </a:p>
        </p:txBody>
      </p:sp>
      <p:sp>
        <p:nvSpPr>
          <p:cNvPr id="12" name="TextBox 11"/>
          <p:cNvSpPr txBox="1"/>
          <p:nvPr/>
        </p:nvSpPr>
        <p:spPr>
          <a:xfrm>
            <a:off x="3572288" y="1068189"/>
            <a:ext cx="1584176" cy="276999"/>
          </a:xfrm>
          <a:prstGeom prst="rect">
            <a:avLst/>
          </a:prstGeom>
          <a:noFill/>
        </p:spPr>
        <p:txBody>
          <a:bodyPr wrap="square" rtlCol="0">
            <a:spAutoFit/>
          </a:bodyPr>
          <a:lstStyle/>
          <a:p>
            <a:r>
              <a:rPr lang="de-DE" sz="1200" dirty="0" smtClean="0">
                <a:latin typeface="Arial Narrow" pitchFamily="34" charset="0"/>
              </a:rPr>
              <a:t>100Mbps Ethernet CAT5</a:t>
            </a:r>
            <a:endParaRPr lang="en-US" sz="1200" dirty="0">
              <a:latin typeface="Arial Narrow" pitchFamily="34" charset="0"/>
            </a:endParaRPr>
          </a:p>
        </p:txBody>
      </p:sp>
    </p:spTree>
  </p:cSld>
  <p:clrMapOvr>
    <a:masterClrMapping/>
  </p:clrMapOvr>
  <p:transition spd="slow">
    <p:split dir="in"/>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Picture 93" descr="LogoEnhanced2 copy.png"/>
          <p:cNvPicPr>
            <a:picLocks noChangeAspect="1"/>
          </p:cNvPicPr>
          <p:nvPr/>
        </p:nvPicPr>
        <p:blipFill>
          <a:blip r:embed="rId3" cstate="email"/>
          <a:stretch>
            <a:fillRect/>
          </a:stretch>
        </p:blipFill>
        <p:spPr>
          <a:xfrm>
            <a:off x="7164288" y="188640"/>
            <a:ext cx="1887988" cy="504425"/>
          </a:xfrm>
          <a:prstGeom prst="rect">
            <a:avLst/>
          </a:prstGeom>
          <a:effectLst>
            <a:reflection blurRad="6350" stA="50000" endA="300" endPos="90000" dir="5400000" sy="-100000" algn="bl" rotWithShape="0"/>
          </a:effectLst>
        </p:spPr>
      </p:pic>
      <p:sp>
        <p:nvSpPr>
          <p:cNvPr id="33" name="TextBox 32"/>
          <p:cNvSpPr txBox="1"/>
          <p:nvPr/>
        </p:nvSpPr>
        <p:spPr>
          <a:xfrm>
            <a:off x="611560" y="5733256"/>
            <a:ext cx="7920880" cy="369332"/>
          </a:xfrm>
          <a:prstGeom prst="rect">
            <a:avLst/>
          </a:prstGeom>
          <a:noFill/>
        </p:spPr>
        <p:txBody>
          <a:bodyPr wrap="square" rtlCol="0">
            <a:spAutoFit/>
          </a:bodyPr>
          <a:lstStyle/>
          <a:p>
            <a:r>
              <a:rPr lang="de-DE" dirty="0" smtClean="0">
                <a:solidFill>
                  <a:prstClr val="white"/>
                </a:solidFill>
                <a:latin typeface="Century Gothic" pitchFamily="34" charset="0"/>
              </a:rPr>
              <a:t>IEX16 für 16 zusätzliche Audio signale im Netzwer</a:t>
            </a:r>
            <a:r>
              <a:rPr lang="de-DE" dirty="0" smtClean="0">
                <a:solidFill>
                  <a:prstClr val="white"/>
                </a:solidFill>
                <a:latin typeface="Century Gothic" pitchFamily="34" charset="0"/>
              </a:rPr>
              <a:t>k</a:t>
            </a:r>
            <a:endParaRPr lang="en-US" dirty="0">
              <a:solidFill>
                <a:prstClr val="white"/>
              </a:solidFill>
              <a:latin typeface="Century Gothic" pitchFamily="34" charset="0"/>
            </a:endParaRPr>
          </a:p>
        </p:txBody>
      </p:sp>
      <p:pic>
        <p:nvPicPr>
          <p:cNvPr id="14" name="Picture 13" descr="Network03-160.png"/>
          <p:cNvPicPr>
            <a:picLocks noChangeAspect="1"/>
          </p:cNvPicPr>
          <p:nvPr/>
        </p:nvPicPr>
        <p:blipFill>
          <a:blip r:embed="rId4" cstate="print"/>
          <a:stretch>
            <a:fillRect/>
          </a:stretch>
        </p:blipFill>
        <p:spPr>
          <a:xfrm>
            <a:off x="467544" y="548680"/>
            <a:ext cx="6815919" cy="4743099"/>
          </a:xfrm>
          <a:prstGeom prst="rect">
            <a:avLst/>
          </a:prstGeom>
        </p:spPr>
      </p:pic>
      <p:sp>
        <p:nvSpPr>
          <p:cNvPr id="10" name="TextBox 9"/>
          <p:cNvSpPr txBox="1"/>
          <p:nvPr/>
        </p:nvSpPr>
        <p:spPr>
          <a:xfrm>
            <a:off x="1187175" y="732451"/>
            <a:ext cx="576064" cy="276999"/>
          </a:xfrm>
          <a:prstGeom prst="rect">
            <a:avLst/>
          </a:prstGeom>
          <a:noFill/>
        </p:spPr>
        <p:txBody>
          <a:bodyPr wrap="square" rtlCol="0">
            <a:spAutoFit/>
          </a:bodyPr>
          <a:lstStyle/>
          <a:p>
            <a:r>
              <a:rPr lang="de-DE" sz="1200" dirty="0" smtClean="0">
                <a:latin typeface="Arial Narrow" pitchFamily="34" charset="0"/>
              </a:rPr>
              <a:t>Inputs</a:t>
            </a:r>
            <a:endParaRPr lang="en-US" sz="1200" dirty="0">
              <a:latin typeface="Arial Narrow" pitchFamily="34" charset="0"/>
            </a:endParaRPr>
          </a:p>
        </p:txBody>
      </p:sp>
      <p:sp>
        <p:nvSpPr>
          <p:cNvPr id="11" name="TextBox 10"/>
          <p:cNvSpPr txBox="1"/>
          <p:nvPr/>
        </p:nvSpPr>
        <p:spPr>
          <a:xfrm>
            <a:off x="1955410" y="700647"/>
            <a:ext cx="648072" cy="276999"/>
          </a:xfrm>
          <a:prstGeom prst="rect">
            <a:avLst/>
          </a:prstGeom>
          <a:noFill/>
        </p:spPr>
        <p:txBody>
          <a:bodyPr wrap="square" rtlCol="0">
            <a:spAutoFit/>
          </a:bodyPr>
          <a:lstStyle/>
          <a:p>
            <a:r>
              <a:rPr lang="de-DE" sz="1200" dirty="0" smtClean="0">
                <a:latin typeface="Arial Narrow" pitchFamily="34" charset="0"/>
              </a:rPr>
              <a:t>Mix Out</a:t>
            </a:r>
            <a:endParaRPr lang="en-US" sz="1200" dirty="0">
              <a:latin typeface="Arial Narrow" pitchFamily="34" charset="0"/>
            </a:endParaRPr>
          </a:p>
        </p:txBody>
      </p:sp>
      <p:sp>
        <p:nvSpPr>
          <p:cNvPr id="12" name="TextBox 11"/>
          <p:cNvSpPr txBox="1"/>
          <p:nvPr/>
        </p:nvSpPr>
        <p:spPr>
          <a:xfrm>
            <a:off x="3572288" y="1068189"/>
            <a:ext cx="1584176" cy="276999"/>
          </a:xfrm>
          <a:prstGeom prst="rect">
            <a:avLst/>
          </a:prstGeom>
          <a:noFill/>
        </p:spPr>
        <p:txBody>
          <a:bodyPr wrap="square" rtlCol="0">
            <a:spAutoFit/>
          </a:bodyPr>
          <a:lstStyle/>
          <a:p>
            <a:r>
              <a:rPr lang="de-DE" sz="1200" dirty="0" smtClean="0">
                <a:latin typeface="Arial Narrow" pitchFamily="34" charset="0"/>
              </a:rPr>
              <a:t>100Mbps Ethernet CAT5</a:t>
            </a:r>
            <a:endParaRPr lang="en-US" sz="1200" dirty="0">
              <a:latin typeface="Arial Narrow" pitchFamily="34" charset="0"/>
            </a:endParaRPr>
          </a:p>
        </p:txBody>
      </p:sp>
      <p:sp>
        <p:nvSpPr>
          <p:cNvPr id="15" name="TextBox 14"/>
          <p:cNvSpPr txBox="1"/>
          <p:nvPr/>
        </p:nvSpPr>
        <p:spPr>
          <a:xfrm>
            <a:off x="683568" y="5301208"/>
            <a:ext cx="1800200" cy="276999"/>
          </a:xfrm>
          <a:prstGeom prst="rect">
            <a:avLst/>
          </a:prstGeom>
          <a:noFill/>
        </p:spPr>
        <p:txBody>
          <a:bodyPr wrap="square" rtlCol="0">
            <a:spAutoFit/>
          </a:bodyPr>
          <a:lstStyle/>
          <a:p>
            <a:pPr algn="ctr"/>
            <a:r>
              <a:rPr lang="de-DE" sz="1200" dirty="0" smtClean="0">
                <a:latin typeface="Arial Narrow" pitchFamily="34" charset="0"/>
              </a:rPr>
              <a:t>16 Inputs: Analog/Digital</a:t>
            </a:r>
            <a:endParaRPr lang="en-US" sz="1200" dirty="0">
              <a:latin typeface="Arial Narrow" pitchFamily="34" charset="0"/>
            </a:endParaRPr>
          </a:p>
        </p:txBody>
      </p:sp>
    </p:spTree>
  </p:cSld>
  <p:clrMapOvr>
    <a:masterClrMapping/>
  </p:clrMapOvr>
  <p:transition spd="slow">
    <p:split dir="in"/>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Picture 93" descr="LogoEnhanced2 copy.png"/>
          <p:cNvPicPr>
            <a:picLocks noChangeAspect="1"/>
          </p:cNvPicPr>
          <p:nvPr/>
        </p:nvPicPr>
        <p:blipFill>
          <a:blip r:embed="rId3" cstate="email"/>
          <a:stretch>
            <a:fillRect/>
          </a:stretch>
        </p:blipFill>
        <p:spPr>
          <a:xfrm>
            <a:off x="7164288" y="188640"/>
            <a:ext cx="1887988" cy="504425"/>
          </a:xfrm>
          <a:prstGeom prst="rect">
            <a:avLst/>
          </a:prstGeom>
          <a:effectLst>
            <a:reflection blurRad="6350" stA="50000" endA="300" endPos="90000" dir="5400000" sy="-100000" algn="bl" rotWithShape="0"/>
          </a:effectLst>
        </p:spPr>
      </p:pic>
      <p:sp>
        <p:nvSpPr>
          <p:cNvPr id="33" name="TextBox 32"/>
          <p:cNvSpPr txBox="1"/>
          <p:nvPr/>
        </p:nvSpPr>
        <p:spPr>
          <a:xfrm>
            <a:off x="611560" y="5733256"/>
            <a:ext cx="7920880" cy="338554"/>
          </a:xfrm>
          <a:prstGeom prst="rect">
            <a:avLst/>
          </a:prstGeom>
          <a:noFill/>
        </p:spPr>
        <p:txBody>
          <a:bodyPr wrap="square" rtlCol="0">
            <a:spAutoFit/>
          </a:bodyPr>
          <a:lstStyle/>
          <a:p>
            <a:r>
              <a:rPr lang="de-DE" sz="1600" dirty="0" smtClean="0">
                <a:solidFill>
                  <a:prstClr val="white"/>
                </a:solidFill>
                <a:latin typeface="Century Gothic" pitchFamily="34" charset="0"/>
              </a:rPr>
              <a:t>Offenes System – nahezu unbegrenzt</a:t>
            </a:r>
            <a:endParaRPr lang="en-US" sz="1600" dirty="0">
              <a:solidFill>
                <a:prstClr val="white"/>
              </a:solidFill>
              <a:latin typeface="Century Gothic" pitchFamily="34" charset="0"/>
            </a:endParaRPr>
          </a:p>
        </p:txBody>
      </p:sp>
      <p:pic>
        <p:nvPicPr>
          <p:cNvPr id="14" name="Picture 13" descr="Network03-160.png"/>
          <p:cNvPicPr>
            <a:picLocks noChangeAspect="1"/>
          </p:cNvPicPr>
          <p:nvPr/>
        </p:nvPicPr>
        <p:blipFill>
          <a:blip r:embed="rId4" cstate="print"/>
          <a:stretch>
            <a:fillRect/>
          </a:stretch>
        </p:blipFill>
        <p:spPr>
          <a:xfrm>
            <a:off x="467544" y="548680"/>
            <a:ext cx="6815919" cy="4743099"/>
          </a:xfrm>
          <a:prstGeom prst="rect">
            <a:avLst/>
          </a:prstGeom>
        </p:spPr>
      </p:pic>
      <p:sp>
        <p:nvSpPr>
          <p:cNvPr id="10" name="TextBox 9"/>
          <p:cNvSpPr txBox="1"/>
          <p:nvPr/>
        </p:nvSpPr>
        <p:spPr>
          <a:xfrm>
            <a:off x="1187175" y="732451"/>
            <a:ext cx="576064" cy="276999"/>
          </a:xfrm>
          <a:prstGeom prst="rect">
            <a:avLst/>
          </a:prstGeom>
          <a:noFill/>
        </p:spPr>
        <p:txBody>
          <a:bodyPr wrap="square" rtlCol="0">
            <a:spAutoFit/>
          </a:bodyPr>
          <a:lstStyle/>
          <a:p>
            <a:r>
              <a:rPr lang="de-DE" sz="1200" dirty="0" smtClean="0">
                <a:latin typeface="Arial Narrow" pitchFamily="34" charset="0"/>
              </a:rPr>
              <a:t>Inputs</a:t>
            </a:r>
            <a:endParaRPr lang="en-US" sz="1200" dirty="0">
              <a:latin typeface="Arial Narrow" pitchFamily="34" charset="0"/>
            </a:endParaRPr>
          </a:p>
        </p:txBody>
      </p:sp>
      <p:sp>
        <p:nvSpPr>
          <p:cNvPr id="11" name="TextBox 10"/>
          <p:cNvSpPr txBox="1"/>
          <p:nvPr/>
        </p:nvSpPr>
        <p:spPr>
          <a:xfrm>
            <a:off x="1955410" y="700647"/>
            <a:ext cx="648072" cy="276999"/>
          </a:xfrm>
          <a:prstGeom prst="rect">
            <a:avLst/>
          </a:prstGeom>
          <a:noFill/>
        </p:spPr>
        <p:txBody>
          <a:bodyPr wrap="square" rtlCol="0">
            <a:spAutoFit/>
          </a:bodyPr>
          <a:lstStyle/>
          <a:p>
            <a:r>
              <a:rPr lang="de-DE" sz="1200" dirty="0" smtClean="0">
                <a:latin typeface="Arial Narrow" pitchFamily="34" charset="0"/>
              </a:rPr>
              <a:t>Mix Out</a:t>
            </a:r>
            <a:endParaRPr lang="en-US" sz="1200" dirty="0">
              <a:latin typeface="Arial Narrow" pitchFamily="34" charset="0"/>
            </a:endParaRPr>
          </a:p>
        </p:txBody>
      </p:sp>
      <p:sp>
        <p:nvSpPr>
          <p:cNvPr id="12" name="TextBox 11"/>
          <p:cNvSpPr txBox="1"/>
          <p:nvPr/>
        </p:nvSpPr>
        <p:spPr>
          <a:xfrm>
            <a:off x="3572288" y="1068189"/>
            <a:ext cx="1584176" cy="276999"/>
          </a:xfrm>
          <a:prstGeom prst="rect">
            <a:avLst/>
          </a:prstGeom>
          <a:noFill/>
        </p:spPr>
        <p:txBody>
          <a:bodyPr wrap="square" rtlCol="0">
            <a:spAutoFit/>
          </a:bodyPr>
          <a:lstStyle/>
          <a:p>
            <a:r>
              <a:rPr lang="de-DE" sz="1200" dirty="0" smtClean="0">
                <a:latin typeface="Arial Narrow" pitchFamily="34" charset="0"/>
              </a:rPr>
              <a:t>100Mbps Ethernet CAT5</a:t>
            </a:r>
            <a:endParaRPr lang="en-US" sz="1200" dirty="0">
              <a:latin typeface="Arial Narrow" pitchFamily="34" charset="0"/>
            </a:endParaRPr>
          </a:p>
        </p:txBody>
      </p:sp>
      <p:sp>
        <p:nvSpPr>
          <p:cNvPr id="15" name="TextBox 14"/>
          <p:cNvSpPr txBox="1"/>
          <p:nvPr/>
        </p:nvSpPr>
        <p:spPr>
          <a:xfrm>
            <a:off x="683568" y="5301208"/>
            <a:ext cx="1800200" cy="276999"/>
          </a:xfrm>
          <a:prstGeom prst="rect">
            <a:avLst/>
          </a:prstGeom>
          <a:noFill/>
        </p:spPr>
        <p:txBody>
          <a:bodyPr wrap="square" rtlCol="0">
            <a:spAutoFit/>
          </a:bodyPr>
          <a:lstStyle/>
          <a:p>
            <a:pPr algn="ctr"/>
            <a:r>
              <a:rPr lang="de-DE" sz="1200" dirty="0" smtClean="0">
                <a:latin typeface="Arial Narrow" pitchFamily="34" charset="0"/>
              </a:rPr>
              <a:t>16 Inputs: Analog/Digital</a:t>
            </a:r>
            <a:endParaRPr lang="en-US" sz="1200" dirty="0">
              <a:latin typeface="Arial Narrow" pitchFamily="34" charset="0"/>
            </a:endParaRPr>
          </a:p>
        </p:txBody>
      </p:sp>
      <p:pic>
        <p:nvPicPr>
          <p:cNvPr id="9" name="Picture 8" descr="Network04-160.png"/>
          <p:cNvPicPr>
            <a:picLocks noChangeAspect="1"/>
          </p:cNvPicPr>
          <p:nvPr/>
        </p:nvPicPr>
        <p:blipFill>
          <a:blip r:embed="rId5" cstate="print"/>
          <a:stretch>
            <a:fillRect/>
          </a:stretch>
        </p:blipFill>
        <p:spPr>
          <a:xfrm>
            <a:off x="6372200" y="2348880"/>
            <a:ext cx="902286" cy="591363"/>
          </a:xfrm>
          <a:prstGeom prst="rect">
            <a:avLst/>
          </a:prstGeom>
        </p:spPr>
      </p:pic>
      <p:pic>
        <p:nvPicPr>
          <p:cNvPr id="13" name="Picture 12" descr="Network04-160.png"/>
          <p:cNvPicPr>
            <a:picLocks noChangeAspect="1"/>
          </p:cNvPicPr>
          <p:nvPr/>
        </p:nvPicPr>
        <p:blipFill>
          <a:blip r:embed="rId5" cstate="print"/>
          <a:stretch>
            <a:fillRect/>
          </a:stretch>
        </p:blipFill>
        <p:spPr>
          <a:xfrm>
            <a:off x="6388102" y="2990053"/>
            <a:ext cx="902286" cy="591363"/>
          </a:xfrm>
          <a:prstGeom prst="rect">
            <a:avLst/>
          </a:prstGeom>
        </p:spPr>
      </p:pic>
      <p:pic>
        <p:nvPicPr>
          <p:cNvPr id="16" name="Picture 15" descr="Network04-160.png"/>
          <p:cNvPicPr>
            <a:picLocks noChangeAspect="1"/>
          </p:cNvPicPr>
          <p:nvPr/>
        </p:nvPicPr>
        <p:blipFill>
          <a:blip r:embed="rId5" cstate="print"/>
          <a:stretch>
            <a:fillRect/>
          </a:stretch>
        </p:blipFill>
        <p:spPr>
          <a:xfrm>
            <a:off x="6396053" y="3621774"/>
            <a:ext cx="902286" cy="591363"/>
          </a:xfrm>
          <a:prstGeom prst="rect">
            <a:avLst/>
          </a:prstGeom>
        </p:spPr>
      </p:pic>
      <p:pic>
        <p:nvPicPr>
          <p:cNvPr id="17" name="Picture 16" descr="Network04-160.png"/>
          <p:cNvPicPr>
            <a:picLocks noChangeAspect="1"/>
          </p:cNvPicPr>
          <p:nvPr/>
        </p:nvPicPr>
        <p:blipFill>
          <a:blip r:embed="rId5" cstate="print"/>
          <a:stretch>
            <a:fillRect/>
          </a:stretch>
        </p:blipFill>
        <p:spPr>
          <a:xfrm>
            <a:off x="6405335" y="4261895"/>
            <a:ext cx="902286" cy="591363"/>
          </a:xfrm>
          <a:prstGeom prst="rect">
            <a:avLst/>
          </a:prstGeom>
        </p:spPr>
      </p:pic>
    </p:spTree>
  </p:cSld>
  <p:clrMapOvr>
    <a:masterClrMapping/>
  </p:clrMapOvr>
  <p:transition spd="slow">
    <p:spli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100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nodeType="afterEffect">
                                  <p:stCondLst>
                                    <p:cond delay="1000"/>
                                  </p:stCondLst>
                                  <p:childTnLst>
                                    <p:set>
                                      <p:cBhvr>
                                        <p:cTn id="9" dur="1" fill="hold">
                                          <p:stCondLst>
                                            <p:cond delay="0"/>
                                          </p:stCondLst>
                                        </p:cTn>
                                        <p:tgtEl>
                                          <p:spTgt spid="13"/>
                                        </p:tgtEl>
                                        <p:attrNameLst>
                                          <p:attrName>style.visibility</p:attrName>
                                        </p:attrNameLst>
                                      </p:cBhvr>
                                      <p:to>
                                        <p:strVal val="visible"/>
                                      </p:to>
                                    </p:set>
                                  </p:childTnLst>
                                </p:cTn>
                              </p:par>
                            </p:childTnLst>
                          </p:cTn>
                        </p:par>
                        <p:par>
                          <p:cTn id="10" fill="hold">
                            <p:stCondLst>
                              <p:cond delay="2000"/>
                            </p:stCondLst>
                            <p:childTnLst>
                              <p:par>
                                <p:cTn id="11" presetID="1" presetClass="entr" presetSubtype="0" fill="hold" nodeType="afterEffect">
                                  <p:stCondLst>
                                    <p:cond delay="1000"/>
                                  </p:stCondLst>
                                  <p:childTnLst>
                                    <p:set>
                                      <p:cBhvr>
                                        <p:cTn id="12" dur="1" fill="hold">
                                          <p:stCondLst>
                                            <p:cond delay="0"/>
                                          </p:stCondLst>
                                        </p:cTn>
                                        <p:tgtEl>
                                          <p:spTgt spid="16"/>
                                        </p:tgtEl>
                                        <p:attrNameLst>
                                          <p:attrName>style.visibility</p:attrName>
                                        </p:attrNameLst>
                                      </p:cBhvr>
                                      <p:to>
                                        <p:strVal val="visible"/>
                                      </p:to>
                                    </p:set>
                                  </p:childTnLst>
                                </p:cTn>
                              </p:par>
                            </p:childTnLst>
                          </p:cTn>
                        </p:par>
                        <p:par>
                          <p:cTn id="13" fill="hold">
                            <p:stCondLst>
                              <p:cond delay="3000"/>
                            </p:stCondLst>
                            <p:childTnLst>
                              <p:par>
                                <p:cTn id="14" presetID="1" presetClass="entr" presetSubtype="0" fill="hold" nodeType="afterEffect">
                                  <p:stCondLst>
                                    <p:cond delay="1000"/>
                                  </p:stCondLst>
                                  <p:childTnLst>
                                    <p:set>
                                      <p:cBhvr>
                                        <p:cTn id="15"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611560" y="4509120"/>
            <a:ext cx="7920880" cy="923330"/>
          </a:xfrm>
          <a:prstGeom prst="rect">
            <a:avLst/>
          </a:prstGeom>
          <a:noFill/>
        </p:spPr>
        <p:txBody>
          <a:bodyPr wrap="square" rtlCol="0">
            <a:spAutoFit/>
          </a:bodyPr>
          <a:lstStyle/>
          <a:p>
            <a:r>
              <a:rPr lang="de-DE" dirty="0" smtClean="0">
                <a:solidFill>
                  <a:prstClr val="white"/>
                </a:solidFill>
                <a:latin typeface="Century Gothic" pitchFamily="34" charset="0"/>
              </a:rPr>
              <a:t>Jeder myMix kann Signale einzeln an bzw. abwählen.  </a:t>
            </a:r>
            <a:endParaRPr lang="de-DE" dirty="0" smtClean="0">
              <a:solidFill>
                <a:prstClr val="white"/>
              </a:solidFill>
              <a:latin typeface="Century Gothic" pitchFamily="34" charset="0"/>
            </a:endParaRPr>
          </a:p>
          <a:p>
            <a:r>
              <a:rPr lang="de-DE" dirty="0" smtClean="0">
                <a:solidFill>
                  <a:prstClr val="white"/>
                </a:solidFill>
                <a:latin typeface="Century Gothic" pitchFamily="34" charset="0"/>
              </a:rPr>
              <a:t>Max 16 Monosignale , oder  8 Stere, oder jede Kombination dazwischen (aus 8 Signalpaaren).</a:t>
            </a:r>
            <a:endParaRPr lang="en-US" dirty="0">
              <a:solidFill>
                <a:prstClr val="white"/>
              </a:solidFill>
              <a:latin typeface="Century Gothic" pitchFamily="34" charset="0"/>
            </a:endParaRPr>
          </a:p>
        </p:txBody>
      </p:sp>
      <p:pic>
        <p:nvPicPr>
          <p:cNvPr id="13" name="Picture 12" descr="Network03-160.png"/>
          <p:cNvPicPr>
            <a:picLocks noChangeAspect="1"/>
          </p:cNvPicPr>
          <p:nvPr/>
        </p:nvPicPr>
        <p:blipFill>
          <a:blip r:embed="rId3" cstate="print"/>
          <a:srcRect r="65137" b="36237"/>
          <a:stretch>
            <a:fillRect/>
          </a:stretch>
        </p:blipFill>
        <p:spPr>
          <a:xfrm>
            <a:off x="251520" y="476672"/>
            <a:ext cx="2376264" cy="3024336"/>
          </a:xfrm>
          <a:prstGeom prst="rect">
            <a:avLst/>
          </a:prstGeom>
        </p:spPr>
      </p:pic>
      <p:sp>
        <p:nvSpPr>
          <p:cNvPr id="10" name="TextBox 9"/>
          <p:cNvSpPr txBox="1"/>
          <p:nvPr/>
        </p:nvSpPr>
        <p:spPr>
          <a:xfrm>
            <a:off x="939796" y="724500"/>
            <a:ext cx="576064" cy="276999"/>
          </a:xfrm>
          <a:prstGeom prst="rect">
            <a:avLst/>
          </a:prstGeom>
          <a:noFill/>
        </p:spPr>
        <p:txBody>
          <a:bodyPr wrap="square" rtlCol="0">
            <a:spAutoFit/>
          </a:bodyPr>
          <a:lstStyle/>
          <a:p>
            <a:r>
              <a:rPr lang="de-DE" sz="1200" dirty="0" smtClean="0">
                <a:latin typeface="Arial Narrow" pitchFamily="34" charset="0"/>
              </a:rPr>
              <a:t>Inputs</a:t>
            </a:r>
            <a:endParaRPr lang="en-US" sz="1200" dirty="0">
              <a:latin typeface="Arial Narrow" pitchFamily="34" charset="0"/>
            </a:endParaRPr>
          </a:p>
        </p:txBody>
      </p:sp>
      <p:sp>
        <p:nvSpPr>
          <p:cNvPr id="11" name="TextBox 10"/>
          <p:cNvSpPr txBox="1"/>
          <p:nvPr/>
        </p:nvSpPr>
        <p:spPr>
          <a:xfrm>
            <a:off x="1763688" y="692696"/>
            <a:ext cx="648072" cy="276999"/>
          </a:xfrm>
          <a:prstGeom prst="rect">
            <a:avLst/>
          </a:prstGeom>
          <a:noFill/>
        </p:spPr>
        <p:txBody>
          <a:bodyPr wrap="square" rtlCol="0">
            <a:spAutoFit/>
          </a:bodyPr>
          <a:lstStyle/>
          <a:p>
            <a:r>
              <a:rPr lang="de-DE" sz="1200" dirty="0" smtClean="0">
                <a:latin typeface="Arial Narrow" pitchFamily="34" charset="0"/>
              </a:rPr>
              <a:t>Mix Out</a:t>
            </a:r>
            <a:endParaRPr lang="en-US" sz="1200" dirty="0">
              <a:latin typeface="Arial Narrow" pitchFamily="34" charset="0"/>
            </a:endParaRPr>
          </a:p>
        </p:txBody>
      </p:sp>
      <p:pic>
        <p:nvPicPr>
          <p:cNvPr id="14" name="Picture 13" descr="Channel Select Screen.png"/>
          <p:cNvPicPr>
            <a:picLocks noChangeAspect="1"/>
          </p:cNvPicPr>
          <p:nvPr/>
        </p:nvPicPr>
        <p:blipFill>
          <a:blip r:embed="rId4" cstate="print"/>
          <a:stretch>
            <a:fillRect/>
          </a:stretch>
        </p:blipFill>
        <p:spPr>
          <a:xfrm>
            <a:off x="2843808" y="1340768"/>
            <a:ext cx="4854560" cy="2742197"/>
          </a:xfrm>
          <a:prstGeom prst="rect">
            <a:avLst/>
          </a:prstGeom>
        </p:spPr>
      </p:pic>
      <p:pic>
        <p:nvPicPr>
          <p:cNvPr id="8" name="Picture 7" descr="LogoEnhanced2 copy.png"/>
          <p:cNvPicPr>
            <a:picLocks noChangeAspect="1"/>
          </p:cNvPicPr>
          <p:nvPr/>
        </p:nvPicPr>
        <p:blipFill>
          <a:blip r:embed="rId5" cstate="email"/>
          <a:stretch>
            <a:fillRect/>
          </a:stretch>
        </p:blipFill>
        <p:spPr>
          <a:xfrm>
            <a:off x="6948264" y="5805264"/>
            <a:ext cx="1887988" cy="504425"/>
          </a:xfrm>
          <a:prstGeom prst="rect">
            <a:avLst/>
          </a:prstGeom>
          <a:effectLst>
            <a:reflection blurRad="6350" stA="50000" endA="300" endPos="90000" dir="5400000" sy="-100000" algn="bl" rotWithShape="0"/>
          </a:effectLst>
        </p:spPr>
      </p:pic>
    </p:spTree>
  </p:cSld>
  <p:clrMapOvr>
    <a:masterClrMapping/>
  </p:clrMapOvr>
  <p:transition spd="slow">
    <p:split dir="in"/>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611560" y="5085184"/>
            <a:ext cx="7920880" cy="646331"/>
          </a:xfrm>
          <a:prstGeom prst="rect">
            <a:avLst/>
          </a:prstGeom>
          <a:noFill/>
        </p:spPr>
        <p:txBody>
          <a:bodyPr wrap="square" rtlCol="0">
            <a:spAutoFit/>
          </a:bodyPr>
          <a:lstStyle/>
          <a:p>
            <a:r>
              <a:rPr lang="de-DE" dirty="0" smtClean="0">
                <a:solidFill>
                  <a:prstClr val="white"/>
                </a:solidFill>
                <a:latin typeface="Century Gothic" pitchFamily="34" charset="0"/>
              </a:rPr>
              <a:t>Die MAC Adresse des Senders und der alphanumerische Kanalname werden zur Identifizierung verwendet.  Neuer Name = Neuer Kanal!</a:t>
            </a:r>
            <a:endParaRPr lang="en-US" dirty="0">
              <a:solidFill>
                <a:prstClr val="white"/>
              </a:solidFill>
              <a:latin typeface="Century Gothic" pitchFamily="34" charset="0"/>
            </a:endParaRPr>
          </a:p>
        </p:txBody>
      </p:sp>
      <p:pic>
        <p:nvPicPr>
          <p:cNvPr id="13" name="Picture 12" descr="Network03-160.png"/>
          <p:cNvPicPr>
            <a:picLocks noChangeAspect="1"/>
          </p:cNvPicPr>
          <p:nvPr/>
        </p:nvPicPr>
        <p:blipFill>
          <a:blip r:embed="rId3" cstate="print"/>
          <a:srcRect r="65137" b="36237"/>
          <a:stretch>
            <a:fillRect/>
          </a:stretch>
        </p:blipFill>
        <p:spPr>
          <a:xfrm>
            <a:off x="251520" y="476672"/>
            <a:ext cx="2376264" cy="3024336"/>
          </a:xfrm>
          <a:prstGeom prst="rect">
            <a:avLst/>
          </a:prstGeom>
        </p:spPr>
      </p:pic>
      <p:sp>
        <p:nvSpPr>
          <p:cNvPr id="10" name="TextBox 9"/>
          <p:cNvSpPr txBox="1"/>
          <p:nvPr/>
        </p:nvSpPr>
        <p:spPr>
          <a:xfrm>
            <a:off x="939796" y="724500"/>
            <a:ext cx="576064" cy="276999"/>
          </a:xfrm>
          <a:prstGeom prst="rect">
            <a:avLst/>
          </a:prstGeom>
          <a:noFill/>
        </p:spPr>
        <p:txBody>
          <a:bodyPr wrap="square" rtlCol="0">
            <a:spAutoFit/>
          </a:bodyPr>
          <a:lstStyle/>
          <a:p>
            <a:r>
              <a:rPr lang="de-DE" sz="1200" dirty="0" smtClean="0">
                <a:latin typeface="Arial Narrow" pitchFamily="34" charset="0"/>
              </a:rPr>
              <a:t>Inputs</a:t>
            </a:r>
            <a:endParaRPr lang="en-US" sz="1200" dirty="0">
              <a:latin typeface="Arial Narrow" pitchFamily="34" charset="0"/>
            </a:endParaRPr>
          </a:p>
        </p:txBody>
      </p:sp>
      <p:sp>
        <p:nvSpPr>
          <p:cNvPr id="11" name="TextBox 10"/>
          <p:cNvSpPr txBox="1"/>
          <p:nvPr/>
        </p:nvSpPr>
        <p:spPr>
          <a:xfrm>
            <a:off x="1763688" y="692696"/>
            <a:ext cx="648072" cy="276999"/>
          </a:xfrm>
          <a:prstGeom prst="rect">
            <a:avLst/>
          </a:prstGeom>
          <a:noFill/>
        </p:spPr>
        <p:txBody>
          <a:bodyPr wrap="square" rtlCol="0">
            <a:spAutoFit/>
          </a:bodyPr>
          <a:lstStyle/>
          <a:p>
            <a:r>
              <a:rPr lang="de-DE" sz="1200" dirty="0" smtClean="0">
                <a:latin typeface="Arial Narrow" pitchFamily="34" charset="0"/>
              </a:rPr>
              <a:t>Mix Out</a:t>
            </a:r>
            <a:endParaRPr lang="en-US" sz="1200" dirty="0">
              <a:latin typeface="Arial Narrow" pitchFamily="34" charset="0"/>
            </a:endParaRPr>
          </a:p>
        </p:txBody>
      </p:sp>
      <p:pic>
        <p:nvPicPr>
          <p:cNvPr id="8" name="Picture 7" descr="Default Input Mode.png"/>
          <p:cNvPicPr>
            <a:picLocks noChangeAspect="1"/>
          </p:cNvPicPr>
          <p:nvPr/>
        </p:nvPicPr>
        <p:blipFill>
          <a:blip r:embed="rId4" cstate="print"/>
          <a:srcRect r="6966"/>
          <a:stretch>
            <a:fillRect/>
          </a:stretch>
        </p:blipFill>
        <p:spPr>
          <a:xfrm>
            <a:off x="2699792" y="1414991"/>
            <a:ext cx="5544616" cy="3166137"/>
          </a:xfrm>
          <a:prstGeom prst="rect">
            <a:avLst/>
          </a:prstGeom>
        </p:spPr>
      </p:pic>
      <p:pic>
        <p:nvPicPr>
          <p:cNvPr id="9" name="Picture 8" descr="LogoEnhanced2 copy.png"/>
          <p:cNvPicPr>
            <a:picLocks noChangeAspect="1"/>
          </p:cNvPicPr>
          <p:nvPr/>
        </p:nvPicPr>
        <p:blipFill>
          <a:blip r:embed="rId5" cstate="email"/>
          <a:stretch>
            <a:fillRect/>
          </a:stretch>
        </p:blipFill>
        <p:spPr>
          <a:xfrm>
            <a:off x="6948264" y="5805264"/>
            <a:ext cx="1887988" cy="504425"/>
          </a:xfrm>
          <a:prstGeom prst="rect">
            <a:avLst/>
          </a:prstGeom>
          <a:effectLst>
            <a:reflection blurRad="6350" stA="50000" endA="300" endPos="90000" dir="5400000" sy="-100000" algn="bl" rotWithShape="0"/>
          </a:effectLst>
        </p:spPr>
      </p:pic>
    </p:spTree>
  </p:cSld>
  <p:clrMapOvr>
    <a:masterClrMapping/>
  </p:clrMapOvr>
  <p:transition spd="slow">
    <p:split dir="in"/>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611560" y="4653136"/>
            <a:ext cx="7920880" cy="830997"/>
          </a:xfrm>
          <a:prstGeom prst="rect">
            <a:avLst/>
          </a:prstGeom>
          <a:noFill/>
        </p:spPr>
        <p:txBody>
          <a:bodyPr wrap="square" rtlCol="0">
            <a:spAutoFit/>
          </a:bodyPr>
          <a:lstStyle/>
          <a:p>
            <a:r>
              <a:rPr lang="de-DE" sz="1600" dirty="0" smtClean="0">
                <a:solidFill>
                  <a:prstClr val="white"/>
                </a:solidFill>
                <a:latin typeface="Century Gothic" pitchFamily="34" charset="0"/>
              </a:rPr>
              <a:t>Das einfachste System:  2 myMix, </a:t>
            </a:r>
          </a:p>
          <a:p>
            <a:r>
              <a:rPr lang="de-DE" sz="1600" dirty="0" smtClean="0">
                <a:solidFill>
                  <a:prstClr val="white"/>
                </a:solidFill>
                <a:latin typeface="Century Gothic" pitchFamily="34" charset="0"/>
              </a:rPr>
              <a:t>Oder ein IEX16 und ein myMix</a:t>
            </a:r>
          </a:p>
          <a:p>
            <a:r>
              <a:rPr lang="de-DE" sz="1600" dirty="0" smtClean="0">
                <a:solidFill>
                  <a:prstClr val="white"/>
                </a:solidFill>
                <a:latin typeface="Century Gothic" pitchFamily="34" charset="0"/>
              </a:rPr>
              <a:t>Oder 8 myMix 1 IEX, ……………</a:t>
            </a:r>
            <a:endParaRPr lang="en-US" sz="1600" dirty="0">
              <a:solidFill>
                <a:prstClr val="white"/>
              </a:solidFill>
              <a:latin typeface="Century Gothic" pitchFamily="34" charset="0"/>
            </a:endParaRPr>
          </a:p>
        </p:txBody>
      </p:sp>
      <p:pic>
        <p:nvPicPr>
          <p:cNvPr id="9" name="Picture 8" descr="Networks-02.png"/>
          <p:cNvPicPr/>
          <p:nvPr/>
        </p:nvPicPr>
        <p:blipFill>
          <a:blip r:embed="rId3" cstate="print"/>
          <a:stretch>
            <a:fillRect/>
          </a:stretch>
        </p:blipFill>
        <p:spPr>
          <a:xfrm>
            <a:off x="5076056" y="2348880"/>
            <a:ext cx="3600400" cy="2016224"/>
          </a:xfrm>
          <a:prstGeom prst="rect">
            <a:avLst/>
          </a:prstGeom>
        </p:spPr>
      </p:pic>
      <p:pic>
        <p:nvPicPr>
          <p:cNvPr id="12" name="Picture 11" descr="Nezworks-01.png"/>
          <p:cNvPicPr/>
          <p:nvPr/>
        </p:nvPicPr>
        <p:blipFill>
          <a:blip r:embed="rId4" cstate="print"/>
          <a:stretch>
            <a:fillRect/>
          </a:stretch>
        </p:blipFill>
        <p:spPr>
          <a:xfrm>
            <a:off x="323528" y="1340768"/>
            <a:ext cx="3920522" cy="1590307"/>
          </a:xfrm>
          <a:prstGeom prst="rect">
            <a:avLst/>
          </a:prstGeom>
        </p:spPr>
      </p:pic>
      <p:sp>
        <p:nvSpPr>
          <p:cNvPr id="14" name="TextBox 13"/>
          <p:cNvSpPr txBox="1"/>
          <p:nvPr/>
        </p:nvSpPr>
        <p:spPr>
          <a:xfrm>
            <a:off x="251520" y="149731"/>
            <a:ext cx="8280920" cy="830997"/>
          </a:xfrm>
          <a:prstGeom prst="rect">
            <a:avLst/>
          </a:prstGeom>
          <a:noFill/>
        </p:spPr>
        <p:txBody>
          <a:bodyPr wrap="square" rtlCol="0">
            <a:spAutoFit/>
          </a:bodyPr>
          <a:lstStyle/>
          <a:p>
            <a:pPr algn="ctr"/>
            <a:r>
              <a:rPr lang="de-DE" sz="2400" b="1" dirty="0" smtClean="0">
                <a:solidFill>
                  <a:prstClr val="white"/>
                </a:solidFill>
                <a:latin typeface="Century Gothic" pitchFamily="34" charset="0"/>
              </a:rPr>
              <a:t>myMix </a:t>
            </a:r>
            <a:r>
              <a:rPr lang="de-DE" sz="2400" b="1" dirty="0" smtClean="0">
                <a:solidFill>
                  <a:prstClr val="white"/>
                </a:solidFill>
                <a:latin typeface="Century Gothic" pitchFamily="34" charset="0"/>
              </a:rPr>
              <a:t>Netzwerke-</a:t>
            </a:r>
            <a:endParaRPr lang="de-DE" sz="2400" b="1" dirty="0" smtClean="0">
              <a:solidFill>
                <a:prstClr val="white"/>
              </a:solidFill>
              <a:latin typeface="Century Gothic" pitchFamily="34" charset="0"/>
            </a:endParaRPr>
          </a:p>
          <a:p>
            <a:pPr algn="ctr"/>
            <a:r>
              <a:rPr lang="en-US" sz="2400" b="1" dirty="0" err="1" smtClean="0">
                <a:solidFill>
                  <a:prstClr val="white"/>
                </a:solidFill>
                <a:latin typeface="Century Gothic" pitchFamily="34" charset="0"/>
              </a:rPr>
              <a:t>Absolut</a:t>
            </a:r>
            <a:r>
              <a:rPr lang="en-US" sz="2400" b="1" dirty="0" smtClean="0">
                <a:solidFill>
                  <a:prstClr val="white"/>
                </a:solidFill>
                <a:latin typeface="Century Gothic" pitchFamily="34" charset="0"/>
              </a:rPr>
              <a:t> </a:t>
            </a:r>
            <a:r>
              <a:rPr lang="en-US" sz="2400" b="1" dirty="0" err="1" smtClean="0">
                <a:solidFill>
                  <a:prstClr val="white"/>
                </a:solidFill>
                <a:latin typeface="Century Gothic" pitchFamily="34" charset="0"/>
              </a:rPr>
              <a:t>dezentral</a:t>
            </a:r>
            <a:endParaRPr lang="en-US" sz="2400" b="1" dirty="0">
              <a:solidFill>
                <a:prstClr val="white"/>
              </a:solidFill>
              <a:latin typeface="Century Gothic" pitchFamily="34" charset="0"/>
            </a:endParaRPr>
          </a:p>
        </p:txBody>
      </p:sp>
      <p:pic>
        <p:nvPicPr>
          <p:cNvPr id="15" name="Picture 14" descr="LogoEnhanced2 copy.png"/>
          <p:cNvPicPr>
            <a:picLocks noChangeAspect="1"/>
          </p:cNvPicPr>
          <p:nvPr/>
        </p:nvPicPr>
        <p:blipFill>
          <a:blip r:embed="rId5" cstate="email"/>
          <a:stretch>
            <a:fillRect/>
          </a:stretch>
        </p:blipFill>
        <p:spPr>
          <a:xfrm>
            <a:off x="6948264" y="5805264"/>
            <a:ext cx="1887988" cy="504425"/>
          </a:xfrm>
          <a:prstGeom prst="rect">
            <a:avLst/>
          </a:prstGeom>
          <a:effectLst>
            <a:reflection blurRad="6350" stA="50000" endA="300" endPos="90000" dir="5400000" sy="-100000" algn="bl" rotWithShape="0"/>
          </a:effectLst>
        </p:spPr>
      </p:pic>
      <p:cxnSp>
        <p:nvCxnSpPr>
          <p:cNvPr id="17" name="Straight Connector 16"/>
          <p:cNvCxnSpPr/>
          <p:nvPr/>
        </p:nvCxnSpPr>
        <p:spPr>
          <a:xfrm>
            <a:off x="4572000" y="980728"/>
            <a:ext cx="0" cy="3528392"/>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split dir="in"/>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683568" y="4365104"/>
            <a:ext cx="7920880" cy="923330"/>
          </a:xfrm>
          <a:prstGeom prst="rect">
            <a:avLst/>
          </a:prstGeom>
          <a:noFill/>
        </p:spPr>
        <p:txBody>
          <a:bodyPr wrap="square" rtlCol="0">
            <a:spAutoFit/>
          </a:bodyPr>
          <a:lstStyle/>
          <a:p>
            <a:r>
              <a:rPr lang="de-DE" dirty="0" smtClean="0">
                <a:solidFill>
                  <a:prstClr val="white"/>
                </a:solidFill>
                <a:latin typeface="Century Gothic" pitchFamily="34" charset="0"/>
              </a:rPr>
              <a:t>Verbindung von „myMix Switches“  über Gigaboit Uplink ports</a:t>
            </a:r>
          </a:p>
          <a:p>
            <a:r>
              <a:rPr lang="de-DE" dirty="0" smtClean="0">
                <a:solidFill>
                  <a:prstClr val="white"/>
                </a:solidFill>
                <a:latin typeface="Century Gothic" pitchFamily="34" charset="0"/>
              </a:rPr>
              <a:t>- Auch in Hausnetze integrierbar -  </a:t>
            </a:r>
            <a:endParaRPr lang="de-DE" dirty="0" smtClean="0">
              <a:solidFill>
                <a:prstClr val="white"/>
              </a:solidFill>
              <a:latin typeface="Century Gothic" pitchFamily="34" charset="0"/>
            </a:endParaRPr>
          </a:p>
          <a:p>
            <a:endParaRPr lang="de-DE" dirty="0" smtClean="0">
              <a:solidFill>
                <a:prstClr val="white"/>
              </a:solidFill>
              <a:latin typeface="Century Gothic" pitchFamily="34" charset="0"/>
            </a:endParaRPr>
          </a:p>
        </p:txBody>
      </p:sp>
      <p:sp>
        <p:nvSpPr>
          <p:cNvPr id="14" name="TextBox 13"/>
          <p:cNvSpPr txBox="1"/>
          <p:nvPr/>
        </p:nvSpPr>
        <p:spPr>
          <a:xfrm>
            <a:off x="251520" y="260647"/>
            <a:ext cx="8280920" cy="461665"/>
          </a:xfrm>
          <a:prstGeom prst="rect">
            <a:avLst/>
          </a:prstGeom>
          <a:noFill/>
        </p:spPr>
        <p:txBody>
          <a:bodyPr wrap="square" rtlCol="0">
            <a:spAutoFit/>
          </a:bodyPr>
          <a:lstStyle/>
          <a:p>
            <a:pPr algn="ctr"/>
            <a:r>
              <a:rPr lang="de-DE" sz="2400" b="1" dirty="0" smtClean="0">
                <a:solidFill>
                  <a:prstClr val="white"/>
                </a:solidFill>
                <a:latin typeface="Century Gothic" pitchFamily="34" charset="0"/>
              </a:rPr>
              <a:t>myMix </a:t>
            </a:r>
            <a:r>
              <a:rPr lang="de-DE" sz="2400" b="1" dirty="0" smtClean="0">
                <a:solidFill>
                  <a:prstClr val="white"/>
                </a:solidFill>
                <a:latin typeface="Century Gothic" pitchFamily="34" charset="0"/>
              </a:rPr>
              <a:t>Netzwerke</a:t>
            </a:r>
            <a:endParaRPr lang="en-US" sz="2400" b="1" dirty="0">
              <a:solidFill>
                <a:prstClr val="white"/>
              </a:solidFill>
              <a:latin typeface="Century Gothic" pitchFamily="34" charset="0"/>
            </a:endParaRPr>
          </a:p>
        </p:txBody>
      </p:sp>
      <p:pic>
        <p:nvPicPr>
          <p:cNvPr id="7" name="Picture 6" descr="Networks-03.png"/>
          <p:cNvPicPr/>
          <p:nvPr/>
        </p:nvPicPr>
        <p:blipFill>
          <a:blip r:embed="rId3" cstate="print"/>
          <a:stretch>
            <a:fillRect/>
          </a:stretch>
        </p:blipFill>
        <p:spPr>
          <a:xfrm>
            <a:off x="1619672" y="1628800"/>
            <a:ext cx="6658330" cy="1760717"/>
          </a:xfrm>
          <a:prstGeom prst="rect">
            <a:avLst/>
          </a:prstGeom>
        </p:spPr>
      </p:pic>
      <p:pic>
        <p:nvPicPr>
          <p:cNvPr id="8" name="Picture 7" descr="LogoEnhanced2 copy.png"/>
          <p:cNvPicPr>
            <a:picLocks noChangeAspect="1"/>
          </p:cNvPicPr>
          <p:nvPr/>
        </p:nvPicPr>
        <p:blipFill>
          <a:blip r:embed="rId4" cstate="email"/>
          <a:stretch>
            <a:fillRect/>
          </a:stretch>
        </p:blipFill>
        <p:spPr>
          <a:xfrm>
            <a:off x="6948264" y="5805264"/>
            <a:ext cx="1887988" cy="504425"/>
          </a:xfrm>
          <a:prstGeom prst="rect">
            <a:avLst/>
          </a:prstGeom>
          <a:effectLst>
            <a:reflection blurRad="6350" stA="50000" endA="300" endPos="90000" dir="5400000" sy="-100000" algn="bl" rotWithShape="0"/>
          </a:effectLst>
        </p:spPr>
      </p:pic>
    </p:spTree>
  </p:cSld>
  <p:clrMapOvr>
    <a:masterClrMapping/>
  </p:clrMapOvr>
  <p:transition spd="slow">
    <p:split dir="in"/>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611560" y="4509120"/>
            <a:ext cx="7920880" cy="1200329"/>
          </a:xfrm>
          <a:prstGeom prst="rect">
            <a:avLst/>
          </a:prstGeom>
          <a:noFill/>
        </p:spPr>
        <p:txBody>
          <a:bodyPr wrap="square" rtlCol="0">
            <a:spAutoFit/>
          </a:bodyPr>
          <a:lstStyle/>
          <a:p>
            <a:r>
              <a:rPr lang="de-DE" dirty="0" smtClean="0">
                <a:solidFill>
                  <a:prstClr val="white"/>
                </a:solidFill>
                <a:latin typeface="Century Gothic" pitchFamily="34" charset="0"/>
              </a:rPr>
              <a:t>Mehrere Switches werden über einen GB Switch sternförmig  verbunden –</a:t>
            </a:r>
          </a:p>
          <a:p>
            <a:r>
              <a:rPr lang="de-DE" dirty="0" smtClean="0">
                <a:solidFill>
                  <a:prstClr val="white"/>
                </a:solidFill>
                <a:latin typeface="Century Gothic" pitchFamily="34" charset="0"/>
              </a:rPr>
              <a:t>Auch in Hausnetzwerke integrierbar.</a:t>
            </a:r>
            <a:endParaRPr lang="de-DE" dirty="0" smtClean="0">
              <a:solidFill>
                <a:prstClr val="white"/>
              </a:solidFill>
              <a:latin typeface="Century Gothic" pitchFamily="34" charset="0"/>
            </a:endParaRPr>
          </a:p>
          <a:p>
            <a:endParaRPr lang="de-DE" dirty="0" smtClean="0">
              <a:solidFill>
                <a:prstClr val="white"/>
              </a:solidFill>
              <a:latin typeface="Century Gothic" pitchFamily="34" charset="0"/>
            </a:endParaRPr>
          </a:p>
        </p:txBody>
      </p:sp>
      <p:sp>
        <p:nvSpPr>
          <p:cNvPr id="14" name="TextBox 13"/>
          <p:cNvSpPr txBox="1"/>
          <p:nvPr/>
        </p:nvSpPr>
        <p:spPr>
          <a:xfrm>
            <a:off x="251520" y="260647"/>
            <a:ext cx="8280920" cy="461665"/>
          </a:xfrm>
          <a:prstGeom prst="rect">
            <a:avLst/>
          </a:prstGeom>
          <a:noFill/>
        </p:spPr>
        <p:txBody>
          <a:bodyPr wrap="square" rtlCol="0">
            <a:spAutoFit/>
          </a:bodyPr>
          <a:lstStyle/>
          <a:p>
            <a:pPr algn="ctr"/>
            <a:r>
              <a:rPr lang="de-DE" sz="2400" b="1" dirty="0" smtClean="0">
                <a:solidFill>
                  <a:prstClr val="white"/>
                </a:solidFill>
                <a:latin typeface="Century Gothic" pitchFamily="34" charset="0"/>
              </a:rPr>
              <a:t>myMix </a:t>
            </a:r>
            <a:r>
              <a:rPr lang="de-DE" sz="2400" b="1" dirty="0" smtClean="0">
                <a:solidFill>
                  <a:prstClr val="white"/>
                </a:solidFill>
                <a:latin typeface="Century Gothic" pitchFamily="34" charset="0"/>
              </a:rPr>
              <a:t>Netzwerke</a:t>
            </a:r>
            <a:endParaRPr lang="en-US" sz="2400" b="1" dirty="0">
              <a:solidFill>
                <a:prstClr val="white"/>
              </a:solidFill>
              <a:latin typeface="Century Gothic" pitchFamily="34" charset="0"/>
            </a:endParaRPr>
          </a:p>
        </p:txBody>
      </p:sp>
      <p:pic>
        <p:nvPicPr>
          <p:cNvPr id="6" name="Picture 5" descr="Networks-04.png"/>
          <p:cNvPicPr/>
          <p:nvPr/>
        </p:nvPicPr>
        <p:blipFill>
          <a:blip r:embed="rId3" cstate="print"/>
          <a:stretch>
            <a:fillRect/>
          </a:stretch>
        </p:blipFill>
        <p:spPr>
          <a:xfrm>
            <a:off x="0" y="1916832"/>
            <a:ext cx="9036496" cy="2172047"/>
          </a:xfrm>
          <a:prstGeom prst="rect">
            <a:avLst/>
          </a:prstGeom>
        </p:spPr>
      </p:pic>
      <p:pic>
        <p:nvPicPr>
          <p:cNvPr id="8" name="Picture 7" descr="LogoEnhanced2 copy.png"/>
          <p:cNvPicPr>
            <a:picLocks noChangeAspect="1"/>
          </p:cNvPicPr>
          <p:nvPr/>
        </p:nvPicPr>
        <p:blipFill>
          <a:blip r:embed="rId4" cstate="email"/>
          <a:stretch>
            <a:fillRect/>
          </a:stretch>
        </p:blipFill>
        <p:spPr>
          <a:xfrm>
            <a:off x="6948264" y="5805264"/>
            <a:ext cx="1887988" cy="504425"/>
          </a:xfrm>
          <a:prstGeom prst="rect">
            <a:avLst/>
          </a:prstGeom>
          <a:effectLst>
            <a:reflection blurRad="6350" stA="50000" endA="300" endPos="90000" dir="5400000" sy="-100000" algn="bl" rotWithShape="0"/>
          </a:effectLst>
        </p:spPr>
      </p:pic>
    </p:spTree>
  </p:cSld>
  <p:clrMapOvr>
    <a:masterClrMapping/>
  </p:clrMapOvr>
  <p:transition spd="slow">
    <p:split dir="in"/>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9" name="Rectangle 28"/>
          <p:cNvSpPr/>
          <p:nvPr/>
        </p:nvSpPr>
        <p:spPr>
          <a:xfrm>
            <a:off x="3779912" y="2996952"/>
            <a:ext cx="5040560" cy="151216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Rounded MT Bold" pitchFamily="34" charset="0"/>
            </a:endParaRPr>
          </a:p>
        </p:txBody>
      </p:sp>
      <p:sp>
        <p:nvSpPr>
          <p:cNvPr id="15" name="Rectangle 14"/>
          <p:cNvSpPr/>
          <p:nvPr/>
        </p:nvSpPr>
        <p:spPr>
          <a:xfrm>
            <a:off x="3779912" y="764704"/>
            <a:ext cx="5040560" cy="1512168"/>
          </a:xfrm>
          <a:prstGeom prst="rect">
            <a:avLst/>
          </a:prstGeom>
          <a:solidFill>
            <a:schemeClr val="tx1"/>
          </a:solidFill>
          <a:ln>
            <a:noFill/>
          </a:ln>
          <a:effectLst>
            <a:outerShdw blurRad="50800" dist="38100" algn="l" rotWithShape="0">
              <a:schemeClr val="tx1">
                <a:lumMod val="9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prstClr val="white"/>
              </a:solidFill>
              <a:latin typeface="Arial Rounded MT Bold" pitchFamily="34" charset="0"/>
            </a:endParaRPr>
          </a:p>
        </p:txBody>
      </p:sp>
      <p:pic>
        <p:nvPicPr>
          <p:cNvPr id="4" name="Picture 3" descr="LogoEnhanced2 copy.png"/>
          <p:cNvPicPr>
            <a:picLocks noChangeAspect="1"/>
          </p:cNvPicPr>
          <p:nvPr/>
        </p:nvPicPr>
        <p:blipFill>
          <a:blip r:embed="rId3" cstate="email"/>
          <a:stretch>
            <a:fillRect/>
          </a:stretch>
        </p:blipFill>
        <p:spPr>
          <a:xfrm>
            <a:off x="6948264" y="5805264"/>
            <a:ext cx="1887988" cy="504425"/>
          </a:xfrm>
          <a:prstGeom prst="rect">
            <a:avLst/>
          </a:prstGeom>
          <a:effectLst>
            <a:reflection blurRad="6350" stA="50000" endA="300" endPos="90000" dir="5400000" sy="-100000" algn="bl" rotWithShape="0"/>
          </a:effectLst>
        </p:spPr>
      </p:pic>
      <p:sp>
        <p:nvSpPr>
          <p:cNvPr id="12" name="TextBox 11"/>
          <p:cNvSpPr txBox="1"/>
          <p:nvPr/>
        </p:nvSpPr>
        <p:spPr>
          <a:xfrm>
            <a:off x="251520" y="1052736"/>
            <a:ext cx="3384376" cy="1138773"/>
          </a:xfrm>
          <a:prstGeom prst="rect">
            <a:avLst/>
          </a:prstGeom>
          <a:noFill/>
        </p:spPr>
        <p:txBody>
          <a:bodyPr wrap="square" rtlCol="0">
            <a:spAutoFit/>
          </a:bodyPr>
          <a:lstStyle/>
          <a:p>
            <a:pPr algn="ctr"/>
            <a:r>
              <a:rPr lang="de-DE" sz="2000" b="1" dirty="0" smtClean="0">
                <a:solidFill>
                  <a:prstClr val="white"/>
                </a:solidFill>
                <a:latin typeface="Century Gothic" pitchFamily="34" charset="0"/>
              </a:rPr>
              <a:t>Bühne-</a:t>
            </a:r>
          </a:p>
          <a:p>
            <a:pPr algn="ctr"/>
            <a:r>
              <a:rPr lang="de-DE" sz="1600" dirty="0" smtClean="0">
                <a:solidFill>
                  <a:prstClr val="white"/>
                </a:solidFill>
                <a:latin typeface="Century Gothic" pitchFamily="34" charset="0"/>
              </a:rPr>
              <a:t>Personal Monitoring &amp;Recording</a:t>
            </a:r>
          </a:p>
          <a:p>
            <a:pPr algn="ctr"/>
            <a:r>
              <a:rPr lang="de-DE" sz="1600" dirty="0" smtClean="0">
                <a:solidFill>
                  <a:prstClr val="white"/>
                </a:solidFill>
                <a:latin typeface="Century Gothic" pitchFamily="34" charset="0"/>
              </a:rPr>
              <a:t>Large System with IEX-16L,</a:t>
            </a:r>
          </a:p>
          <a:p>
            <a:pPr algn="ctr"/>
            <a:r>
              <a:rPr lang="de-DE" sz="1600" dirty="0" smtClean="0">
                <a:solidFill>
                  <a:prstClr val="white"/>
                </a:solidFill>
                <a:latin typeface="Century Gothic" pitchFamily="34" charset="0"/>
              </a:rPr>
              <a:t>Managed Switches, Console</a:t>
            </a:r>
          </a:p>
        </p:txBody>
      </p:sp>
      <p:sp>
        <p:nvSpPr>
          <p:cNvPr id="11" name="TextBox 10"/>
          <p:cNvSpPr txBox="1"/>
          <p:nvPr/>
        </p:nvSpPr>
        <p:spPr>
          <a:xfrm>
            <a:off x="251520" y="260647"/>
            <a:ext cx="8280920" cy="461665"/>
          </a:xfrm>
          <a:prstGeom prst="rect">
            <a:avLst/>
          </a:prstGeom>
          <a:noFill/>
        </p:spPr>
        <p:txBody>
          <a:bodyPr wrap="square" rtlCol="0">
            <a:spAutoFit/>
          </a:bodyPr>
          <a:lstStyle/>
          <a:p>
            <a:pPr algn="ctr"/>
            <a:r>
              <a:rPr lang="de-DE" sz="2400" b="1" dirty="0" smtClean="0">
                <a:solidFill>
                  <a:prstClr val="white"/>
                </a:solidFill>
                <a:latin typeface="Century Gothic" pitchFamily="34" charset="0"/>
              </a:rPr>
              <a:t>myMix System – Integriert oder Eigenständig</a:t>
            </a:r>
            <a:endParaRPr lang="en-US" sz="2400" b="1" dirty="0">
              <a:solidFill>
                <a:prstClr val="white"/>
              </a:solidFill>
              <a:latin typeface="Century Gothic" pitchFamily="34" charset="0"/>
            </a:endParaRPr>
          </a:p>
        </p:txBody>
      </p:sp>
      <p:sp>
        <p:nvSpPr>
          <p:cNvPr id="8" name="TextBox 7"/>
          <p:cNvSpPr txBox="1"/>
          <p:nvPr/>
        </p:nvSpPr>
        <p:spPr>
          <a:xfrm>
            <a:off x="216024" y="3132257"/>
            <a:ext cx="3059832" cy="1384995"/>
          </a:xfrm>
          <a:prstGeom prst="rect">
            <a:avLst/>
          </a:prstGeom>
          <a:noFill/>
        </p:spPr>
        <p:txBody>
          <a:bodyPr wrap="square" rtlCol="0">
            <a:spAutoFit/>
          </a:bodyPr>
          <a:lstStyle/>
          <a:p>
            <a:pPr algn="ctr"/>
            <a:r>
              <a:rPr lang="de-DE" sz="2000" b="1" dirty="0" smtClean="0">
                <a:solidFill>
                  <a:prstClr val="white"/>
                </a:solidFill>
                <a:latin typeface="Century Gothic" pitchFamily="34" charset="0"/>
              </a:rPr>
              <a:t>Übungsraum</a:t>
            </a:r>
            <a:r>
              <a:rPr lang="de-DE" sz="1600" dirty="0" smtClean="0">
                <a:solidFill>
                  <a:prstClr val="white"/>
                </a:solidFill>
                <a:latin typeface="Century Gothic" pitchFamily="34" charset="0"/>
              </a:rPr>
              <a:t>, Konferenz Bandporbe,</a:t>
            </a:r>
          </a:p>
          <a:p>
            <a:pPr algn="ctr"/>
            <a:r>
              <a:rPr lang="de-DE" sz="1600" dirty="0" smtClean="0">
                <a:solidFill>
                  <a:prstClr val="white"/>
                </a:solidFill>
                <a:latin typeface="Century Gothic" pitchFamily="34" charset="0"/>
              </a:rPr>
              <a:t> Unmanaged Switch, Kein Mischpult-</a:t>
            </a:r>
          </a:p>
          <a:p>
            <a:pPr algn="ctr"/>
            <a:r>
              <a:rPr lang="de-DE" sz="1600" dirty="0" smtClean="0">
                <a:solidFill>
                  <a:prstClr val="white"/>
                </a:solidFill>
                <a:latin typeface="Century Gothic" pitchFamily="34" charset="0"/>
              </a:rPr>
              <a:t>Personal Mix &amp; Recording</a:t>
            </a:r>
          </a:p>
        </p:txBody>
      </p:sp>
      <p:sp>
        <p:nvSpPr>
          <p:cNvPr id="9" name="TextBox 8"/>
          <p:cNvSpPr txBox="1"/>
          <p:nvPr/>
        </p:nvSpPr>
        <p:spPr>
          <a:xfrm>
            <a:off x="467544" y="5046275"/>
            <a:ext cx="3096344" cy="1138773"/>
          </a:xfrm>
          <a:prstGeom prst="rect">
            <a:avLst/>
          </a:prstGeom>
          <a:noFill/>
        </p:spPr>
        <p:txBody>
          <a:bodyPr wrap="square" rtlCol="0">
            <a:spAutoFit/>
          </a:bodyPr>
          <a:lstStyle/>
          <a:p>
            <a:pPr algn="ctr"/>
            <a:r>
              <a:rPr lang="de-DE" sz="2000" b="1" dirty="0" smtClean="0">
                <a:solidFill>
                  <a:prstClr val="white"/>
                </a:solidFill>
                <a:latin typeface="Century Gothic" pitchFamily="34" charset="0"/>
              </a:rPr>
              <a:t>Einzelgerät-</a:t>
            </a:r>
          </a:p>
          <a:p>
            <a:pPr algn="ctr"/>
            <a:r>
              <a:rPr lang="de-DE" sz="1600" dirty="0" smtClean="0">
                <a:solidFill>
                  <a:prstClr val="white"/>
                </a:solidFill>
                <a:latin typeface="Century Gothic" pitchFamily="34" charset="0"/>
              </a:rPr>
              <a:t>Playback or play along recodings  or preproduced multi-track files for rehearsing</a:t>
            </a:r>
          </a:p>
        </p:txBody>
      </p:sp>
      <p:pic>
        <p:nvPicPr>
          <p:cNvPr id="25" name="Picture 24" descr="g8 free.png"/>
          <p:cNvPicPr>
            <a:picLocks noChangeAspect="1"/>
          </p:cNvPicPr>
          <p:nvPr/>
        </p:nvPicPr>
        <p:blipFill>
          <a:blip r:embed="rId4" cstate="screen"/>
          <a:stretch>
            <a:fillRect/>
          </a:stretch>
        </p:blipFill>
        <p:spPr>
          <a:xfrm>
            <a:off x="6705600" y="1752600"/>
            <a:ext cx="1766632" cy="884312"/>
          </a:xfrm>
          <a:prstGeom prst="rect">
            <a:avLst/>
          </a:prstGeom>
        </p:spPr>
      </p:pic>
      <p:sp>
        <p:nvSpPr>
          <p:cNvPr id="34" name="Rectangle 33"/>
          <p:cNvSpPr/>
          <p:nvPr/>
        </p:nvSpPr>
        <p:spPr>
          <a:xfrm>
            <a:off x="3923928" y="5013176"/>
            <a:ext cx="2232248" cy="12241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Rounded MT Bold" pitchFamily="34" charset="0"/>
            </a:endParaRPr>
          </a:p>
        </p:txBody>
      </p:sp>
      <p:pic>
        <p:nvPicPr>
          <p:cNvPr id="36" name="Picture 35" descr="Drums-small.png">
            <a:hlinkClick r:id="rId5" action="ppaction://hlinkfile"/>
          </p:cNvPr>
          <p:cNvPicPr>
            <a:picLocks noChangeAspect="1"/>
          </p:cNvPicPr>
          <p:nvPr/>
        </p:nvPicPr>
        <p:blipFill>
          <a:blip r:embed="rId6" cstate="screen"/>
          <a:stretch>
            <a:fillRect/>
          </a:stretch>
        </p:blipFill>
        <p:spPr>
          <a:xfrm>
            <a:off x="4267200" y="2996952"/>
            <a:ext cx="864096" cy="530802"/>
          </a:xfrm>
          <a:prstGeom prst="rect">
            <a:avLst/>
          </a:prstGeom>
        </p:spPr>
      </p:pic>
      <p:pic>
        <p:nvPicPr>
          <p:cNvPr id="37" name="Picture 36" descr="Fender-JazzBass.png">
            <a:hlinkClick r:id="rId7" action="ppaction://hlinkfile"/>
          </p:cNvPr>
          <p:cNvPicPr>
            <a:picLocks noChangeAspect="1"/>
          </p:cNvPicPr>
          <p:nvPr/>
        </p:nvPicPr>
        <p:blipFill>
          <a:blip r:embed="rId8" cstate="screen"/>
          <a:stretch>
            <a:fillRect/>
          </a:stretch>
        </p:blipFill>
        <p:spPr>
          <a:xfrm rot="19964218">
            <a:off x="4359345" y="3888584"/>
            <a:ext cx="735960" cy="248092"/>
          </a:xfrm>
          <a:prstGeom prst="rect">
            <a:avLst/>
          </a:prstGeom>
        </p:spPr>
      </p:pic>
      <p:pic>
        <p:nvPicPr>
          <p:cNvPr id="38" name="Picture 37" descr="Guitar-Les Paul.png">
            <a:hlinkClick r:id="rId9" action="ppaction://hlinkfile"/>
          </p:cNvPr>
          <p:cNvPicPr>
            <a:picLocks noChangeAspect="1"/>
          </p:cNvPicPr>
          <p:nvPr/>
        </p:nvPicPr>
        <p:blipFill>
          <a:blip r:embed="rId10" cstate="screen"/>
          <a:stretch>
            <a:fillRect/>
          </a:stretch>
        </p:blipFill>
        <p:spPr>
          <a:xfrm rot="20701448">
            <a:off x="7395996" y="3861244"/>
            <a:ext cx="584894" cy="198269"/>
          </a:xfrm>
          <a:prstGeom prst="rect">
            <a:avLst/>
          </a:prstGeom>
        </p:spPr>
      </p:pic>
      <p:pic>
        <p:nvPicPr>
          <p:cNvPr id="39" name="Picture 38" descr="Keyboard-MM8-2.png">
            <a:hlinkClick r:id="rId11" action="ppaction://hlinkfile"/>
          </p:cNvPr>
          <p:cNvPicPr>
            <a:picLocks noChangeAspect="1"/>
          </p:cNvPicPr>
          <p:nvPr/>
        </p:nvPicPr>
        <p:blipFill>
          <a:blip r:embed="rId12" cstate="screen"/>
          <a:stretch>
            <a:fillRect/>
          </a:stretch>
        </p:blipFill>
        <p:spPr>
          <a:xfrm>
            <a:off x="7420744" y="3185022"/>
            <a:ext cx="504056" cy="167778"/>
          </a:xfrm>
          <a:prstGeom prst="rect">
            <a:avLst/>
          </a:prstGeom>
        </p:spPr>
      </p:pic>
      <p:pic>
        <p:nvPicPr>
          <p:cNvPr id="40" name="Picture 39" descr="SM58-sm.png">
            <a:hlinkClick r:id="rId13" action="ppaction://hlinkfile"/>
          </p:cNvPr>
          <p:cNvPicPr>
            <a:picLocks noChangeAspect="1"/>
          </p:cNvPicPr>
          <p:nvPr/>
        </p:nvPicPr>
        <p:blipFill>
          <a:blip r:embed="rId14" cstate="screen"/>
          <a:stretch>
            <a:fillRect/>
          </a:stretch>
        </p:blipFill>
        <p:spPr>
          <a:xfrm>
            <a:off x="7848600" y="3962400"/>
            <a:ext cx="117226" cy="359289"/>
          </a:xfrm>
          <a:prstGeom prst="rect">
            <a:avLst/>
          </a:prstGeom>
        </p:spPr>
      </p:pic>
      <p:pic>
        <p:nvPicPr>
          <p:cNvPr id="41" name="Picture 40" descr="SM58-sm.png">
            <a:hlinkClick r:id="rId13" action="ppaction://hlinkfile"/>
          </p:cNvPr>
          <p:cNvPicPr>
            <a:picLocks noChangeAspect="1"/>
          </p:cNvPicPr>
          <p:nvPr/>
        </p:nvPicPr>
        <p:blipFill>
          <a:blip r:embed="rId14" cstate="screen"/>
          <a:stretch>
            <a:fillRect/>
          </a:stretch>
        </p:blipFill>
        <p:spPr>
          <a:xfrm>
            <a:off x="4876800" y="3933807"/>
            <a:ext cx="117226" cy="359289"/>
          </a:xfrm>
          <a:prstGeom prst="rect">
            <a:avLst/>
          </a:prstGeom>
        </p:spPr>
      </p:pic>
      <p:pic>
        <p:nvPicPr>
          <p:cNvPr id="43" name="Picture 42" descr="Guitar-Les Paul.png">
            <a:hlinkClick r:id="rId9" action="ppaction://hlinkfile"/>
          </p:cNvPr>
          <p:cNvPicPr>
            <a:picLocks noChangeAspect="1"/>
          </p:cNvPicPr>
          <p:nvPr/>
        </p:nvPicPr>
        <p:blipFill>
          <a:blip r:embed="rId10" cstate="screen"/>
          <a:stretch>
            <a:fillRect/>
          </a:stretch>
        </p:blipFill>
        <p:spPr>
          <a:xfrm rot="20701448">
            <a:off x="5235757" y="5229396"/>
            <a:ext cx="584894" cy="198269"/>
          </a:xfrm>
          <a:prstGeom prst="rect">
            <a:avLst/>
          </a:prstGeom>
        </p:spPr>
      </p:pic>
      <p:pic>
        <p:nvPicPr>
          <p:cNvPr id="44" name="Picture 43" descr="SM58-sm.png">
            <a:hlinkClick r:id="rId13" action="ppaction://hlinkfile"/>
          </p:cNvPr>
          <p:cNvPicPr>
            <a:picLocks noChangeAspect="1"/>
          </p:cNvPicPr>
          <p:nvPr/>
        </p:nvPicPr>
        <p:blipFill>
          <a:blip r:embed="rId14" cstate="screen"/>
          <a:stretch>
            <a:fillRect/>
          </a:stretch>
        </p:blipFill>
        <p:spPr>
          <a:xfrm>
            <a:off x="5508104" y="5445224"/>
            <a:ext cx="117226" cy="359289"/>
          </a:xfrm>
          <a:prstGeom prst="rect">
            <a:avLst/>
          </a:prstGeom>
        </p:spPr>
      </p:pic>
      <p:pic>
        <p:nvPicPr>
          <p:cNvPr id="46" name="Picture 45" descr="IEX-16L Front w Lights small copy.png"/>
          <p:cNvPicPr>
            <a:picLocks noChangeAspect="1"/>
          </p:cNvPicPr>
          <p:nvPr/>
        </p:nvPicPr>
        <p:blipFill>
          <a:blip r:embed="rId15" cstate="print"/>
          <a:stretch>
            <a:fillRect/>
          </a:stretch>
        </p:blipFill>
        <p:spPr>
          <a:xfrm>
            <a:off x="6324600" y="1544320"/>
            <a:ext cx="2133600" cy="284480"/>
          </a:xfrm>
          <a:prstGeom prst="rect">
            <a:avLst/>
          </a:prstGeom>
        </p:spPr>
      </p:pic>
      <p:pic>
        <p:nvPicPr>
          <p:cNvPr id="47" name="Picture 46" descr="IEX-16L Front w Lights small copy.png"/>
          <p:cNvPicPr>
            <a:picLocks noChangeAspect="1"/>
          </p:cNvPicPr>
          <p:nvPr/>
        </p:nvPicPr>
        <p:blipFill>
          <a:blip r:embed="rId15" cstate="print"/>
          <a:stretch>
            <a:fillRect/>
          </a:stretch>
        </p:blipFill>
        <p:spPr>
          <a:xfrm>
            <a:off x="6324600" y="1343448"/>
            <a:ext cx="2133600" cy="284480"/>
          </a:xfrm>
          <a:prstGeom prst="rect">
            <a:avLst/>
          </a:prstGeom>
        </p:spPr>
      </p:pic>
      <p:pic>
        <p:nvPicPr>
          <p:cNvPr id="56" name="Picture 55" descr="MyMix_S-16mm.tif"/>
          <p:cNvPicPr>
            <a:picLocks noChangeAspect="1"/>
          </p:cNvPicPr>
          <p:nvPr/>
        </p:nvPicPr>
        <p:blipFill>
          <a:blip r:embed="rId16" cstate="print"/>
          <a:stretch>
            <a:fillRect/>
          </a:stretch>
        </p:blipFill>
        <p:spPr>
          <a:xfrm>
            <a:off x="4572000" y="5181600"/>
            <a:ext cx="576072" cy="694944"/>
          </a:xfrm>
          <a:prstGeom prst="rect">
            <a:avLst/>
          </a:prstGeom>
        </p:spPr>
      </p:pic>
      <p:pic>
        <p:nvPicPr>
          <p:cNvPr id="58" name="Picture 57" descr="MyMix_S-16mm.tif"/>
          <p:cNvPicPr>
            <a:picLocks noChangeAspect="1"/>
          </p:cNvPicPr>
          <p:nvPr/>
        </p:nvPicPr>
        <p:blipFill>
          <a:blip r:embed="rId17" cstate="print"/>
          <a:stretch>
            <a:fillRect/>
          </a:stretch>
        </p:blipFill>
        <p:spPr>
          <a:xfrm>
            <a:off x="6324600" y="1828800"/>
            <a:ext cx="378995" cy="457200"/>
          </a:xfrm>
          <a:prstGeom prst="rect">
            <a:avLst/>
          </a:prstGeom>
        </p:spPr>
      </p:pic>
      <p:pic>
        <p:nvPicPr>
          <p:cNvPr id="59" name="Picture 58" descr="MyMix_S-16mm.tif"/>
          <p:cNvPicPr>
            <a:picLocks noChangeAspect="1"/>
          </p:cNvPicPr>
          <p:nvPr/>
        </p:nvPicPr>
        <p:blipFill>
          <a:blip r:embed="rId17" cstate="print"/>
          <a:stretch>
            <a:fillRect/>
          </a:stretch>
        </p:blipFill>
        <p:spPr>
          <a:xfrm>
            <a:off x="5181600" y="3048000"/>
            <a:ext cx="378995" cy="457200"/>
          </a:xfrm>
          <a:prstGeom prst="rect">
            <a:avLst/>
          </a:prstGeom>
        </p:spPr>
      </p:pic>
      <p:pic>
        <p:nvPicPr>
          <p:cNvPr id="60" name="Picture 59" descr="MyMix_S-16mm.tif"/>
          <p:cNvPicPr>
            <a:picLocks noChangeAspect="1"/>
          </p:cNvPicPr>
          <p:nvPr/>
        </p:nvPicPr>
        <p:blipFill>
          <a:blip r:embed="rId17" cstate="print"/>
          <a:stretch>
            <a:fillRect/>
          </a:stretch>
        </p:blipFill>
        <p:spPr>
          <a:xfrm>
            <a:off x="6936205" y="3048000"/>
            <a:ext cx="378995" cy="457200"/>
          </a:xfrm>
          <a:prstGeom prst="rect">
            <a:avLst/>
          </a:prstGeom>
        </p:spPr>
      </p:pic>
      <p:pic>
        <p:nvPicPr>
          <p:cNvPr id="61" name="Picture 60" descr="MyMix_S-16mm.tif"/>
          <p:cNvPicPr>
            <a:picLocks noChangeAspect="1"/>
          </p:cNvPicPr>
          <p:nvPr/>
        </p:nvPicPr>
        <p:blipFill>
          <a:blip r:embed="rId17" cstate="print"/>
          <a:stretch>
            <a:fillRect/>
          </a:stretch>
        </p:blipFill>
        <p:spPr>
          <a:xfrm>
            <a:off x="5181600" y="3810000"/>
            <a:ext cx="378995" cy="457200"/>
          </a:xfrm>
          <a:prstGeom prst="rect">
            <a:avLst/>
          </a:prstGeom>
        </p:spPr>
      </p:pic>
      <p:cxnSp>
        <p:nvCxnSpPr>
          <p:cNvPr id="66" name="Straight Connector 65"/>
          <p:cNvCxnSpPr/>
          <p:nvPr/>
        </p:nvCxnSpPr>
        <p:spPr>
          <a:xfrm>
            <a:off x="1295400" y="2819400"/>
            <a:ext cx="6705600" cy="0"/>
          </a:xfrm>
          <a:prstGeom prst="line">
            <a:avLst/>
          </a:prstGeom>
          <a:ln>
            <a:solidFill>
              <a:schemeClr val="bg1">
                <a:lumMod val="95000"/>
              </a:schemeClr>
            </a:solidFill>
          </a:ln>
        </p:spPr>
        <p:style>
          <a:lnRef idx="1">
            <a:schemeClr val="accent6"/>
          </a:lnRef>
          <a:fillRef idx="0">
            <a:schemeClr val="accent6"/>
          </a:fillRef>
          <a:effectRef idx="0">
            <a:schemeClr val="accent6"/>
          </a:effectRef>
          <a:fontRef idx="minor">
            <a:schemeClr val="tx1"/>
          </a:fontRef>
        </p:style>
      </p:cxnSp>
      <p:cxnSp>
        <p:nvCxnSpPr>
          <p:cNvPr id="68" name="Straight Connector 67"/>
          <p:cNvCxnSpPr/>
          <p:nvPr/>
        </p:nvCxnSpPr>
        <p:spPr>
          <a:xfrm>
            <a:off x="1295400" y="4876800"/>
            <a:ext cx="6705600" cy="0"/>
          </a:xfrm>
          <a:prstGeom prst="line">
            <a:avLst/>
          </a:prstGeom>
          <a:ln>
            <a:solidFill>
              <a:schemeClr val="bg1">
                <a:lumMod val="95000"/>
              </a:schemeClr>
            </a:solidFill>
          </a:ln>
        </p:spPr>
        <p:style>
          <a:lnRef idx="1">
            <a:schemeClr val="accent6"/>
          </a:lnRef>
          <a:fillRef idx="0">
            <a:schemeClr val="accent6"/>
          </a:fillRef>
          <a:effectRef idx="0">
            <a:schemeClr val="accent6"/>
          </a:effectRef>
          <a:fontRef idx="minor">
            <a:schemeClr val="tx1"/>
          </a:fontRef>
        </p:style>
      </p:cxnSp>
      <p:cxnSp>
        <p:nvCxnSpPr>
          <p:cNvPr id="70" name="Straight Connector 69"/>
          <p:cNvCxnSpPr>
            <a:stCxn id="59" idx="3"/>
          </p:cNvCxnSpPr>
          <p:nvPr/>
        </p:nvCxnSpPr>
        <p:spPr>
          <a:xfrm>
            <a:off x="5560595" y="3276600"/>
            <a:ext cx="611605" cy="304800"/>
          </a:xfrm>
          <a:prstGeom prst="line">
            <a:avLst/>
          </a:prstGeom>
          <a:ln>
            <a:solidFill>
              <a:schemeClr val="tx2">
                <a:lumMod val="40000"/>
                <a:lumOff val="60000"/>
              </a:schemeClr>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72" name="Straight Connector 71"/>
          <p:cNvCxnSpPr>
            <a:stCxn id="61" idx="3"/>
          </p:cNvCxnSpPr>
          <p:nvPr/>
        </p:nvCxnSpPr>
        <p:spPr>
          <a:xfrm flipV="1">
            <a:off x="5560595" y="3657600"/>
            <a:ext cx="611605" cy="381000"/>
          </a:xfrm>
          <a:prstGeom prst="line">
            <a:avLst/>
          </a:prstGeom>
          <a:ln>
            <a:solidFill>
              <a:schemeClr val="tx2">
                <a:lumMod val="40000"/>
                <a:lumOff val="60000"/>
              </a:schemeClr>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a:endCxn id="60" idx="1"/>
          </p:cNvCxnSpPr>
          <p:nvPr/>
        </p:nvCxnSpPr>
        <p:spPr>
          <a:xfrm flipV="1">
            <a:off x="6400800" y="3276600"/>
            <a:ext cx="535405" cy="304800"/>
          </a:xfrm>
          <a:prstGeom prst="line">
            <a:avLst/>
          </a:prstGeom>
          <a:ln>
            <a:solidFill>
              <a:schemeClr val="tx2">
                <a:lumMod val="40000"/>
                <a:lumOff val="60000"/>
              </a:schemeClr>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6400800" y="3657600"/>
            <a:ext cx="685800" cy="457200"/>
          </a:xfrm>
          <a:prstGeom prst="line">
            <a:avLst/>
          </a:prstGeom>
          <a:ln>
            <a:solidFill>
              <a:schemeClr val="tx2">
                <a:lumMod val="40000"/>
                <a:lumOff val="60000"/>
              </a:schemeClr>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24" name="Picture 23" descr="Switch-small.png"/>
          <p:cNvPicPr>
            <a:picLocks noChangeAspect="1"/>
          </p:cNvPicPr>
          <p:nvPr/>
        </p:nvPicPr>
        <p:blipFill>
          <a:blip r:embed="rId18" cstate="screen"/>
          <a:stretch>
            <a:fillRect/>
          </a:stretch>
        </p:blipFill>
        <p:spPr>
          <a:xfrm>
            <a:off x="5940152" y="3356992"/>
            <a:ext cx="576064" cy="448178"/>
          </a:xfrm>
          <a:prstGeom prst="rect">
            <a:avLst/>
          </a:prstGeom>
        </p:spPr>
      </p:pic>
      <p:cxnSp>
        <p:nvCxnSpPr>
          <p:cNvPr id="63" name="Straight Connector 62"/>
          <p:cNvCxnSpPr/>
          <p:nvPr/>
        </p:nvCxnSpPr>
        <p:spPr>
          <a:xfrm>
            <a:off x="3995936" y="1196752"/>
            <a:ext cx="216024" cy="432048"/>
          </a:xfrm>
          <a:prstGeom prst="line">
            <a:avLst/>
          </a:prstGeom>
          <a:ln>
            <a:solidFill>
              <a:schemeClr val="tx2">
                <a:lumMod val="40000"/>
                <a:lumOff val="60000"/>
              </a:schemeClr>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62" name="Picture 61" descr="MyMix_S-16mm.tif"/>
          <p:cNvPicPr>
            <a:picLocks noChangeAspect="1"/>
          </p:cNvPicPr>
          <p:nvPr/>
        </p:nvPicPr>
        <p:blipFill>
          <a:blip r:embed="rId17" cstate="print"/>
          <a:stretch>
            <a:fillRect/>
          </a:stretch>
        </p:blipFill>
        <p:spPr>
          <a:xfrm>
            <a:off x="6934200" y="3810000"/>
            <a:ext cx="378995" cy="457200"/>
          </a:xfrm>
          <a:prstGeom prst="rect">
            <a:avLst/>
          </a:prstGeom>
        </p:spPr>
      </p:pic>
      <p:cxnSp>
        <p:nvCxnSpPr>
          <p:cNvPr id="65" name="Straight Connector 64"/>
          <p:cNvCxnSpPr>
            <a:stCxn id="48" idx="2"/>
          </p:cNvCxnSpPr>
          <p:nvPr/>
        </p:nvCxnSpPr>
        <p:spPr>
          <a:xfrm>
            <a:off x="4430209" y="1295400"/>
            <a:ext cx="46818" cy="261392"/>
          </a:xfrm>
          <a:prstGeom prst="line">
            <a:avLst/>
          </a:prstGeom>
          <a:ln>
            <a:solidFill>
              <a:schemeClr val="tx2">
                <a:lumMod val="40000"/>
                <a:lumOff val="60000"/>
              </a:schemeClr>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4762834" y="1268760"/>
            <a:ext cx="0" cy="306760"/>
          </a:xfrm>
          <a:prstGeom prst="line">
            <a:avLst/>
          </a:prstGeom>
          <a:ln>
            <a:solidFill>
              <a:schemeClr val="tx2">
                <a:lumMod val="40000"/>
                <a:lumOff val="60000"/>
              </a:schemeClr>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5148064" y="1196752"/>
            <a:ext cx="0" cy="306760"/>
          </a:xfrm>
          <a:prstGeom prst="line">
            <a:avLst/>
          </a:prstGeom>
          <a:ln>
            <a:solidFill>
              <a:schemeClr val="tx2">
                <a:lumMod val="40000"/>
                <a:lumOff val="60000"/>
              </a:schemeClr>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5508104" y="1196752"/>
            <a:ext cx="0" cy="306760"/>
          </a:xfrm>
          <a:prstGeom prst="line">
            <a:avLst/>
          </a:prstGeom>
          <a:ln>
            <a:solidFill>
              <a:schemeClr val="tx2">
                <a:lumMod val="40000"/>
                <a:lumOff val="60000"/>
              </a:schemeClr>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5436096" y="1628800"/>
            <a:ext cx="144016" cy="378768"/>
          </a:xfrm>
          <a:prstGeom prst="line">
            <a:avLst/>
          </a:prstGeom>
          <a:ln>
            <a:solidFill>
              <a:schemeClr val="tx2">
                <a:lumMod val="40000"/>
                <a:lumOff val="60000"/>
              </a:schemeClr>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5220072" y="1700808"/>
            <a:ext cx="0" cy="378768"/>
          </a:xfrm>
          <a:prstGeom prst="line">
            <a:avLst/>
          </a:prstGeom>
          <a:ln>
            <a:solidFill>
              <a:schemeClr val="tx2">
                <a:lumMod val="40000"/>
                <a:lumOff val="60000"/>
              </a:schemeClr>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4860032" y="1628800"/>
            <a:ext cx="0" cy="378768"/>
          </a:xfrm>
          <a:prstGeom prst="line">
            <a:avLst/>
          </a:prstGeom>
          <a:ln>
            <a:solidFill>
              <a:schemeClr val="tx2">
                <a:lumMod val="40000"/>
                <a:lumOff val="60000"/>
              </a:schemeClr>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4499992" y="1700808"/>
            <a:ext cx="0" cy="378768"/>
          </a:xfrm>
          <a:prstGeom prst="line">
            <a:avLst/>
          </a:prstGeom>
          <a:ln>
            <a:solidFill>
              <a:schemeClr val="tx2">
                <a:lumMod val="40000"/>
                <a:lumOff val="60000"/>
              </a:schemeClr>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4139952" y="1628800"/>
            <a:ext cx="0" cy="378768"/>
          </a:xfrm>
          <a:prstGeom prst="line">
            <a:avLst/>
          </a:prstGeom>
          <a:ln>
            <a:solidFill>
              <a:schemeClr val="tx2">
                <a:lumMod val="40000"/>
                <a:lumOff val="60000"/>
              </a:schemeClr>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45" name="Picture 44" descr="MyMix_S-16mm.tif"/>
          <p:cNvPicPr>
            <a:picLocks noChangeAspect="1"/>
          </p:cNvPicPr>
          <p:nvPr/>
        </p:nvPicPr>
        <p:blipFill>
          <a:blip r:embed="rId17" cstate="print"/>
          <a:stretch>
            <a:fillRect/>
          </a:stretch>
        </p:blipFill>
        <p:spPr>
          <a:xfrm>
            <a:off x="3859043" y="838200"/>
            <a:ext cx="378995" cy="457200"/>
          </a:xfrm>
          <a:prstGeom prst="rect">
            <a:avLst/>
          </a:prstGeom>
        </p:spPr>
      </p:pic>
      <p:pic>
        <p:nvPicPr>
          <p:cNvPr id="48" name="Picture 47" descr="MyMix_S-16mm.tif"/>
          <p:cNvPicPr>
            <a:picLocks noChangeAspect="1"/>
          </p:cNvPicPr>
          <p:nvPr/>
        </p:nvPicPr>
        <p:blipFill>
          <a:blip r:embed="rId17" cstate="print"/>
          <a:stretch>
            <a:fillRect/>
          </a:stretch>
        </p:blipFill>
        <p:spPr>
          <a:xfrm>
            <a:off x="4240711" y="838200"/>
            <a:ext cx="378995" cy="457200"/>
          </a:xfrm>
          <a:prstGeom prst="rect">
            <a:avLst/>
          </a:prstGeom>
        </p:spPr>
      </p:pic>
      <p:pic>
        <p:nvPicPr>
          <p:cNvPr id="49" name="Picture 48" descr="MyMix_S-16mm.tif"/>
          <p:cNvPicPr>
            <a:picLocks noChangeAspect="1"/>
          </p:cNvPicPr>
          <p:nvPr/>
        </p:nvPicPr>
        <p:blipFill>
          <a:blip r:embed="rId17" cstate="print"/>
          <a:stretch>
            <a:fillRect/>
          </a:stretch>
        </p:blipFill>
        <p:spPr>
          <a:xfrm>
            <a:off x="4622379" y="838200"/>
            <a:ext cx="378995" cy="457200"/>
          </a:xfrm>
          <a:prstGeom prst="rect">
            <a:avLst/>
          </a:prstGeom>
        </p:spPr>
      </p:pic>
      <p:pic>
        <p:nvPicPr>
          <p:cNvPr id="50" name="Picture 49" descr="MyMix_S-16mm.tif"/>
          <p:cNvPicPr>
            <a:picLocks noChangeAspect="1"/>
          </p:cNvPicPr>
          <p:nvPr/>
        </p:nvPicPr>
        <p:blipFill>
          <a:blip r:embed="rId17" cstate="print"/>
          <a:stretch>
            <a:fillRect/>
          </a:stretch>
        </p:blipFill>
        <p:spPr>
          <a:xfrm>
            <a:off x="5004048" y="838200"/>
            <a:ext cx="378995" cy="457200"/>
          </a:xfrm>
          <a:prstGeom prst="rect">
            <a:avLst/>
          </a:prstGeom>
        </p:spPr>
      </p:pic>
      <p:pic>
        <p:nvPicPr>
          <p:cNvPr id="51" name="Picture 50" descr="MyMix_S-16mm.tif"/>
          <p:cNvPicPr>
            <a:picLocks noChangeAspect="1"/>
          </p:cNvPicPr>
          <p:nvPr/>
        </p:nvPicPr>
        <p:blipFill>
          <a:blip r:embed="rId17" cstate="print"/>
          <a:stretch>
            <a:fillRect/>
          </a:stretch>
        </p:blipFill>
        <p:spPr>
          <a:xfrm>
            <a:off x="3886200" y="1981200"/>
            <a:ext cx="378995" cy="457200"/>
          </a:xfrm>
          <a:prstGeom prst="rect">
            <a:avLst/>
          </a:prstGeom>
        </p:spPr>
      </p:pic>
      <p:pic>
        <p:nvPicPr>
          <p:cNvPr id="52" name="Picture 51" descr="MyMix_S-16mm.tif"/>
          <p:cNvPicPr>
            <a:picLocks noChangeAspect="1"/>
          </p:cNvPicPr>
          <p:nvPr/>
        </p:nvPicPr>
        <p:blipFill>
          <a:blip r:embed="rId17" cstate="print"/>
          <a:stretch>
            <a:fillRect/>
          </a:stretch>
        </p:blipFill>
        <p:spPr>
          <a:xfrm>
            <a:off x="4267868" y="1981200"/>
            <a:ext cx="378995" cy="457200"/>
          </a:xfrm>
          <a:prstGeom prst="rect">
            <a:avLst/>
          </a:prstGeom>
        </p:spPr>
      </p:pic>
      <p:pic>
        <p:nvPicPr>
          <p:cNvPr id="53" name="Picture 52" descr="MyMix_S-16mm.tif"/>
          <p:cNvPicPr>
            <a:picLocks noChangeAspect="1"/>
          </p:cNvPicPr>
          <p:nvPr/>
        </p:nvPicPr>
        <p:blipFill>
          <a:blip r:embed="rId17" cstate="print"/>
          <a:stretch>
            <a:fillRect/>
          </a:stretch>
        </p:blipFill>
        <p:spPr>
          <a:xfrm>
            <a:off x="4649536" y="1981200"/>
            <a:ext cx="378995" cy="457200"/>
          </a:xfrm>
          <a:prstGeom prst="rect">
            <a:avLst/>
          </a:prstGeom>
        </p:spPr>
      </p:pic>
      <p:pic>
        <p:nvPicPr>
          <p:cNvPr id="54" name="Picture 53" descr="MyMix_S-16mm.tif"/>
          <p:cNvPicPr>
            <a:picLocks noChangeAspect="1"/>
          </p:cNvPicPr>
          <p:nvPr/>
        </p:nvPicPr>
        <p:blipFill>
          <a:blip r:embed="rId17" cstate="print"/>
          <a:stretch>
            <a:fillRect/>
          </a:stretch>
        </p:blipFill>
        <p:spPr>
          <a:xfrm>
            <a:off x="5031205" y="1981200"/>
            <a:ext cx="378995" cy="457200"/>
          </a:xfrm>
          <a:prstGeom prst="rect">
            <a:avLst/>
          </a:prstGeom>
        </p:spPr>
      </p:pic>
      <p:pic>
        <p:nvPicPr>
          <p:cNvPr id="55" name="Picture 54" descr="MyMix_S-16mm.tif"/>
          <p:cNvPicPr>
            <a:picLocks noChangeAspect="1"/>
          </p:cNvPicPr>
          <p:nvPr/>
        </p:nvPicPr>
        <p:blipFill>
          <a:blip r:embed="rId17" cstate="print"/>
          <a:stretch>
            <a:fillRect/>
          </a:stretch>
        </p:blipFill>
        <p:spPr>
          <a:xfrm>
            <a:off x="5336005" y="838200"/>
            <a:ext cx="378995" cy="457200"/>
          </a:xfrm>
          <a:prstGeom prst="rect">
            <a:avLst/>
          </a:prstGeom>
        </p:spPr>
      </p:pic>
      <p:pic>
        <p:nvPicPr>
          <p:cNvPr id="57" name="Picture 56" descr="MyMix_S-16mm.tif"/>
          <p:cNvPicPr>
            <a:picLocks noChangeAspect="1"/>
          </p:cNvPicPr>
          <p:nvPr/>
        </p:nvPicPr>
        <p:blipFill>
          <a:blip r:embed="rId17" cstate="print"/>
          <a:stretch>
            <a:fillRect/>
          </a:stretch>
        </p:blipFill>
        <p:spPr>
          <a:xfrm>
            <a:off x="5412205" y="1981200"/>
            <a:ext cx="378995" cy="457200"/>
          </a:xfrm>
          <a:prstGeom prst="rect">
            <a:avLst/>
          </a:prstGeom>
        </p:spPr>
      </p:pic>
      <p:cxnSp>
        <p:nvCxnSpPr>
          <p:cNvPr id="87" name="Straight Connector 86"/>
          <p:cNvCxnSpPr>
            <a:stCxn id="86" idx="1"/>
          </p:cNvCxnSpPr>
          <p:nvPr/>
        </p:nvCxnSpPr>
        <p:spPr>
          <a:xfrm flipH="1">
            <a:off x="5724128" y="1179230"/>
            <a:ext cx="792088" cy="377562"/>
          </a:xfrm>
          <a:prstGeom prst="line">
            <a:avLst/>
          </a:prstGeom>
          <a:ln>
            <a:solidFill>
              <a:schemeClr val="tx2">
                <a:lumMod val="40000"/>
                <a:lumOff val="60000"/>
              </a:schemeClr>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86" name="Picture 85" descr="302-08 front.png"/>
          <p:cNvPicPr>
            <a:picLocks noChangeAspect="1"/>
          </p:cNvPicPr>
          <p:nvPr/>
        </p:nvPicPr>
        <p:blipFill>
          <a:blip r:embed="rId19" cstate="print"/>
          <a:stretch>
            <a:fillRect/>
          </a:stretch>
        </p:blipFill>
        <p:spPr>
          <a:xfrm>
            <a:off x="6516216" y="1052736"/>
            <a:ext cx="1224136" cy="252988"/>
          </a:xfrm>
          <a:prstGeom prst="rect">
            <a:avLst/>
          </a:prstGeom>
        </p:spPr>
      </p:pic>
      <p:pic>
        <p:nvPicPr>
          <p:cNvPr id="85" name="Picture 84" descr="300-24 front.png"/>
          <p:cNvPicPr>
            <a:picLocks noChangeAspect="1"/>
          </p:cNvPicPr>
          <p:nvPr/>
        </p:nvPicPr>
        <p:blipFill>
          <a:blip r:embed="rId20" cstate="print"/>
          <a:stretch>
            <a:fillRect/>
          </a:stretch>
        </p:blipFill>
        <p:spPr>
          <a:xfrm>
            <a:off x="3851920" y="1412776"/>
            <a:ext cx="2200404" cy="338524"/>
          </a:xfrm>
          <a:prstGeom prst="rect">
            <a:avLst/>
          </a:prstGeom>
        </p:spPr>
      </p:pic>
    </p:spTree>
    <p:extLst>
      <p:ext uri="{BB962C8B-B14F-4D97-AF65-F5344CB8AC3E}">
        <p14:creationId xmlns="" xmlns:p14="http://schemas.microsoft.com/office/powerpoint/2010/main" val="2412311793"/>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611560" y="1412776"/>
            <a:ext cx="7992888" cy="830997"/>
          </a:xfrm>
          <a:prstGeom prst="rect">
            <a:avLst/>
          </a:prstGeom>
          <a:noFill/>
        </p:spPr>
        <p:txBody>
          <a:bodyPr wrap="square" rtlCol="0">
            <a:spAutoFit/>
          </a:bodyPr>
          <a:lstStyle/>
          <a:p>
            <a:pPr algn="ctr"/>
            <a:r>
              <a:rPr lang="de-DE" sz="2400" dirty="0" smtClean="0">
                <a:latin typeface="Century Gothic" pitchFamily="34" charset="0"/>
              </a:rPr>
              <a:t>Intuitive Bedienung – Namen Statt Zahlen</a:t>
            </a:r>
          </a:p>
          <a:p>
            <a:pPr algn="ctr"/>
            <a:r>
              <a:rPr lang="de-DE" sz="2400" dirty="0" smtClean="0">
                <a:latin typeface="Century Gothic" pitchFamily="34" charset="0"/>
              </a:rPr>
              <a:t>Lässt den Musiker in seiner Kreativzone</a:t>
            </a:r>
          </a:p>
        </p:txBody>
      </p:sp>
      <p:sp>
        <p:nvSpPr>
          <p:cNvPr id="11" name="Rectangle 10"/>
          <p:cNvSpPr/>
          <p:nvPr/>
        </p:nvSpPr>
        <p:spPr>
          <a:xfrm>
            <a:off x="1361898" y="764704"/>
            <a:ext cx="5960286" cy="461665"/>
          </a:xfrm>
          <a:prstGeom prst="rect">
            <a:avLst/>
          </a:prstGeom>
        </p:spPr>
        <p:txBody>
          <a:bodyPr wrap="none">
            <a:spAutoFit/>
          </a:bodyPr>
          <a:lstStyle/>
          <a:p>
            <a:pPr algn="ctr"/>
            <a:r>
              <a:rPr lang="de-DE" sz="2400" b="1" dirty="0" smtClean="0">
                <a:latin typeface="Century Gothic" pitchFamily="34" charset="0"/>
              </a:rPr>
              <a:t>myMix stellt beide Hirnseiten zufrieden </a:t>
            </a:r>
          </a:p>
        </p:txBody>
      </p:sp>
      <p:pic>
        <p:nvPicPr>
          <p:cNvPr id="12" name="Picture 11" descr="pict_20090107PHT45514.jpg"/>
          <p:cNvPicPr>
            <a:picLocks noChangeAspect="1"/>
          </p:cNvPicPr>
          <p:nvPr/>
        </p:nvPicPr>
        <p:blipFill>
          <a:blip r:embed="rId3" cstate="email"/>
          <a:stretch>
            <a:fillRect/>
          </a:stretch>
        </p:blipFill>
        <p:spPr>
          <a:xfrm>
            <a:off x="3059832" y="2492896"/>
            <a:ext cx="3456384" cy="3483600"/>
          </a:xfrm>
          <a:prstGeom prst="rect">
            <a:avLst/>
          </a:prstGeom>
        </p:spPr>
      </p:pic>
      <p:sp>
        <p:nvSpPr>
          <p:cNvPr id="13" name="TextBox 12"/>
          <p:cNvSpPr txBox="1"/>
          <p:nvPr/>
        </p:nvSpPr>
        <p:spPr>
          <a:xfrm>
            <a:off x="2624594" y="6165304"/>
            <a:ext cx="2307446" cy="369332"/>
          </a:xfrm>
          <a:prstGeom prst="rect">
            <a:avLst/>
          </a:prstGeom>
          <a:noFill/>
        </p:spPr>
        <p:txBody>
          <a:bodyPr wrap="square" rtlCol="0">
            <a:spAutoFit/>
          </a:bodyPr>
          <a:lstStyle/>
          <a:p>
            <a:pPr algn="ctr"/>
            <a:r>
              <a:rPr lang="en-US" b="1" dirty="0" err="1" smtClean="0">
                <a:latin typeface="Century Gothic" pitchFamily="34" charset="0"/>
              </a:rPr>
              <a:t>Rechte</a:t>
            </a:r>
            <a:r>
              <a:rPr lang="en-US" b="1" dirty="0" smtClean="0">
                <a:latin typeface="Century Gothic" pitchFamily="34" charset="0"/>
              </a:rPr>
              <a:t> </a:t>
            </a:r>
            <a:r>
              <a:rPr lang="en-US" b="1" dirty="0" err="1" smtClean="0">
                <a:latin typeface="Century Gothic" pitchFamily="34" charset="0"/>
              </a:rPr>
              <a:t>Hirnseite</a:t>
            </a:r>
            <a:endParaRPr lang="en-US" b="1" dirty="0">
              <a:latin typeface="Century Gothic" pitchFamily="34" charset="0"/>
            </a:endParaRPr>
          </a:p>
        </p:txBody>
      </p:sp>
      <p:sp>
        <p:nvSpPr>
          <p:cNvPr id="14" name="TextBox 13"/>
          <p:cNvSpPr txBox="1"/>
          <p:nvPr/>
        </p:nvSpPr>
        <p:spPr>
          <a:xfrm>
            <a:off x="4788024" y="6165304"/>
            <a:ext cx="2152192" cy="369332"/>
          </a:xfrm>
          <a:prstGeom prst="rect">
            <a:avLst/>
          </a:prstGeom>
          <a:noFill/>
        </p:spPr>
        <p:txBody>
          <a:bodyPr wrap="square" rtlCol="0">
            <a:spAutoFit/>
          </a:bodyPr>
          <a:lstStyle/>
          <a:p>
            <a:pPr algn="ctr"/>
            <a:r>
              <a:rPr lang="en-US" b="1" dirty="0" err="1" smtClean="0">
                <a:latin typeface="Century Gothic" pitchFamily="34" charset="0"/>
              </a:rPr>
              <a:t>Linke</a:t>
            </a:r>
            <a:r>
              <a:rPr lang="en-US" b="1" dirty="0" smtClean="0">
                <a:latin typeface="Century Gothic" pitchFamily="34" charset="0"/>
              </a:rPr>
              <a:t> </a:t>
            </a:r>
            <a:r>
              <a:rPr lang="en-US" b="1" dirty="0" err="1" smtClean="0">
                <a:latin typeface="Century Gothic" pitchFamily="34" charset="0"/>
              </a:rPr>
              <a:t>Hirnseite</a:t>
            </a:r>
            <a:r>
              <a:rPr lang="en-US" b="1" dirty="0" smtClean="0">
                <a:latin typeface="Century Gothic" pitchFamily="34" charset="0"/>
              </a:rPr>
              <a:t> </a:t>
            </a:r>
          </a:p>
        </p:txBody>
      </p:sp>
      <p:sp>
        <p:nvSpPr>
          <p:cNvPr id="15" name="TextBox 14"/>
          <p:cNvSpPr txBox="1"/>
          <p:nvPr/>
        </p:nvSpPr>
        <p:spPr>
          <a:xfrm>
            <a:off x="611560" y="2564904"/>
            <a:ext cx="2000944" cy="3416320"/>
          </a:xfrm>
          <a:prstGeom prst="rect">
            <a:avLst/>
          </a:prstGeom>
          <a:noFill/>
        </p:spPr>
        <p:txBody>
          <a:bodyPr wrap="square" rtlCol="0">
            <a:spAutoFit/>
          </a:bodyPr>
          <a:lstStyle/>
          <a:p>
            <a:pPr algn="r"/>
            <a:r>
              <a:rPr lang="de-DE" dirty="0" smtClean="0">
                <a:latin typeface="Century Gothic" pitchFamily="34" charset="0"/>
              </a:rPr>
              <a:t>Kreativität</a:t>
            </a:r>
            <a:endParaRPr lang="en-US" dirty="0" smtClean="0">
              <a:latin typeface="Century Gothic" pitchFamily="34" charset="0"/>
            </a:endParaRPr>
          </a:p>
          <a:p>
            <a:pPr algn="r"/>
            <a:endParaRPr lang="en-US" dirty="0" smtClean="0">
              <a:latin typeface="Century Gothic" pitchFamily="34" charset="0"/>
            </a:endParaRPr>
          </a:p>
          <a:p>
            <a:pPr algn="r"/>
            <a:r>
              <a:rPr lang="de-DE" dirty="0" smtClean="0">
                <a:latin typeface="Century Gothic" pitchFamily="34" charset="0"/>
              </a:rPr>
              <a:t>Phantasie</a:t>
            </a:r>
            <a:endParaRPr lang="en-US" dirty="0" smtClean="0">
              <a:latin typeface="Century Gothic" pitchFamily="34" charset="0"/>
            </a:endParaRPr>
          </a:p>
          <a:p>
            <a:pPr algn="r"/>
            <a:endParaRPr lang="en-US" dirty="0" smtClean="0">
              <a:latin typeface="Century Gothic" pitchFamily="34" charset="0"/>
            </a:endParaRPr>
          </a:p>
          <a:p>
            <a:pPr algn="r"/>
            <a:r>
              <a:rPr lang="de-DE" dirty="0" smtClean="0">
                <a:latin typeface="Century Gothic" pitchFamily="34" charset="0"/>
              </a:rPr>
              <a:t>Kunst &amp; Musik</a:t>
            </a:r>
            <a:endParaRPr lang="en-US" dirty="0" smtClean="0">
              <a:latin typeface="Century Gothic" pitchFamily="34" charset="0"/>
            </a:endParaRPr>
          </a:p>
          <a:p>
            <a:pPr algn="r"/>
            <a:endParaRPr lang="en-US" dirty="0" smtClean="0">
              <a:latin typeface="Century Gothic" pitchFamily="34" charset="0"/>
            </a:endParaRPr>
          </a:p>
          <a:p>
            <a:pPr algn="r"/>
            <a:r>
              <a:rPr lang="en-US" dirty="0" smtClean="0">
                <a:latin typeface="Century Gothic" pitchFamily="34" charset="0"/>
              </a:rPr>
              <a:t>Rhythmus</a:t>
            </a:r>
          </a:p>
          <a:p>
            <a:pPr algn="r"/>
            <a:endParaRPr lang="en-US" dirty="0" smtClean="0">
              <a:latin typeface="Century Gothic" pitchFamily="34" charset="0"/>
            </a:endParaRPr>
          </a:p>
          <a:p>
            <a:pPr algn="r"/>
            <a:r>
              <a:rPr lang="en-US" dirty="0" smtClean="0">
                <a:latin typeface="Century Gothic" pitchFamily="34" charset="0"/>
              </a:rPr>
              <a:t>Intuition</a:t>
            </a:r>
          </a:p>
          <a:p>
            <a:pPr algn="r"/>
            <a:endParaRPr lang="en-US" dirty="0" smtClean="0">
              <a:latin typeface="Century Gothic" pitchFamily="34" charset="0"/>
            </a:endParaRPr>
          </a:p>
          <a:p>
            <a:pPr algn="r"/>
            <a:r>
              <a:rPr lang="en-US" dirty="0" smtClean="0">
                <a:latin typeface="Century Gothic" pitchFamily="34" charset="0"/>
              </a:rPr>
              <a:t>Emotion</a:t>
            </a:r>
          </a:p>
          <a:p>
            <a:pPr algn="r"/>
            <a:endParaRPr lang="en-US" dirty="0">
              <a:latin typeface="Century Gothic" pitchFamily="34" charset="0"/>
            </a:endParaRPr>
          </a:p>
        </p:txBody>
      </p:sp>
      <p:sp>
        <p:nvSpPr>
          <p:cNvPr id="16" name="TextBox 15"/>
          <p:cNvSpPr txBox="1"/>
          <p:nvPr/>
        </p:nvSpPr>
        <p:spPr>
          <a:xfrm>
            <a:off x="6736432" y="2564904"/>
            <a:ext cx="2407568" cy="3416320"/>
          </a:xfrm>
          <a:prstGeom prst="rect">
            <a:avLst/>
          </a:prstGeom>
          <a:noFill/>
        </p:spPr>
        <p:txBody>
          <a:bodyPr wrap="square" rtlCol="0">
            <a:spAutoFit/>
          </a:bodyPr>
          <a:lstStyle/>
          <a:p>
            <a:r>
              <a:rPr lang="de-DE" dirty="0" smtClean="0">
                <a:latin typeface="Century Gothic" pitchFamily="34" charset="0"/>
              </a:rPr>
              <a:t>Zahlen</a:t>
            </a:r>
            <a:endParaRPr lang="en-US" dirty="0" smtClean="0">
              <a:latin typeface="Century Gothic" pitchFamily="34" charset="0"/>
            </a:endParaRPr>
          </a:p>
          <a:p>
            <a:endParaRPr lang="en-US" dirty="0" smtClean="0">
              <a:latin typeface="Century Gothic" pitchFamily="34" charset="0"/>
            </a:endParaRPr>
          </a:p>
          <a:p>
            <a:r>
              <a:rPr lang="en-US" dirty="0" err="1" smtClean="0">
                <a:latin typeface="Century Gothic" pitchFamily="34" charset="0"/>
              </a:rPr>
              <a:t>Sequenzen</a:t>
            </a:r>
            <a:endParaRPr lang="en-US" dirty="0" smtClean="0">
              <a:latin typeface="Century Gothic" pitchFamily="34" charset="0"/>
            </a:endParaRPr>
          </a:p>
          <a:p>
            <a:endParaRPr lang="en-US" dirty="0" smtClean="0">
              <a:latin typeface="Century Gothic" pitchFamily="34" charset="0"/>
            </a:endParaRPr>
          </a:p>
          <a:p>
            <a:r>
              <a:rPr lang="en-US" dirty="0" err="1" smtClean="0">
                <a:latin typeface="Century Gothic" pitchFamily="34" charset="0"/>
              </a:rPr>
              <a:t>Logik</a:t>
            </a:r>
            <a:endParaRPr lang="en-US" dirty="0" smtClean="0">
              <a:latin typeface="Century Gothic" pitchFamily="34" charset="0"/>
            </a:endParaRPr>
          </a:p>
          <a:p>
            <a:endParaRPr lang="en-US" dirty="0" smtClean="0">
              <a:latin typeface="Century Gothic" pitchFamily="34" charset="0"/>
            </a:endParaRPr>
          </a:p>
          <a:p>
            <a:r>
              <a:rPr lang="en-US" dirty="0" err="1" smtClean="0">
                <a:latin typeface="Century Gothic" pitchFamily="34" charset="0"/>
              </a:rPr>
              <a:t>Mathematik</a:t>
            </a:r>
            <a:endParaRPr lang="en-US" dirty="0" smtClean="0">
              <a:latin typeface="Century Gothic" pitchFamily="34" charset="0"/>
            </a:endParaRPr>
          </a:p>
          <a:p>
            <a:endParaRPr lang="en-US" dirty="0" smtClean="0">
              <a:latin typeface="Century Gothic" pitchFamily="34" charset="0"/>
            </a:endParaRPr>
          </a:p>
          <a:p>
            <a:r>
              <a:rPr lang="de-DE" dirty="0" smtClean="0">
                <a:latin typeface="Century Gothic" pitchFamily="34" charset="0"/>
              </a:rPr>
              <a:t>Reihen</a:t>
            </a:r>
            <a:endParaRPr lang="en-US" dirty="0" smtClean="0">
              <a:latin typeface="Century Gothic" pitchFamily="34" charset="0"/>
            </a:endParaRPr>
          </a:p>
          <a:p>
            <a:endParaRPr lang="en-US" dirty="0" smtClean="0">
              <a:latin typeface="Century Gothic" pitchFamily="34" charset="0"/>
            </a:endParaRPr>
          </a:p>
          <a:p>
            <a:r>
              <a:rPr lang="en-US" dirty="0" err="1" smtClean="0">
                <a:latin typeface="Century Gothic" pitchFamily="34" charset="0"/>
              </a:rPr>
              <a:t>Analytik</a:t>
            </a:r>
            <a:endParaRPr lang="en-US" dirty="0" smtClean="0">
              <a:latin typeface="Century Gothic" pitchFamily="34" charset="0"/>
            </a:endParaRPr>
          </a:p>
          <a:p>
            <a:endParaRPr lang="en-US" dirty="0">
              <a:latin typeface="Century Gothic" pitchFamily="34" charset="0"/>
            </a:endParaRPr>
          </a:p>
        </p:txBody>
      </p:sp>
    </p:spTree>
    <p:extLst>
      <p:ext uri="{BB962C8B-B14F-4D97-AF65-F5344CB8AC3E}">
        <p14:creationId xmlns="" xmlns:p14="http://schemas.microsoft.com/office/powerpoint/2010/main" val="1853187281"/>
      </p:ext>
    </p:extLst>
  </p:cSld>
  <p:clrMapOvr>
    <a:masterClrMapping/>
  </p:clrMapOvr>
  <p:transition spd="slow">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xEl>
                                              <p:pRg st="0" end="0"/>
                                            </p:txEl>
                                          </p:spTgt>
                                        </p:tgtEl>
                                        <p:attrNameLst>
                                          <p:attrName>style.visibility</p:attrName>
                                        </p:attrNameLst>
                                      </p:cBhvr>
                                      <p:to>
                                        <p:strVal val="visible"/>
                                      </p:to>
                                    </p:set>
                                    <p:animEffect transition="in" filter="fade">
                                      <p:cBhvr>
                                        <p:cTn id="10" dur="1000"/>
                                        <p:tgtEl>
                                          <p:spTgt spid="1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5">
                                            <p:txEl>
                                              <p:pRg st="2" end="2"/>
                                            </p:txEl>
                                          </p:spTgt>
                                        </p:tgtEl>
                                        <p:attrNameLst>
                                          <p:attrName>style.visibility</p:attrName>
                                        </p:attrNameLst>
                                      </p:cBhvr>
                                      <p:to>
                                        <p:strVal val="visible"/>
                                      </p:to>
                                    </p:set>
                                    <p:animEffect transition="in" filter="fade">
                                      <p:cBhvr>
                                        <p:cTn id="15" dur="1000"/>
                                        <p:tgtEl>
                                          <p:spTgt spid="1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5">
                                            <p:txEl>
                                              <p:pRg st="4" end="4"/>
                                            </p:txEl>
                                          </p:spTgt>
                                        </p:tgtEl>
                                        <p:attrNameLst>
                                          <p:attrName>style.visibility</p:attrName>
                                        </p:attrNameLst>
                                      </p:cBhvr>
                                      <p:to>
                                        <p:strVal val="visible"/>
                                      </p:to>
                                    </p:set>
                                    <p:animEffect transition="in" filter="fade">
                                      <p:cBhvr>
                                        <p:cTn id="20" dur="1000"/>
                                        <p:tgtEl>
                                          <p:spTgt spid="15">
                                            <p:txEl>
                                              <p:pRg st="4" end="4"/>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5">
                                            <p:txEl>
                                              <p:pRg st="6" end="6"/>
                                            </p:txEl>
                                          </p:spTgt>
                                        </p:tgtEl>
                                        <p:attrNameLst>
                                          <p:attrName>style.visibility</p:attrName>
                                        </p:attrNameLst>
                                      </p:cBhvr>
                                      <p:to>
                                        <p:strVal val="visible"/>
                                      </p:to>
                                    </p:set>
                                    <p:animEffect transition="in" filter="fade">
                                      <p:cBhvr>
                                        <p:cTn id="23" dur="1000"/>
                                        <p:tgtEl>
                                          <p:spTgt spid="15">
                                            <p:txEl>
                                              <p:pRg st="6" end="6"/>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xEl>
                                              <p:pRg st="8" end="8"/>
                                            </p:txEl>
                                          </p:spTgt>
                                        </p:tgtEl>
                                        <p:attrNameLst>
                                          <p:attrName>style.visibility</p:attrName>
                                        </p:attrNameLst>
                                      </p:cBhvr>
                                      <p:to>
                                        <p:strVal val="visible"/>
                                      </p:to>
                                    </p:set>
                                    <p:animEffect transition="in" filter="fade">
                                      <p:cBhvr>
                                        <p:cTn id="26" dur="1000"/>
                                        <p:tgtEl>
                                          <p:spTgt spid="15">
                                            <p:txEl>
                                              <p:pRg st="8" end="8"/>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5">
                                            <p:txEl>
                                              <p:pRg st="10" end="10"/>
                                            </p:txEl>
                                          </p:spTgt>
                                        </p:tgtEl>
                                        <p:attrNameLst>
                                          <p:attrName>style.visibility</p:attrName>
                                        </p:attrNameLst>
                                      </p:cBhvr>
                                      <p:to>
                                        <p:strVal val="visible"/>
                                      </p:to>
                                    </p:set>
                                    <p:animEffect transition="in" filter="fade">
                                      <p:cBhvr>
                                        <p:cTn id="29" dur="1000"/>
                                        <p:tgtEl>
                                          <p:spTgt spid="15">
                                            <p:txEl>
                                              <p:pRg st="10" end="10"/>
                                            </p:txEl>
                                          </p:spTgt>
                                        </p:tgtEl>
                                      </p:cBhvr>
                                    </p:animEffect>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6">
                                            <p:txEl>
                                              <p:pRg st="0" end="0"/>
                                            </p:txEl>
                                          </p:spTgt>
                                        </p:tgtEl>
                                        <p:attrNameLst>
                                          <p:attrName>style.visibility</p:attrName>
                                        </p:attrNameLst>
                                      </p:cBhvr>
                                      <p:to>
                                        <p:strVal val="visible"/>
                                      </p:to>
                                    </p:set>
                                    <p:animEffect transition="in" filter="fade">
                                      <p:cBhvr>
                                        <p:cTn id="36" dur="1000"/>
                                        <p:tgtEl>
                                          <p:spTgt spid="16">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6">
                                            <p:txEl>
                                              <p:pRg st="2" end="2"/>
                                            </p:txEl>
                                          </p:spTgt>
                                        </p:tgtEl>
                                        <p:attrNameLst>
                                          <p:attrName>style.visibility</p:attrName>
                                        </p:attrNameLst>
                                      </p:cBhvr>
                                      <p:to>
                                        <p:strVal val="visible"/>
                                      </p:to>
                                    </p:set>
                                    <p:animEffect transition="in" filter="fade">
                                      <p:cBhvr>
                                        <p:cTn id="41" dur="1000"/>
                                        <p:tgtEl>
                                          <p:spTgt spid="16">
                                            <p:txEl>
                                              <p:pRg st="2" end="2"/>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6">
                                            <p:txEl>
                                              <p:pRg st="4" end="4"/>
                                            </p:txEl>
                                          </p:spTgt>
                                        </p:tgtEl>
                                        <p:attrNameLst>
                                          <p:attrName>style.visibility</p:attrName>
                                        </p:attrNameLst>
                                      </p:cBhvr>
                                      <p:to>
                                        <p:strVal val="visible"/>
                                      </p:to>
                                    </p:set>
                                    <p:animEffect transition="in" filter="fade">
                                      <p:cBhvr>
                                        <p:cTn id="44" dur="1000"/>
                                        <p:tgtEl>
                                          <p:spTgt spid="16">
                                            <p:txEl>
                                              <p:pRg st="4" end="4"/>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6">
                                            <p:txEl>
                                              <p:pRg st="6" end="6"/>
                                            </p:txEl>
                                          </p:spTgt>
                                        </p:tgtEl>
                                        <p:attrNameLst>
                                          <p:attrName>style.visibility</p:attrName>
                                        </p:attrNameLst>
                                      </p:cBhvr>
                                      <p:to>
                                        <p:strVal val="visible"/>
                                      </p:to>
                                    </p:set>
                                    <p:animEffect transition="in" filter="fade">
                                      <p:cBhvr>
                                        <p:cTn id="47" dur="1000"/>
                                        <p:tgtEl>
                                          <p:spTgt spid="16">
                                            <p:txEl>
                                              <p:p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6">
                                            <p:txEl>
                                              <p:pRg st="8" end="8"/>
                                            </p:txEl>
                                          </p:spTgt>
                                        </p:tgtEl>
                                        <p:attrNameLst>
                                          <p:attrName>style.visibility</p:attrName>
                                        </p:attrNameLst>
                                      </p:cBhvr>
                                      <p:to>
                                        <p:strVal val="visible"/>
                                      </p:to>
                                    </p:set>
                                    <p:animEffect transition="in" filter="fade">
                                      <p:cBhvr>
                                        <p:cTn id="52" dur="1000"/>
                                        <p:tgtEl>
                                          <p:spTgt spid="16">
                                            <p:txEl>
                                              <p:pRg st="8" end="8"/>
                                            </p:txEl>
                                          </p:spTgt>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6">
                                            <p:txEl>
                                              <p:pRg st="10" end="10"/>
                                            </p:txEl>
                                          </p:spTgt>
                                        </p:tgtEl>
                                        <p:attrNameLst>
                                          <p:attrName>style.visibility</p:attrName>
                                        </p:attrNameLst>
                                      </p:cBhvr>
                                      <p:to>
                                        <p:strVal val="visible"/>
                                      </p:to>
                                    </p:set>
                                    <p:animEffect transition="in" filter="fade">
                                      <p:cBhvr>
                                        <p:cTn id="55" dur="1000"/>
                                        <p:tgtEl>
                                          <p:spTgt spid="1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build="p"/>
      <p:bldP spid="16"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IEX-16L Front w Lights.png"/>
          <p:cNvPicPr>
            <a:picLocks noChangeAspect="1"/>
          </p:cNvPicPr>
          <p:nvPr/>
        </p:nvPicPr>
        <p:blipFill>
          <a:blip r:embed="rId3" cstate="email">
            <a:extLst>
              <a:ext uri="{28A0092B-C50C-407E-A947-70E740481C1C}">
                <a14:useLocalDpi xmlns="" xmlns:a14="http://schemas.microsoft.com/office/drawing/2010/main"/>
              </a:ext>
            </a:extLst>
          </a:blip>
          <a:srcRect/>
          <a:stretch>
            <a:fillRect/>
          </a:stretch>
        </p:blipFill>
        <p:spPr>
          <a:xfrm>
            <a:off x="381000" y="4406319"/>
            <a:ext cx="3276600" cy="699081"/>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3810000" y="152400"/>
            <a:ext cx="5181600" cy="6770340"/>
          </a:xfrm>
          <a:prstGeom prst="rect">
            <a:avLst/>
          </a:prstGeom>
          <a:noFill/>
        </p:spPr>
        <p:txBody>
          <a:bodyPr wrap="square" rtlCol="0">
            <a:spAutoFit/>
          </a:bodyPr>
          <a:lstStyle/>
          <a:p>
            <a:pPr>
              <a:buFont typeface="Arial" pitchFamily="34" charset="0"/>
              <a:buChar char="•"/>
            </a:pPr>
            <a:endParaRPr lang="de-DE" sz="1100" dirty="0" smtClean="0">
              <a:latin typeface="Century Gothic" pitchFamily="34" charset="0"/>
              <a:ea typeface="Verdana" pitchFamily="34" charset="0"/>
              <a:cs typeface="Verdana" pitchFamily="34" charset="0"/>
            </a:endParaRPr>
          </a:p>
          <a:p>
            <a:pPr>
              <a:buFont typeface="Arial" pitchFamily="34" charset="0"/>
              <a:buChar char="•"/>
            </a:pPr>
            <a:r>
              <a:rPr lang="de-DE" sz="1100" dirty="0">
                <a:latin typeface="Century Gothic" pitchFamily="34" charset="0"/>
                <a:ea typeface="Verdana" pitchFamily="34" charset="0"/>
                <a:cs typeface="Verdana" pitchFamily="34" charset="0"/>
              </a:rPr>
              <a:t>First of its kind, decentralized solutions-based personal monitor mixer</a:t>
            </a:r>
          </a:p>
          <a:p>
            <a:pPr>
              <a:buFont typeface="Arial" pitchFamily="34" charset="0"/>
              <a:buChar char="•"/>
            </a:pPr>
            <a:endParaRPr lang="de-DE" sz="1100" dirty="0">
              <a:latin typeface="Century Gothic" pitchFamily="34" charset="0"/>
              <a:ea typeface="Verdana" pitchFamily="34" charset="0"/>
              <a:cs typeface="Verdana" pitchFamily="34" charset="0"/>
            </a:endParaRPr>
          </a:p>
          <a:p>
            <a:pPr>
              <a:buFont typeface="Arial" pitchFamily="34" charset="0"/>
              <a:buChar char="•"/>
            </a:pPr>
            <a:r>
              <a:rPr lang="de-DE" sz="1100" dirty="0">
                <a:latin typeface="Century Gothic" pitchFamily="34" charset="0"/>
                <a:ea typeface="Verdana" pitchFamily="34" charset="0"/>
                <a:cs typeface="Verdana" pitchFamily="34" charset="0"/>
              </a:rPr>
              <a:t>Patented,  intuitive , easy- to-use, user interface with large LCD screen</a:t>
            </a:r>
          </a:p>
          <a:p>
            <a:pPr>
              <a:buFont typeface="Arial" pitchFamily="34" charset="0"/>
              <a:buChar char="•"/>
            </a:pPr>
            <a:endParaRPr lang="de-DE" sz="1100" dirty="0">
              <a:latin typeface="Century Gothic" pitchFamily="34" charset="0"/>
              <a:ea typeface="Verdana" pitchFamily="34" charset="0"/>
              <a:cs typeface="Verdana" pitchFamily="34" charset="0"/>
            </a:endParaRPr>
          </a:p>
          <a:p>
            <a:pPr>
              <a:buFont typeface="Arial" pitchFamily="34" charset="0"/>
              <a:buChar char="•"/>
            </a:pPr>
            <a:r>
              <a:rPr lang="de-DE" sz="1100" dirty="0">
                <a:latin typeface="Century Gothic" pitchFamily="34" charset="0"/>
                <a:ea typeface="Verdana" pitchFamily="34" charset="0"/>
                <a:cs typeface="Verdana" pitchFamily="34" charset="0"/>
              </a:rPr>
              <a:t>Allows the musician to be in control of the mix and lets the engineer concentrate on the house sound.</a:t>
            </a:r>
          </a:p>
          <a:p>
            <a:pPr>
              <a:buFont typeface="Arial" pitchFamily="34" charset="0"/>
              <a:buChar char="•"/>
            </a:pPr>
            <a:endParaRPr lang="de-DE" sz="1100" dirty="0">
              <a:latin typeface="Century Gothic" pitchFamily="34" charset="0"/>
              <a:ea typeface="Verdana" pitchFamily="34" charset="0"/>
              <a:cs typeface="Verdana" pitchFamily="34" charset="0"/>
            </a:endParaRPr>
          </a:p>
          <a:p>
            <a:pPr>
              <a:buFont typeface="Arial" pitchFamily="34" charset="0"/>
              <a:buChar char="•"/>
            </a:pPr>
            <a:r>
              <a:rPr lang="de-DE" sz="1100" dirty="0">
                <a:latin typeface="Century Gothic" pitchFamily="34" charset="0"/>
                <a:ea typeface="Verdana" pitchFamily="34" charset="0"/>
                <a:cs typeface="Verdana" pitchFamily="34" charset="0"/>
              </a:rPr>
              <a:t>Works  independently as its own unit or can be connected to unlimited myMix on the nework. use one, two, or as many </a:t>
            </a:r>
            <a:r>
              <a:rPr lang="de-DE" sz="1100" dirty="0" smtClean="0">
                <a:latin typeface="Century Gothic" pitchFamily="34" charset="0"/>
                <a:ea typeface="Verdana" pitchFamily="34" charset="0"/>
                <a:cs typeface="Verdana" pitchFamily="34" charset="0"/>
              </a:rPr>
              <a:t>myMix </a:t>
            </a:r>
            <a:r>
              <a:rPr lang="de-DE" sz="1100" dirty="0">
                <a:latin typeface="Century Gothic" pitchFamily="34" charset="0"/>
                <a:ea typeface="Verdana" pitchFamily="34" charset="0"/>
                <a:cs typeface="Verdana" pitchFamily="34" charset="0"/>
              </a:rPr>
              <a:t>as you </a:t>
            </a:r>
            <a:r>
              <a:rPr lang="de-DE" sz="1100" dirty="0" smtClean="0">
                <a:latin typeface="Century Gothic" pitchFamily="34" charset="0"/>
                <a:ea typeface="Verdana" pitchFamily="34" charset="0"/>
                <a:cs typeface="Verdana" pitchFamily="34" charset="0"/>
              </a:rPr>
              <a:t>need !</a:t>
            </a:r>
            <a:endParaRPr lang="de-DE" sz="1100" dirty="0">
              <a:latin typeface="Century Gothic" pitchFamily="34" charset="0"/>
              <a:ea typeface="Verdana" pitchFamily="34" charset="0"/>
              <a:cs typeface="Verdana" pitchFamily="34" charset="0"/>
            </a:endParaRPr>
          </a:p>
          <a:p>
            <a:endParaRPr lang="de-DE" sz="1100" dirty="0">
              <a:latin typeface="Century Gothic" pitchFamily="34" charset="0"/>
              <a:ea typeface="Verdana" pitchFamily="34" charset="0"/>
              <a:cs typeface="Verdana" pitchFamily="34" charset="0"/>
            </a:endParaRPr>
          </a:p>
          <a:p>
            <a:pPr>
              <a:buFont typeface="Arial" pitchFamily="34" charset="0"/>
              <a:buChar char="•"/>
            </a:pPr>
            <a:r>
              <a:rPr lang="de-DE" sz="1100" dirty="0">
                <a:latin typeface="Century Gothic" pitchFamily="34" charset="0"/>
                <a:ea typeface="Verdana" pitchFamily="34" charset="0"/>
                <a:cs typeface="Verdana" pitchFamily="34" charset="0"/>
              </a:rPr>
              <a:t> </a:t>
            </a:r>
            <a:r>
              <a:rPr lang="de-DE" sz="1100" dirty="0" smtClean="0">
                <a:latin typeface="Century Gothic" pitchFamily="34" charset="0"/>
                <a:ea typeface="Verdana" pitchFamily="34" charset="0"/>
                <a:cs typeface="Verdana" pitchFamily="34" charset="0"/>
              </a:rPr>
              <a:t>Connects to the FOH via input expander, (digital </a:t>
            </a:r>
            <a:r>
              <a:rPr lang="de-DE" sz="1100" dirty="0">
                <a:latin typeface="Century Gothic" pitchFamily="34" charset="0"/>
                <a:ea typeface="Verdana" pitchFamily="34" charset="0"/>
                <a:cs typeface="Verdana" pitchFamily="34" charset="0"/>
              </a:rPr>
              <a:t>and </a:t>
            </a:r>
            <a:r>
              <a:rPr lang="de-DE" sz="1100" dirty="0" smtClean="0">
                <a:latin typeface="Century Gothic" pitchFamily="34" charset="0"/>
                <a:ea typeface="Verdana" pitchFamily="34" charset="0"/>
                <a:cs typeface="Verdana" pitchFamily="34" charset="0"/>
              </a:rPr>
              <a:t>analogue)  </a:t>
            </a:r>
            <a:endParaRPr lang="de-DE" sz="1100" dirty="0">
              <a:latin typeface="Century Gothic" pitchFamily="34" charset="0"/>
              <a:ea typeface="Verdana" pitchFamily="34" charset="0"/>
              <a:cs typeface="Verdana" pitchFamily="34" charset="0"/>
            </a:endParaRPr>
          </a:p>
          <a:p>
            <a:pPr>
              <a:buFont typeface="Arial" pitchFamily="34" charset="0"/>
              <a:buChar char="•"/>
            </a:pPr>
            <a:endParaRPr lang="de-DE" sz="1100" dirty="0" smtClean="0">
              <a:latin typeface="Century Gothic" pitchFamily="34" charset="0"/>
              <a:ea typeface="Verdana" pitchFamily="34" charset="0"/>
              <a:cs typeface="Verdana" pitchFamily="34" charset="0"/>
            </a:endParaRPr>
          </a:p>
          <a:p>
            <a:pPr>
              <a:buFont typeface="Arial" pitchFamily="34" charset="0"/>
              <a:buChar char="•"/>
            </a:pPr>
            <a:r>
              <a:rPr lang="de-DE" sz="1100" dirty="0" smtClean="0">
                <a:latin typeface="Century Gothic" pitchFamily="34" charset="0"/>
                <a:ea typeface="Verdana" pitchFamily="34" charset="0"/>
                <a:cs typeface="Verdana" pitchFamily="34" charset="0"/>
              </a:rPr>
              <a:t>Local network inputs (2 )and outputs (2) on each mymix:</a:t>
            </a:r>
          </a:p>
          <a:p>
            <a:pPr>
              <a:buFont typeface="Arial" pitchFamily="34" charset="0"/>
              <a:buChar char="•"/>
            </a:pPr>
            <a:endParaRPr lang="de-DE" sz="1100" dirty="0" smtClean="0">
              <a:latin typeface="Century Gothic" pitchFamily="34" charset="0"/>
              <a:ea typeface="Verdana" pitchFamily="34" charset="0"/>
              <a:cs typeface="Verdana" pitchFamily="34" charset="0"/>
            </a:endParaRPr>
          </a:p>
          <a:p>
            <a:pPr>
              <a:buFont typeface="Arial" pitchFamily="34" charset="0"/>
              <a:buChar char="•"/>
            </a:pPr>
            <a:r>
              <a:rPr lang="en-US" sz="1100" dirty="0" smtClean="0">
                <a:latin typeface="Century Gothic" pitchFamily="34" charset="0"/>
                <a:ea typeface="Verdana" pitchFamily="34" charset="0"/>
                <a:cs typeface="Verdana" pitchFamily="34" charset="0"/>
              </a:rPr>
              <a:t>Simple connection via cat 5 cables to a Fast Ethernet Switch</a:t>
            </a:r>
            <a:endParaRPr lang="de-DE" sz="1100" dirty="0" smtClean="0">
              <a:latin typeface="Century Gothic" pitchFamily="34" charset="0"/>
              <a:ea typeface="Verdana" pitchFamily="34" charset="0"/>
              <a:cs typeface="Verdana" pitchFamily="34" charset="0"/>
            </a:endParaRPr>
          </a:p>
          <a:p>
            <a:pPr>
              <a:buFont typeface="Arial" pitchFamily="34" charset="0"/>
              <a:buChar char="•"/>
            </a:pPr>
            <a:endParaRPr lang="de-DE" sz="1100" dirty="0" smtClean="0">
              <a:latin typeface="Century Gothic" pitchFamily="34" charset="0"/>
              <a:ea typeface="Verdana" pitchFamily="34" charset="0"/>
              <a:cs typeface="Verdana" pitchFamily="34" charset="0"/>
            </a:endParaRPr>
          </a:p>
          <a:p>
            <a:pPr>
              <a:buFont typeface="Arial" pitchFamily="34" charset="0"/>
              <a:buChar char="•"/>
            </a:pPr>
            <a:r>
              <a:rPr lang="de-DE" sz="1100" dirty="0" smtClean="0">
                <a:latin typeface="Century Gothic" pitchFamily="34" charset="0"/>
                <a:ea typeface="Verdana" pitchFamily="34" charset="0"/>
                <a:cs typeface="Verdana" pitchFamily="34" charset="0"/>
              </a:rPr>
              <a:t>Impecable audio quality</a:t>
            </a:r>
          </a:p>
          <a:p>
            <a:pPr>
              <a:buFont typeface="Arial" pitchFamily="34" charset="0"/>
              <a:buChar char="•"/>
            </a:pPr>
            <a:endParaRPr lang="de-DE" sz="1100" dirty="0" smtClean="0">
              <a:latin typeface="Century Gothic" pitchFamily="34" charset="0"/>
              <a:ea typeface="Verdana" pitchFamily="34" charset="0"/>
              <a:cs typeface="Verdana" pitchFamily="34" charset="0"/>
            </a:endParaRPr>
          </a:p>
          <a:p>
            <a:pPr>
              <a:buFont typeface="Arial" pitchFamily="34" charset="0"/>
              <a:buChar char="•"/>
            </a:pPr>
            <a:r>
              <a:rPr lang="de-DE" sz="1100" dirty="0" smtClean="0">
                <a:latin typeface="Century Gothic" pitchFamily="34" charset="0"/>
                <a:ea typeface="Verdana" pitchFamily="34" charset="0"/>
                <a:cs typeface="Verdana" pitchFamily="34" charset="0"/>
              </a:rPr>
              <a:t>Built in choices of  stereo effects (reverbs, delay) a 3D sound image </a:t>
            </a:r>
          </a:p>
          <a:p>
            <a:pPr>
              <a:buFont typeface="Arial" pitchFamily="34" charset="0"/>
              <a:buChar char="•"/>
            </a:pPr>
            <a:endParaRPr lang="de-DE" sz="1100" dirty="0" smtClean="0">
              <a:latin typeface="Century Gothic" pitchFamily="34" charset="0"/>
              <a:ea typeface="Verdana" pitchFamily="34" charset="0"/>
              <a:cs typeface="Verdana" pitchFamily="34" charset="0"/>
            </a:endParaRPr>
          </a:p>
          <a:p>
            <a:pPr>
              <a:buFont typeface="Arial" pitchFamily="34" charset="0"/>
              <a:buChar char="•"/>
            </a:pPr>
            <a:r>
              <a:rPr lang="de-DE" sz="1100" dirty="0" smtClean="0">
                <a:latin typeface="Century Gothic" pitchFamily="34" charset="0"/>
                <a:ea typeface="Verdana" pitchFamily="34" charset="0"/>
                <a:cs typeface="Verdana" pitchFamily="34" charset="0"/>
              </a:rPr>
              <a:t>Send mix over network, so others can listen (e.g. engineer)</a:t>
            </a:r>
          </a:p>
          <a:p>
            <a:pPr>
              <a:buFont typeface="Arial" pitchFamily="34" charset="0"/>
              <a:buChar char="•"/>
            </a:pPr>
            <a:endParaRPr lang="de-DE" sz="1100" dirty="0" smtClean="0">
              <a:latin typeface="Century Gothic" pitchFamily="34" charset="0"/>
              <a:ea typeface="Verdana" pitchFamily="34" charset="0"/>
              <a:cs typeface="Verdana" pitchFamily="34" charset="0"/>
            </a:endParaRPr>
          </a:p>
          <a:p>
            <a:pPr>
              <a:buFont typeface="Arial" pitchFamily="34" charset="0"/>
              <a:buChar char="•"/>
            </a:pPr>
            <a:r>
              <a:rPr lang="de-DE" sz="1100" dirty="0" smtClean="0">
                <a:latin typeface="Century Gothic" pitchFamily="34" charset="0"/>
                <a:ea typeface="Verdana" pitchFamily="34" charset="0"/>
                <a:cs typeface="Verdana" pitchFamily="34" charset="0"/>
              </a:rPr>
              <a:t>Instant multitrack recording onto SD card as timestamped WAV file format (24 –bit/48kHz) </a:t>
            </a:r>
          </a:p>
          <a:p>
            <a:pPr>
              <a:buFont typeface="Arial" pitchFamily="34" charset="0"/>
              <a:buChar char="•"/>
            </a:pPr>
            <a:endParaRPr lang="de-DE" sz="1100" dirty="0" smtClean="0">
              <a:latin typeface="Century Gothic" pitchFamily="34" charset="0"/>
              <a:ea typeface="Verdana" pitchFamily="34" charset="0"/>
              <a:cs typeface="Verdana" pitchFamily="34" charset="0"/>
            </a:endParaRPr>
          </a:p>
          <a:p>
            <a:pPr>
              <a:buFont typeface="Arial" pitchFamily="34" charset="0"/>
              <a:buChar char="•"/>
            </a:pPr>
            <a:r>
              <a:rPr lang="de-DE" sz="1100" dirty="0" smtClean="0">
                <a:latin typeface="Century Gothic" pitchFamily="34" charset="0"/>
                <a:ea typeface="Verdana" pitchFamily="34" charset="0"/>
                <a:cs typeface="Verdana" pitchFamily="34" charset="0"/>
              </a:rPr>
              <a:t>Playback or play along and remix multitrack  sessions</a:t>
            </a:r>
          </a:p>
          <a:p>
            <a:pPr>
              <a:buFont typeface="Arial" pitchFamily="34" charset="0"/>
              <a:buChar char="•"/>
            </a:pPr>
            <a:endParaRPr lang="de-DE" sz="1100" dirty="0">
              <a:latin typeface="Century Gothic" pitchFamily="34" charset="0"/>
              <a:ea typeface="Verdana" pitchFamily="34" charset="0"/>
              <a:cs typeface="Verdana" pitchFamily="34" charset="0"/>
            </a:endParaRPr>
          </a:p>
          <a:p>
            <a:pPr>
              <a:buFont typeface="Arial" pitchFamily="34" charset="0"/>
              <a:buChar char="•"/>
            </a:pPr>
            <a:r>
              <a:rPr lang="de-DE" sz="1100" dirty="0" smtClean="0">
                <a:latin typeface="Century Gothic" pitchFamily="34" charset="0"/>
                <a:ea typeface="Verdana" pitchFamily="34" charset="0"/>
                <a:cs typeface="Verdana" pitchFamily="34" charset="0"/>
              </a:rPr>
              <a:t>Talkback intercom available over network</a:t>
            </a:r>
          </a:p>
          <a:p>
            <a:pPr>
              <a:buFont typeface="Arial" pitchFamily="34" charset="0"/>
              <a:buChar char="•"/>
            </a:pPr>
            <a:endParaRPr lang="en-US" sz="1100" dirty="0" smtClean="0">
              <a:latin typeface="Century Gothic" pitchFamily="34" charset="0"/>
              <a:ea typeface="Verdana" pitchFamily="34" charset="0"/>
              <a:cs typeface="Verdana" pitchFamily="34" charset="0"/>
            </a:endParaRPr>
          </a:p>
          <a:p>
            <a:pPr>
              <a:buFont typeface="Arial" pitchFamily="34" charset="0"/>
              <a:buChar char="•"/>
            </a:pPr>
            <a:r>
              <a:rPr lang="en-US" sz="1100" dirty="0" smtClean="0">
                <a:latin typeface="Century Gothic" pitchFamily="34" charset="0"/>
                <a:ea typeface="Verdana" pitchFamily="34" charset="0"/>
                <a:cs typeface="Verdana" pitchFamily="34" charset="0"/>
              </a:rPr>
              <a:t>Each myMix can select and mix up to 16 audio channels ,and adjust in channel volume, tone, effect send, solo mute and pan</a:t>
            </a:r>
          </a:p>
          <a:p>
            <a:pPr>
              <a:buFont typeface="Arial" pitchFamily="34" charset="0"/>
              <a:buChar char="•"/>
            </a:pPr>
            <a:endParaRPr lang="de-DE" sz="1100" dirty="0" smtClean="0">
              <a:latin typeface="Century Gothic" pitchFamily="34" charset="0"/>
              <a:ea typeface="Verdana" pitchFamily="34" charset="0"/>
              <a:cs typeface="Verdana" pitchFamily="34" charset="0"/>
            </a:endParaRPr>
          </a:p>
          <a:p>
            <a:pPr>
              <a:buFont typeface="Arial" pitchFamily="34" charset="0"/>
              <a:buChar char="•"/>
            </a:pPr>
            <a:r>
              <a:rPr lang="de-DE" sz="1100" dirty="0" smtClean="0">
                <a:latin typeface="Century Gothic" pitchFamily="34" charset="0"/>
                <a:ea typeface="Verdana" pitchFamily="34" charset="0"/>
                <a:cs typeface="Verdana" pitchFamily="34" charset="0"/>
              </a:rPr>
              <a:t>All settings automatically stored in up to 20 different profile; allows for inter- changability beween different users (recall)</a:t>
            </a:r>
          </a:p>
          <a:p>
            <a:pPr>
              <a:buFont typeface="Arial" pitchFamily="34" charset="0"/>
              <a:buChar char="•"/>
            </a:pPr>
            <a:endParaRPr lang="de-DE" sz="1100" dirty="0" smtClean="0">
              <a:latin typeface="Century Gothic" pitchFamily="34" charset="0"/>
              <a:ea typeface="Verdana" pitchFamily="34" charset="0"/>
              <a:cs typeface="Verdana" pitchFamily="34" charset="0"/>
            </a:endParaRPr>
          </a:p>
          <a:p>
            <a:pPr>
              <a:buFont typeface="Arial" pitchFamily="34" charset="0"/>
              <a:buChar char="•"/>
            </a:pPr>
            <a:r>
              <a:rPr lang="de-DE" sz="1100" dirty="0" smtClean="0">
                <a:latin typeface="Century Gothic" pitchFamily="34" charset="0"/>
                <a:ea typeface="Verdana" pitchFamily="34" charset="0"/>
                <a:cs typeface="Verdana" pitchFamily="34" charset="0"/>
              </a:rPr>
              <a:t>Works with in-ear, headphones or wedges</a:t>
            </a:r>
            <a:endParaRPr lang="en-US" sz="1100" dirty="0" smtClean="0">
              <a:latin typeface="Century Gothic" pitchFamily="34" charset="0"/>
              <a:ea typeface="Verdana" pitchFamily="34" charset="0"/>
              <a:cs typeface="Verdana" pitchFamily="34" charset="0"/>
            </a:endParaRPr>
          </a:p>
          <a:p>
            <a:pPr>
              <a:buFont typeface="Arial" pitchFamily="34" charset="0"/>
              <a:buChar char="•"/>
            </a:pPr>
            <a:endParaRPr lang="de-DE" sz="1100" dirty="0" smtClean="0">
              <a:latin typeface="Century Gothic" pitchFamily="34" charset="0"/>
              <a:ea typeface="Verdana" pitchFamily="34" charset="0"/>
              <a:cs typeface="Verdana" pitchFamily="34" charset="0"/>
            </a:endParaRPr>
          </a:p>
          <a:p>
            <a:pPr>
              <a:buFont typeface="Arial" pitchFamily="34" charset="0"/>
              <a:buChar char="•"/>
            </a:pPr>
            <a:r>
              <a:rPr lang="en-US" sz="1100" dirty="0" smtClean="0">
                <a:latin typeface="Century Gothic" pitchFamily="34" charset="0"/>
                <a:ea typeface="Verdana" pitchFamily="34" charset="0"/>
                <a:cs typeface="Verdana" pitchFamily="34" charset="0"/>
              </a:rPr>
              <a:t>Ships with power supply and 5/8” metal microphone </a:t>
            </a:r>
            <a:r>
              <a:rPr lang="en-US" sz="1100" dirty="0" smtClean="0">
                <a:solidFill>
                  <a:schemeClr val="bg1"/>
                </a:solidFill>
                <a:latin typeface="Century Gothic" pitchFamily="34" charset="0"/>
                <a:ea typeface="Verdana" pitchFamily="34" charset="0"/>
                <a:cs typeface="Verdana" pitchFamily="34" charset="0"/>
              </a:rPr>
              <a:t>stand adapter</a:t>
            </a:r>
            <a:endParaRPr lang="en-US" sz="1100" dirty="0">
              <a:solidFill>
                <a:schemeClr val="bg1"/>
              </a:solidFill>
              <a:latin typeface="Century Gothic" pitchFamily="34" charset="0"/>
              <a:ea typeface="Verdana" pitchFamily="34" charset="0"/>
              <a:cs typeface="Verdana" pitchFamily="34" charset="0"/>
            </a:endParaRPr>
          </a:p>
        </p:txBody>
      </p:sp>
      <p:pic>
        <p:nvPicPr>
          <p:cNvPr id="8" name="Picture 7" descr="BISlogoNS10.jpg"/>
          <p:cNvPicPr>
            <a:picLocks noChangeAspect="1"/>
          </p:cNvPicPr>
          <p:nvPr/>
        </p:nvPicPr>
        <p:blipFill>
          <a:blip r:embed="rId4" cstate="email">
            <a:extLst>
              <a:ext uri="{28A0092B-C50C-407E-A947-70E740481C1C}">
                <a14:useLocalDpi xmlns="" xmlns:a14="http://schemas.microsoft.com/office/drawing/2010/main"/>
              </a:ext>
            </a:extLst>
          </a:blip>
          <a:srcRect/>
          <a:stretch>
            <a:fillRect/>
          </a:stretch>
        </p:blipFill>
        <p:spPr>
          <a:xfrm>
            <a:off x="838201" y="5642134"/>
            <a:ext cx="838200" cy="877264"/>
          </a:xfrm>
          <a:prstGeom prst="rect">
            <a:avLst/>
          </a:prstGeom>
        </p:spPr>
      </p:pic>
      <p:pic>
        <p:nvPicPr>
          <p:cNvPr id="9" name="Picture 8" descr="mix-certified-hit.jpg"/>
          <p:cNvPicPr>
            <a:picLocks noChangeAspect="1"/>
          </p:cNvPicPr>
          <p:nvPr/>
        </p:nvPicPr>
        <p:blipFill>
          <a:blip r:embed="rId5" cstate="email">
            <a:extLst>
              <a:ext uri="{28A0092B-C50C-407E-A947-70E740481C1C}">
                <a14:useLocalDpi xmlns="" xmlns:a14="http://schemas.microsoft.com/office/drawing/2010/main"/>
              </a:ext>
            </a:extLst>
          </a:blip>
          <a:stretch>
            <a:fillRect/>
          </a:stretch>
        </p:blipFill>
        <p:spPr>
          <a:xfrm>
            <a:off x="2286000" y="5867400"/>
            <a:ext cx="426244" cy="531421"/>
          </a:xfrm>
          <a:prstGeom prst="rect">
            <a:avLst/>
          </a:prstGeom>
        </p:spPr>
      </p:pic>
      <p:pic>
        <p:nvPicPr>
          <p:cNvPr id="10" name="Picture 9" descr="myMix Logo png.png"/>
          <p:cNvPicPr>
            <a:picLocks noChangeAspect="1"/>
          </p:cNvPicPr>
          <p:nvPr/>
        </p:nvPicPr>
        <p:blipFill>
          <a:blip r:embed="rId6" cstate="print"/>
          <a:stretch>
            <a:fillRect/>
          </a:stretch>
        </p:blipFill>
        <p:spPr>
          <a:xfrm>
            <a:off x="673600" y="381000"/>
            <a:ext cx="2755400" cy="736176"/>
          </a:xfrm>
          <a:prstGeom prst="rect">
            <a:avLst/>
          </a:prstGeom>
        </p:spPr>
      </p:pic>
      <p:pic>
        <p:nvPicPr>
          <p:cNvPr id="12" name="Picture 11" descr="MyMixLE copy.png"/>
          <p:cNvPicPr>
            <a:picLocks noChangeAspect="1"/>
          </p:cNvPicPr>
          <p:nvPr/>
        </p:nvPicPr>
        <p:blipFill>
          <a:blip r:embed="rId7" cstate="email">
            <a:extLst>
              <a:ext uri="{28A0092B-C50C-407E-A947-70E740481C1C}">
                <a14:useLocalDpi xmlns="" xmlns:a14="http://schemas.microsoft.com/office/drawing/2010/main"/>
              </a:ext>
            </a:extLst>
          </a:blip>
          <a:stretch>
            <a:fillRect/>
          </a:stretch>
        </p:blipFill>
        <p:spPr>
          <a:xfrm>
            <a:off x="457200" y="1219200"/>
            <a:ext cx="3276600" cy="2913151"/>
          </a:xfrm>
          <a:prstGeom prst="rect">
            <a:avLst/>
          </a:prstGeom>
          <a:ln>
            <a:noFill/>
          </a:ln>
          <a:effectLst>
            <a:outerShdw blurRad="292100" dist="139700" dir="2700000" algn="tl" rotWithShape="0">
              <a:srgbClr val="333333">
                <a:alpha val="65000"/>
              </a:srgbClr>
            </a:outerShdw>
          </a:effectLst>
        </p:spPr>
      </p:pic>
      <p:sp>
        <p:nvSpPr>
          <p:cNvPr id="13" name="TextBox 12"/>
          <p:cNvSpPr txBox="1"/>
          <p:nvPr/>
        </p:nvSpPr>
        <p:spPr>
          <a:xfrm>
            <a:off x="209105" y="3021324"/>
            <a:ext cx="8466357" cy="523220"/>
          </a:xfrm>
          <a:prstGeom prst="rect">
            <a:avLst/>
          </a:prstGeom>
          <a:solidFill>
            <a:schemeClr val="tx1">
              <a:lumMod val="95000"/>
              <a:alpha val="68000"/>
            </a:schemeClr>
          </a:solidFill>
        </p:spPr>
        <p:txBody>
          <a:bodyPr wrap="none" rtlCol="0">
            <a:spAutoFit/>
            <a:scene3d>
              <a:camera prst="orthographicFront"/>
              <a:lightRig rig="balanced" dir="t">
                <a:rot lat="0" lon="0" rev="2100000"/>
              </a:lightRig>
            </a:scene3d>
            <a:sp3d extrusionH="57150" prstMaterial="metal">
              <a:bevelT w="38100" h="25400"/>
              <a:contourClr>
                <a:schemeClr val="bg2"/>
              </a:contourClr>
            </a:sp3d>
          </a:bodyPr>
          <a:lstStyle/>
          <a:p>
            <a:r>
              <a:rPr lang="de-DE" sz="2800" b="1" dirty="0" smtClean="0">
                <a:ln w="50800"/>
                <a:solidFill>
                  <a:schemeClr val="bg1">
                    <a:shade val="50000"/>
                  </a:schemeClr>
                </a:solidFill>
              </a:rPr>
              <a:t>myMix setzt die Messlatte und wird der neue Standard</a:t>
            </a:r>
            <a:r>
              <a:rPr lang="de-DE" sz="2800" b="1" dirty="0" smtClean="0">
                <a:ln w="50800"/>
                <a:solidFill>
                  <a:schemeClr val="bg1">
                    <a:shade val="50000"/>
                  </a:schemeClr>
                </a:solidFill>
              </a:rPr>
              <a:t>! </a:t>
            </a:r>
            <a:endParaRPr lang="en-US" sz="2800" b="1" dirty="0">
              <a:ln w="50800"/>
              <a:solidFill>
                <a:schemeClr val="bg1">
                  <a:shade val="50000"/>
                </a:schemeClr>
              </a:solidFill>
            </a:endParaRPr>
          </a:p>
        </p:txBody>
      </p:sp>
    </p:spTree>
    <p:extLst>
      <p:ext uri="{BB962C8B-B14F-4D97-AF65-F5344CB8AC3E}">
        <p14:creationId xmlns="" xmlns:p14="http://schemas.microsoft.com/office/powerpoint/2010/main" val="1063465726"/>
      </p:ext>
    </p:extLst>
  </p:cSld>
  <p:clrMapOvr>
    <a:masterClrMapping/>
  </p:clrMapOvr>
  <mc:AlternateContent xmlns:mc="http://schemas.openxmlformats.org/markup-compatibility/2006">
    <mc:Choice xmlns="" xmlns:p14="http://schemas.microsoft.com/office/powerpoint/2010/main" Requires="p14">
      <p:transition spd="slow" p14:dur="2000" advClick="0"/>
    </mc:Choice>
    <mc:Fallback>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fade">
                                      <p:cBhvr>
                                        <p:cTn id="37" dur="500"/>
                                        <p:tgtEl>
                                          <p:spTgt spid="3">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11" end="11"/>
                                            </p:txEl>
                                          </p:spTgt>
                                        </p:tgtEl>
                                        <p:attrNameLst>
                                          <p:attrName>style.visibility</p:attrName>
                                        </p:attrNameLst>
                                      </p:cBhvr>
                                      <p:to>
                                        <p:strVal val="visible"/>
                                      </p:to>
                                    </p:set>
                                    <p:animEffect transition="in" filter="fade">
                                      <p:cBhvr>
                                        <p:cTn id="42" dur="500"/>
                                        <p:tgtEl>
                                          <p:spTgt spid="3">
                                            <p:txEl>
                                              <p:pRg st="11" end="1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animEffect transition="in" filter="fade">
                                      <p:cBhvr>
                                        <p:cTn id="47" dur="500"/>
                                        <p:tgtEl>
                                          <p:spTgt spid="3">
                                            <p:txEl>
                                              <p:pRg st="13" end="1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15" end="15"/>
                                            </p:txEl>
                                          </p:spTgt>
                                        </p:tgtEl>
                                        <p:attrNameLst>
                                          <p:attrName>style.visibility</p:attrName>
                                        </p:attrNameLst>
                                      </p:cBhvr>
                                      <p:to>
                                        <p:strVal val="visible"/>
                                      </p:to>
                                    </p:set>
                                    <p:animEffect transition="in" filter="fade">
                                      <p:cBhvr>
                                        <p:cTn id="52" dur="500"/>
                                        <p:tgtEl>
                                          <p:spTgt spid="3">
                                            <p:txEl>
                                              <p:pRg st="15" end="15"/>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17" end="17"/>
                                            </p:txEl>
                                          </p:spTgt>
                                        </p:tgtEl>
                                        <p:attrNameLst>
                                          <p:attrName>style.visibility</p:attrName>
                                        </p:attrNameLst>
                                      </p:cBhvr>
                                      <p:to>
                                        <p:strVal val="visible"/>
                                      </p:to>
                                    </p:set>
                                    <p:animEffect transition="in" filter="fade">
                                      <p:cBhvr>
                                        <p:cTn id="57" dur="500"/>
                                        <p:tgtEl>
                                          <p:spTgt spid="3">
                                            <p:txEl>
                                              <p:pRg st="17" end="17"/>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19" end="19"/>
                                            </p:txEl>
                                          </p:spTgt>
                                        </p:tgtEl>
                                        <p:attrNameLst>
                                          <p:attrName>style.visibility</p:attrName>
                                        </p:attrNameLst>
                                      </p:cBhvr>
                                      <p:to>
                                        <p:strVal val="visible"/>
                                      </p:to>
                                    </p:set>
                                    <p:animEffect transition="in" filter="fade">
                                      <p:cBhvr>
                                        <p:cTn id="62" dur="500"/>
                                        <p:tgtEl>
                                          <p:spTgt spid="3">
                                            <p:txEl>
                                              <p:pRg st="19" end="19"/>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
                                            <p:txEl>
                                              <p:pRg st="21" end="21"/>
                                            </p:txEl>
                                          </p:spTgt>
                                        </p:tgtEl>
                                        <p:attrNameLst>
                                          <p:attrName>style.visibility</p:attrName>
                                        </p:attrNameLst>
                                      </p:cBhvr>
                                      <p:to>
                                        <p:strVal val="visible"/>
                                      </p:to>
                                    </p:set>
                                    <p:animEffect transition="in" filter="fade">
                                      <p:cBhvr>
                                        <p:cTn id="67" dur="500"/>
                                        <p:tgtEl>
                                          <p:spTgt spid="3">
                                            <p:txEl>
                                              <p:pRg st="21" end="2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
                                            <p:txEl>
                                              <p:pRg st="23" end="23"/>
                                            </p:txEl>
                                          </p:spTgt>
                                        </p:tgtEl>
                                        <p:attrNameLst>
                                          <p:attrName>style.visibility</p:attrName>
                                        </p:attrNameLst>
                                      </p:cBhvr>
                                      <p:to>
                                        <p:strVal val="visible"/>
                                      </p:to>
                                    </p:set>
                                    <p:animEffect transition="in" filter="fade">
                                      <p:cBhvr>
                                        <p:cTn id="72" dur="500"/>
                                        <p:tgtEl>
                                          <p:spTgt spid="3">
                                            <p:txEl>
                                              <p:pRg st="23" end="2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3">
                                            <p:txEl>
                                              <p:pRg st="25" end="25"/>
                                            </p:txEl>
                                          </p:spTgt>
                                        </p:tgtEl>
                                        <p:attrNameLst>
                                          <p:attrName>style.visibility</p:attrName>
                                        </p:attrNameLst>
                                      </p:cBhvr>
                                      <p:to>
                                        <p:strVal val="visible"/>
                                      </p:to>
                                    </p:set>
                                    <p:animEffect transition="in" filter="fade">
                                      <p:cBhvr>
                                        <p:cTn id="77" dur="500"/>
                                        <p:tgtEl>
                                          <p:spTgt spid="3">
                                            <p:txEl>
                                              <p:pRg st="25" end="25"/>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3">
                                            <p:txEl>
                                              <p:pRg st="27" end="27"/>
                                            </p:txEl>
                                          </p:spTgt>
                                        </p:tgtEl>
                                        <p:attrNameLst>
                                          <p:attrName>style.visibility</p:attrName>
                                        </p:attrNameLst>
                                      </p:cBhvr>
                                      <p:to>
                                        <p:strVal val="visible"/>
                                      </p:to>
                                    </p:set>
                                    <p:animEffect transition="in" filter="fade">
                                      <p:cBhvr>
                                        <p:cTn id="82" dur="500"/>
                                        <p:tgtEl>
                                          <p:spTgt spid="3">
                                            <p:txEl>
                                              <p:pRg st="27" end="27"/>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3">
                                            <p:txEl>
                                              <p:pRg st="29" end="29"/>
                                            </p:txEl>
                                          </p:spTgt>
                                        </p:tgtEl>
                                        <p:attrNameLst>
                                          <p:attrName>style.visibility</p:attrName>
                                        </p:attrNameLst>
                                      </p:cBhvr>
                                      <p:to>
                                        <p:strVal val="visible"/>
                                      </p:to>
                                    </p:set>
                                    <p:animEffect transition="in" filter="fade">
                                      <p:cBhvr>
                                        <p:cTn id="87" dur="500"/>
                                        <p:tgtEl>
                                          <p:spTgt spid="3">
                                            <p:txEl>
                                              <p:pRg st="29" end="29"/>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3">
                                            <p:txEl>
                                              <p:pRg st="31" end="31"/>
                                            </p:txEl>
                                          </p:spTgt>
                                        </p:tgtEl>
                                        <p:attrNameLst>
                                          <p:attrName>style.visibility</p:attrName>
                                        </p:attrNameLst>
                                      </p:cBhvr>
                                      <p:to>
                                        <p:strVal val="visible"/>
                                      </p:to>
                                    </p:set>
                                    <p:animEffect transition="in" filter="fade">
                                      <p:cBhvr>
                                        <p:cTn id="92" dur="500"/>
                                        <p:tgtEl>
                                          <p:spTgt spid="3">
                                            <p:txEl>
                                              <p:pRg st="31" end="31"/>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
                                            <p:txEl>
                                              <p:pRg st="33" end="33"/>
                                            </p:txEl>
                                          </p:spTgt>
                                        </p:tgtEl>
                                        <p:attrNameLst>
                                          <p:attrName>style.visibility</p:attrName>
                                        </p:attrNameLst>
                                      </p:cBhvr>
                                      <p:to>
                                        <p:strVal val="visible"/>
                                      </p:to>
                                    </p:set>
                                    <p:animEffect transition="in" filter="fade">
                                      <p:cBhvr>
                                        <p:cTn id="97" dur="500"/>
                                        <p:tgtEl>
                                          <p:spTgt spid="3">
                                            <p:txEl>
                                              <p:pRg st="33" end="33"/>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42" presetClass="entr" presetSubtype="0" fill="hold" grpId="0" nodeType="clickEffect">
                                  <p:stCondLst>
                                    <p:cond delay="0"/>
                                  </p:stCondLst>
                                  <p:childTnLst>
                                    <p:set>
                                      <p:cBhvr>
                                        <p:cTn id="101" dur="1" fill="hold">
                                          <p:stCondLst>
                                            <p:cond delay="0"/>
                                          </p:stCondLst>
                                        </p:cTn>
                                        <p:tgtEl>
                                          <p:spTgt spid="13"/>
                                        </p:tgtEl>
                                        <p:attrNameLst>
                                          <p:attrName>style.visibility</p:attrName>
                                        </p:attrNameLst>
                                      </p:cBhvr>
                                      <p:to>
                                        <p:strVal val="visible"/>
                                      </p:to>
                                    </p:set>
                                    <p:animEffect transition="in" filter="fade">
                                      <p:cBhvr>
                                        <p:cTn id="102" dur="1000"/>
                                        <p:tgtEl>
                                          <p:spTgt spid="13"/>
                                        </p:tgtEl>
                                      </p:cBhvr>
                                    </p:animEffect>
                                    <p:anim calcmode="lin" valueType="num">
                                      <p:cBhvr>
                                        <p:cTn id="103" dur="1000" fill="hold"/>
                                        <p:tgtEl>
                                          <p:spTgt spid="13"/>
                                        </p:tgtEl>
                                        <p:attrNameLst>
                                          <p:attrName>ppt_x</p:attrName>
                                        </p:attrNameLst>
                                      </p:cBhvr>
                                      <p:tavLst>
                                        <p:tav tm="0">
                                          <p:val>
                                            <p:strVal val="#ppt_x"/>
                                          </p:val>
                                        </p:tav>
                                        <p:tav tm="100000">
                                          <p:val>
                                            <p:strVal val="#ppt_x"/>
                                          </p:val>
                                        </p:tav>
                                      </p:tavLst>
                                    </p:anim>
                                    <p:anim calcmode="lin" valueType="num">
                                      <p:cBhvr>
                                        <p:cTn id="10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35696" y="1196752"/>
            <a:ext cx="5791200" cy="584775"/>
          </a:xfrm>
          <a:prstGeom prst="rect">
            <a:avLst/>
          </a:prstGeom>
          <a:noFill/>
        </p:spPr>
        <p:txBody>
          <a:bodyPr wrap="square" rtlCol="0">
            <a:spAutoFit/>
          </a:bodyPr>
          <a:lstStyle/>
          <a:p>
            <a:pPr algn="ctr"/>
            <a:r>
              <a:rPr lang="en-US" sz="3200" b="1" dirty="0" smtClean="0">
                <a:solidFill>
                  <a:prstClr val="white"/>
                </a:solidFill>
                <a:latin typeface="Century Gothic" pitchFamily="34" charset="0"/>
                <a:ea typeface="Verdana" pitchFamily="34" charset="0"/>
                <a:cs typeface="Verdana" pitchFamily="34" charset="0"/>
              </a:rPr>
              <a:t>MADI-IN</a:t>
            </a:r>
            <a:endParaRPr lang="en-US" sz="3200" b="1" dirty="0">
              <a:solidFill>
                <a:prstClr val="white"/>
              </a:solidFill>
              <a:latin typeface="Century Gothic" pitchFamily="34" charset="0"/>
              <a:ea typeface="Verdana" pitchFamily="34" charset="0"/>
              <a:cs typeface="Verdana" pitchFamily="34" charset="0"/>
            </a:endParaRPr>
          </a:p>
        </p:txBody>
      </p:sp>
      <p:pic>
        <p:nvPicPr>
          <p:cNvPr id="3" name="Picture 2" descr="LogoEnhanced2 copy.png"/>
          <p:cNvPicPr>
            <a:picLocks noChangeAspect="1"/>
          </p:cNvPicPr>
          <p:nvPr/>
        </p:nvPicPr>
        <p:blipFill>
          <a:blip r:embed="rId3" cstate="email"/>
          <a:stretch>
            <a:fillRect/>
          </a:stretch>
        </p:blipFill>
        <p:spPr>
          <a:xfrm>
            <a:off x="6948264" y="5805264"/>
            <a:ext cx="1887988" cy="504425"/>
          </a:xfrm>
          <a:prstGeom prst="rect">
            <a:avLst/>
          </a:prstGeom>
          <a:effectLst>
            <a:reflection blurRad="6350" stA="50000" endA="300" endPos="90000" dir="5400000" sy="-100000" algn="bl" rotWithShape="0"/>
          </a:effectLst>
        </p:spPr>
      </p:pic>
      <p:sp>
        <p:nvSpPr>
          <p:cNvPr id="5" name="TextBox 4"/>
          <p:cNvSpPr txBox="1"/>
          <p:nvPr/>
        </p:nvSpPr>
        <p:spPr>
          <a:xfrm>
            <a:off x="1187624" y="2420888"/>
            <a:ext cx="6768752" cy="1477328"/>
          </a:xfrm>
          <a:prstGeom prst="rect">
            <a:avLst/>
          </a:prstGeom>
          <a:noFill/>
        </p:spPr>
        <p:txBody>
          <a:bodyPr wrap="square" rtlCol="0">
            <a:spAutoFit/>
          </a:bodyPr>
          <a:lstStyle/>
          <a:p>
            <a:pPr algn="ctr">
              <a:lnSpc>
                <a:spcPct val="150000"/>
              </a:lnSpc>
            </a:pPr>
            <a:endParaRPr lang="de-DE" sz="2000" dirty="0">
              <a:solidFill>
                <a:prstClr val="white"/>
              </a:solidFill>
              <a:latin typeface="Century Gothic" pitchFamily="34" charset="0"/>
              <a:ea typeface="Verdana" pitchFamily="34" charset="0"/>
              <a:cs typeface="Verdana" pitchFamily="34" charset="0"/>
            </a:endParaRPr>
          </a:p>
          <a:p>
            <a:pPr algn="ctr">
              <a:lnSpc>
                <a:spcPct val="150000"/>
              </a:lnSpc>
              <a:buFont typeface="Arial" pitchFamily="34" charset="0"/>
              <a:buChar char="•"/>
            </a:pPr>
            <a:endParaRPr lang="de-DE" sz="2000" dirty="0">
              <a:solidFill>
                <a:prstClr val="white"/>
              </a:solidFill>
              <a:latin typeface="Century Gothic" pitchFamily="34" charset="0"/>
              <a:ea typeface="Verdana" pitchFamily="34" charset="0"/>
              <a:cs typeface="Verdana" pitchFamily="34" charset="0"/>
            </a:endParaRPr>
          </a:p>
          <a:p>
            <a:pPr algn="ctr">
              <a:lnSpc>
                <a:spcPct val="150000"/>
              </a:lnSpc>
              <a:buFont typeface="Arial" pitchFamily="34" charset="0"/>
              <a:buChar char="•"/>
            </a:pPr>
            <a:endParaRPr lang="en-US" sz="2000" dirty="0">
              <a:solidFill>
                <a:prstClr val="white"/>
              </a:solidFill>
              <a:latin typeface="Century Gothic" pitchFamily="34" charset="0"/>
              <a:ea typeface="Verdana" pitchFamily="34" charset="0"/>
              <a:cs typeface="Verdana" pitchFamily="34" charset="0"/>
            </a:endParaRPr>
          </a:p>
        </p:txBody>
      </p:sp>
      <p:pic>
        <p:nvPicPr>
          <p:cNvPr id="7" name="Picture 6" descr="RME ADI648 front.gif"/>
          <p:cNvPicPr>
            <a:picLocks noChangeAspect="1"/>
          </p:cNvPicPr>
          <p:nvPr/>
        </p:nvPicPr>
        <p:blipFill>
          <a:blip r:embed="rId4"/>
          <a:stretch>
            <a:fillRect/>
          </a:stretch>
        </p:blipFill>
        <p:spPr>
          <a:xfrm flipH="1">
            <a:off x="3563888" y="3424237"/>
            <a:ext cx="1003349" cy="1003349"/>
          </a:xfrm>
          <a:prstGeom prst="rect">
            <a:avLst/>
          </a:prstGeom>
        </p:spPr>
      </p:pic>
      <p:pic>
        <p:nvPicPr>
          <p:cNvPr id="9" name="Picture 8" descr="products_adi_648_2b.png"/>
          <p:cNvPicPr>
            <a:picLocks noChangeAspect="1"/>
          </p:cNvPicPr>
          <p:nvPr/>
        </p:nvPicPr>
        <p:blipFill>
          <a:blip r:embed="rId5" cstate="print"/>
          <a:stretch>
            <a:fillRect/>
          </a:stretch>
        </p:blipFill>
        <p:spPr>
          <a:xfrm>
            <a:off x="539552" y="2060848"/>
            <a:ext cx="7956376" cy="724030"/>
          </a:xfrm>
          <a:prstGeom prst="rect">
            <a:avLst/>
          </a:prstGeom>
        </p:spPr>
      </p:pic>
      <p:pic>
        <p:nvPicPr>
          <p:cNvPr id="10" name="Picture 9" descr="IEX-16L Front.png"/>
          <p:cNvPicPr>
            <a:picLocks noChangeAspect="1"/>
          </p:cNvPicPr>
          <p:nvPr/>
        </p:nvPicPr>
        <p:blipFill>
          <a:blip r:embed="rId6" cstate="screen"/>
          <a:stretch>
            <a:fillRect/>
          </a:stretch>
        </p:blipFill>
        <p:spPr>
          <a:xfrm>
            <a:off x="353732" y="2602803"/>
            <a:ext cx="8322724" cy="1083141"/>
          </a:xfrm>
          <a:prstGeom prst="rect">
            <a:avLst/>
          </a:prstGeom>
        </p:spPr>
      </p:pic>
      <p:sp>
        <p:nvSpPr>
          <p:cNvPr id="12" name="TextBox 11"/>
          <p:cNvSpPr txBox="1"/>
          <p:nvPr/>
        </p:nvSpPr>
        <p:spPr>
          <a:xfrm>
            <a:off x="539552" y="5301208"/>
            <a:ext cx="7920880" cy="400110"/>
          </a:xfrm>
          <a:prstGeom prst="rect">
            <a:avLst/>
          </a:prstGeom>
          <a:noFill/>
        </p:spPr>
        <p:txBody>
          <a:bodyPr wrap="square" rtlCol="0">
            <a:spAutoFit/>
          </a:bodyPr>
          <a:lstStyle/>
          <a:p>
            <a:pPr algn="ctr"/>
            <a:r>
              <a:rPr lang="en-US" sz="2000" dirty="0" err="1" smtClean="0">
                <a:solidFill>
                  <a:prstClr val="white"/>
                </a:solidFill>
                <a:latin typeface="Century Gothic" pitchFamily="34" charset="0"/>
                <a:ea typeface="Verdana" pitchFamily="34" charset="0"/>
                <a:cs typeface="Verdana" pitchFamily="34" charset="0"/>
              </a:rPr>
              <a:t>Ein</a:t>
            </a:r>
            <a:r>
              <a:rPr lang="en-US" sz="2000" dirty="0" smtClean="0">
                <a:solidFill>
                  <a:prstClr val="white"/>
                </a:solidFill>
                <a:latin typeface="Century Gothic" pitchFamily="34" charset="0"/>
                <a:ea typeface="Verdana" pitchFamily="34" charset="0"/>
                <a:cs typeface="Verdana" pitchFamily="34" charset="0"/>
              </a:rPr>
              <a:t>  </a:t>
            </a:r>
            <a:r>
              <a:rPr lang="en-US" sz="2000" dirty="0" smtClean="0">
                <a:solidFill>
                  <a:prstClr val="white"/>
                </a:solidFill>
                <a:latin typeface="Century Gothic" pitchFamily="34" charset="0"/>
                <a:ea typeface="Verdana" pitchFamily="34" charset="0"/>
                <a:cs typeface="Verdana" pitchFamily="34" charset="0"/>
              </a:rPr>
              <a:t>IEX16L-A </a:t>
            </a:r>
            <a:r>
              <a:rPr lang="en-US" sz="2000" dirty="0" smtClean="0">
                <a:solidFill>
                  <a:prstClr val="white"/>
                </a:solidFill>
                <a:latin typeface="Century Gothic" pitchFamily="34" charset="0"/>
                <a:ea typeface="Verdana" pitchFamily="34" charset="0"/>
                <a:cs typeface="Verdana" pitchFamily="34" charset="0"/>
              </a:rPr>
              <a:t> </a:t>
            </a:r>
            <a:r>
              <a:rPr lang="en-US" sz="2000" dirty="0" err="1" smtClean="0">
                <a:solidFill>
                  <a:prstClr val="white"/>
                </a:solidFill>
                <a:latin typeface="Century Gothic" pitchFamily="34" charset="0"/>
                <a:ea typeface="Verdana" pitchFamily="34" charset="0"/>
                <a:cs typeface="Verdana" pitchFamily="34" charset="0"/>
              </a:rPr>
              <a:t>für</a:t>
            </a:r>
            <a:r>
              <a:rPr lang="en-US" sz="2000" dirty="0" smtClean="0">
                <a:solidFill>
                  <a:prstClr val="white"/>
                </a:solidFill>
                <a:latin typeface="Century Gothic" pitchFamily="34" charset="0"/>
                <a:ea typeface="Verdana" pitchFamily="34" charset="0"/>
                <a:cs typeface="Verdana" pitchFamily="34" charset="0"/>
              </a:rPr>
              <a:t> </a:t>
            </a:r>
            <a:r>
              <a:rPr lang="en-US" sz="2000" dirty="0" err="1" smtClean="0">
                <a:solidFill>
                  <a:prstClr val="white"/>
                </a:solidFill>
                <a:latin typeface="Century Gothic" pitchFamily="34" charset="0"/>
                <a:ea typeface="Verdana" pitchFamily="34" charset="0"/>
                <a:cs typeface="Verdana" pitchFamily="34" charset="0"/>
              </a:rPr>
              <a:t>jeweils</a:t>
            </a:r>
            <a:r>
              <a:rPr lang="en-US" sz="2000" dirty="0" smtClean="0">
                <a:solidFill>
                  <a:prstClr val="white"/>
                </a:solidFill>
                <a:latin typeface="Century Gothic" pitchFamily="34" charset="0"/>
                <a:ea typeface="Verdana" pitchFamily="34" charset="0"/>
                <a:cs typeface="Verdana" pitchFamily="34" charset="0"/>
              </a:rPr>
              <a:t> </a:t>
            </a:r>
            <a:r>
              <a:rPr lang="en-US" sz="2000" dirty="0" smtClean="0">
                <a:solidFill>
                  <a:prstClr val="white"/>
                </a:solidFill>
                <a:latin typeface="Century Gothic" pitchFamily="34" charset="0"/>
                <a:ea typeface="Verdana" pitchFamily="34" charset="0"/>
                <a:cs typeface="Verdana" pitchFamily="34" charset="0"/>
              </a:rPr>
              <a:t>16 </a:t>
            </a:r>
            <a:r>
              <a:rPr lang="en-US" sz="2000" dirty="0" err="1" smtClean="0">
                <a:solidFill>
                  <a:prstClr val="white"/>
                </a:solidFill>
                <a:latin typeface="Century Gothic" pitchFamily="34" charset="0"/>
                <a:ea typeface="Verdana" pitchFamily="34" charset="0"/>
                <a:cs typeface="Verdana" pitchFamily="34" charset="0"/>
              </a:rPr>
              <a:t>Kanäle</a:t>
            </a:r>
            <a:endParaRPr lang="en-US" sz="2000" dirty="0" smtClean="0">
              <a:solidFill>
                <a:prstClr val="white"/>
              </a:solidFill>
              <a:latin typeface="Century Gothic" pitchFamily="34" charset="0"/>
              <a:ea typeface="Verdana" pitchFamily="34" charset="0"/>
              <a:cs typeface="Verdana" pitchFamily="34" charset="0"/>
            </a:endParaRPr>
          </a:p>
        </p:txBody>
      </p:sp>
      <p:pic>
        <p:nvPicPr>
          <p:cNvPr id="11" name="Picture 10" descr="IEX-16L Front.png"/>
          <p:cNvPicPr>
            <a:picLocks noChangeAspect="1"/>
          </p:cNvPicPr>
          <p:nvPr/>
        </p:nvPicPr>
        <p:blipFill>
          <a:blip r:embed="rId6" cstate="screen"/>
          <a:stretch>
            <a:fillRect/>
          </a:stretch>
        </p:blipFill>
        <p:spPr>
          <a:xfrm>
            <a:off x="353732" y="3353971"/>
            <a:ext cx="8322724" cy="1083141"/>
          </a:xfrm>
          <a:prstGeom prst="rect">
            <a:avLst/>
          </a:prstGeom>
        </p:spPr>
      </p:pic>
    </p:spTree>
    <p:extLst>
      <p:ext uri="{BB962C8B-B14F-4D97-AF65-F5344CB8AC3E}">
        <p14:creationId xmlns="" xmlns:p14="http://schemas.microsoft.com/office/powerpoint/2010/main" val="3770183293"/>
      </p:ext>
    </p:extLst>
  </p:cSld>
  <p:clrMapOvr>
    <a:masterClrMapping/>
  </p:clrMapOvr>
  <p:transition spd="slow">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19-inch.png"/>
          <p:cNvPicPr>
            <a:picLocks noChangeAspect="1"/>
          </p:cNvPicPr>
          <p:nvPr/>
        </p:nvPicPr>
        <p:blipFill>
          <a:blip r:embed="rId3" cstate="print"/>
          <a:stretch>
            <a:fillRect/>
          </a:stretch>
        </p:blipFill>
        <p:spPr>
          <a:xfrm>
            <a:off x="539552" y="1916832"/>
            <a:ext cx="8028000" cy="841825"/>
          </a:xfrm>
          <a:prstGeom prst="rect">
            <a:avLst/>
          </a:prstGeom>
        </p:spPr>
      </p:pic>
      <p:pic>
        <p:nvPicPr>
          <p:cNvPr id="3" name="Picture 2" descr="LogoEnhanced2 copy.png"/>
          <p:cNvPicPr>
            <a:picLocks noChangeAspect="1"/>
          </p:cNvPicPr>
          <p:nvPr/>
        </p:nvPicPr>
        <p:blipFill>
          <a:blip r:embed="rId4" cstate="email"/>
          <a:stretch>
            <a:fillRect/>
          </a:stretch>
        </p:blipFill>
        <p:spPr>
          <a:xfrm>
            <a:off x="6948264" y="5805264"/>
            <a:ext cx="1887988" cy="504425"/>
          </a:xfrm>
          <a:prstGeom prst="rect">
            <a:avLst/>
          </a:prstGeom>
          <a:effectLst>
            <a:reflection blurRad="6350" stA="50000" endA="300" endPos="90000" dir="5400000" sy="-100000" algn="bl" rotWithShape="0"/>
          </a:effectLst>
        </p:spPr>
      </p:pic>
      <p:sp>
        <p:nvSpPr>
          <p:cNvPr id="5" name="TextBox 4"/>
          <p:cNvSpPr txBox="1"/>
          <p:nvPr/>
        </p:nvSpPr>
        <p:spPr>
          <a:xfrm>
            <a:off x="1187624" y="1772816"/>
            <a:ext cx="6768752" cy="1477328"/>
          </a:xfrm>
          <a:prstGeom prst="rect">
            <a:avLst/>
          </a:prstGeom>
          <a:noFill/>
        </p:spPr>
        <p:txBody>
          <a:bodyPr wrap="square" rtlCol="0">
            <a:spAutoFit/>
          </a:bodyPr>
          <a:lstStyle/>
          <a:p>
            <a:pPr algn="ctr">
              <a:lnSpc>
                <a:spcPct val="150000"/>
              </a:lnSpc>
            </a:pPr>
            <a:endParaRPr lang="de-DE" sz="2000" dirty="0">
              <a:solidFill>
                <a:prstClr val="white"/>
              </a:solidFill>
              <a:latin typeface="Century Gothic" pitchFamily="34" charset="0"/>
              <a:ea typeface="Verdana" pitchFamily="34" charset="0"/>
              <a:cs typeface="Verdana" pitchFamily="34" charset="0"/>
            </a:endParaRPr>
          </a:p>
          <a:p>
            <a:pPr algn="ctr">
              <a:lnSpc>
                <a:spcPct val="150000"/>
              </a:lnSpc>
              <a:buFont typeface="Arial" pitchFamily="34" charset="0"/>
              <a:buChar char="•"/>
            </a:pPr>
            <a:endParaRPr lang="de-DE" sz="2000" dirty="0">
              <a:solidFill>
                <a:prstClr val="white"/>
              </a:solidFill>
              <a:latin typeface="Century Gothic" pitchFamily="34" charset="0"/>
              <a:ea typeface="Verdana" pitchFamily="34" charset="0"/>
              <a:cs typeface="Verdana" pitchFamily="34" charset="0"/>
            </a:endParaRPr>
          </a:p>
          <a:p>
            <a:pPr algn="ctr">
              <a:lnSpc>
                <a:spcPct val="150000"/>
              </a:lnSpc>
              <a:buFont typeface="Arial" pitchFamily="34" charset="0"/>
              <a:buChar char="•"/>
            </a:pPr>
            <a:endParaRPr lang="en-US" sz="2000" dirty="0">
              <a:solidFill>
                <a:prstClr val="white"/>
              </a:solidFill>
              <a:latin typeface="Century Gothic" pitchFamily="34" charset="0"/>
              <a:ea typeface="Verdana" pitchFamily="34" charset="0"/>
              <a:cs typeface="Verdana" pitchFamily="34" charset="0"/>
            </a:endParaRPr>
          </a:p>
        </p:txBody>
      </p:sp>
      <p:pic>
        <p:nvPicPr>
          <p:cNvPr id="7" name="Picture 6" descr="RME ADI648 front.gif"/>
          <p:cNvPicPr>
            <a:picLocks noChangeAspect="1"/>
          </p:cNvPicPr>
          <p:nvPr/>
        </p:nvPicPr>
        <p:blipFill>
          <a:blip r:embed="rId5"/>
          <a:stretch>
            <a:fillRect/>
          </a:stretch>
        </p:blipFill>
        <p:spPr>
          <a:xfrm flipH="1">
            <a:off x="3563888" y="2776165"/>
            <a:ext cx="1003349" cy="1003349"/>
          </a:xfrm>
          <a:prstGeom prst="rect">
            <a:avLst/>
          </a:prstGeom>
        </p:spPr>
      </p:pic>
      <p:pic>
        <p:nvPicPr>
          <p:cNvPr id="9" name="Picture 8" descr="products_adi_648_2b.png"/>
          <p:cNvPicPr>
            <a:picLocks noChangeAspect="1"/>
          </p:cNvPicPr>
          <p:nvPr/>
        </p:nvPicPr>
        <p:blipFill>
          <a:blip r:embed="rId6" cstate="print"/>
          <a:stretch>
            <a:fillRect/>
          </a:stretch>
        </p:blipFill>
        <p:spPr>
          <a:xfrm>
            <a:off x="539552" y="1264810"/>
            <a:ext cx="7956376" cy="724030"/>
          </a:xfrm>
          <a:prstGeom prst="rect">
            <a:avLst/>
          </a:prstGeom>
        </p:spPr>
      </p:pic>
      <p:sp>
        <p:nvSpPr>
          <p:cNvPr id="12" name="TextBox 11"/>
          <p:cNvSpPr txBox="1"/>
          <p:nvPr/>
        </p:nvSpPr>
        <p:spPr>
          <a:xfrm>
            <a:off x="539552" y="188640"/>
            <a:ext cx="7920880" cy="400110"/>
          </a:xfrm>
          <a:prstGeom prst="rect">
            <a:avLst/>
          </a:prstGeom>
          <a:noFill/>
        </p:spPr>
        <p:txBody>
          <a:bodyPr wrap="square" rtlCol="0">
            <a:spAutoFit/>
          </a:bodyPr>
          <a:lstStyle/>
          <a:p>
            <a:pPr algn="ctr"/>
            <a:r>
              <a:rPr lang="en-US" sz="2000" dirty="0" smtClean="0">
                <a:solidFill>
                  <a:prstClr val="white"/>
                </a:solidFill>
                <a:latin typeface="Century Gothic" pitchFamily="34" charset="0"/>
                <a:ea typeface="Verdana" pitchFamily="34" charset="0"/>
                <a:cs typeface="Verdana" pitchFamily="34" charset="0"/>
              </a:rPr>
              <a:t> </a:t>
            </a:r>
            <a:r>
              <a:rPr lang="en-US" sz="2000" dirty="0" err="1" smtClean="0">
                <a:solidFill>
                  <a:prstClr val="white"/>
                </a:solidFill>
                <a:latin typeface="Century Gothic" pitchFamily="34" charset="0"/>
                <a:ea typeface="Verdana" pitchFamily="34" charset="0"/>
                <a:cs typeface="Verdana" pitchFamily="34" charset="0"/>
              </a:rPr>
              <a:t>bis</a:t>
            </a:r>
            <a:r>
              <a:rPr lang="en-US" sz="2000" dirty="0" smtClean="0">
                <a:solidFill>
                  <a:prstClr val="white"/>
                </a:solidFill>
                <a:latin typeface="Century Gothic" pitchFamily="34" charset="0"/>
                <a:ea typeface="Verdana" pitchFamily="34" charset="0"/>
                <a:cs typeface="Verdana" pitchFamily="34" charset="0"/>
              </a:rPr>
              <a:t> maximal 64  </a:t>
            </a:r>
            <a:r>
              <a:rPr lang="en-US" sz="2000" dirty="0" err="1" smtClean="0">
                <a:solidFill>
                  <a:prstClr val="white"/>
                </a:solidFill>
                <a:latin typeface="Century Gothic" pitchFamily="34" charset="0"/>
                <a:ea typeface="Verdana" pitchFamily="34" charset="0"/>
                <a:cs typeface="Verdana" pitchFamily="34" charset="0"/>
              </a:rPr>
              <a:t>aus</a:t>
            </a:r>
            <a:r>
              <a:rPr lang="en-US" sz="2000" dirty="0" smtClean="0">
                <a:solidFill>
                  <a:prstClr val="white"/>
                </a:solidFill>
                <a:latin typeface="Century Gothic" pitchFamily="34" charset="0"/>
                <a:ea typeface="Verdana" pitchFamily="34" charset="0"/>
                <a:cs typeface="Verdana" pitchFamily="34" charset="0"/>
              </a:rPr>
              <a:t> </a:t>
            </a:r>
            <a:r>
              <a:rPr lang="en-US" sz="2000" dirty="0" err="1" smtClean="0">
                <a:solidFill>
                  <a:prstClr val="white"/>
                </a:solidFill>
                <a:latin typeface="Century Gothic" pitchFamily="34" charset="0"/>
                <a:ea typeface="Verdana" pitchFamily="34" charset="0"/>
                <a:cs typeface="Verdana" pitchFamily="34" charset="0"/>
              </a:rPr>
              <a:t>dem</a:t>
            </a:r>
            <a:r>
              <a:rPr lang="en-US" sz="2000" dirty="0" smtClean="0">
                <a:solidFill>
                  <a:prstClr val="white"/>
                </a:solidFill>
                <a:latin typeface="Century Gothic" pitchFamily="34" charset="0"/>
                <a:ea typeface="Verdana" pitchFamily="34" charset="0"/>
                <a:cs typeface="Verdana" pitchFamily="34" charset="0"/>
              </a:rPr>
              <a:t> MADI Signal</a:t>
            </a:r>
            <a:endParaRPr lang="en-US" sz="2000" dirty="0" smtClean="0">
              <a:solidFill>
                <a:prstClr val="white"/>
              </a:solidFill>
              <a:latin typeface="Century Gothic" pitchFamily="34" charset="0"/>
              <a:ea typeface="Verdana" pitchFamily="34" charset="0"/>
              <a:cs typeface="Verdana" pitchFamily="34" charset="0"/>
            </a:endParaRPr>
          </a:p>
        </p:txBody>
      </p:sp>
      <p:pic>
        <p:nvPicPr>
          <p:cNvPr id="11" name="Picture 10" descr="IEX-16L Front.png"/>
          <p:cNvPicPr>
            <a:picLocks noChangeAspect="1"/>
          </p:cNvPicPr>
          <p:nvPr/>
        </p:nvPicPr>
        <p:blipFill>
          <a:blip r:embed="rId7" cstate="screen"/>
          <a:stretch>
            <a:fillRect/>
          </a:stretch>
        </p:blipFill>
        <p:spPr>
          <a:xfrm>
            <a:off x="353732" y="3247854"/>
            <a:ext cx="8322724" cy="1083141"/>
          </a:xfrm>
          <a:prstGeom prst="rect">
            <a:avLst/>
          </a:prstGeom>
        </p:spPr>
      </p:pic>
      <p:pic>
        <p:nvPicPr>
          <p:cNvPr id="13" name="Picture 12" descr="IEX-16L Front.png"/>
          <p:cNvPicPr>
            <a:picLocks noChangeAspect="1"/>
          </p:cNvPicPr>
          <p:nvPr/>
        </p:nvPicPr>
        <p:blipFill>
          <a:blip r:embed="rId7" cstate="screen"/>
          <a:stretch>
            <a:fillRect/>
          </a:stretch>
        </p:blipFill>
        <p:spPr>
          <a:xfrm>
            <a:off x="353732" y="3970955"/>
            <a:ext cx="8322724" cy="1083141"/>
          </a:xfrm>
          <a:prstGeom prst="rect">
            <a:avLst/>
          </a:prstGeom>
        </p:spPr>
      </p:pic>
      <p:pic>
        <p:nvPicPr>
          <p:cNvPr id="14" name="Picture 13" descr="IEX-16L Front.png"/>
          <p:cNvPicPr>
            <a:picLocks noChangeAspect="1"/>
          </p:cNvPicPr>
          <p:nvPr/>
        </p:nvPicPr>
        <p:blipFill>
          <a:blip r:embed="rId7" cstate="screen"/>
          <a:stretch>
            <a:fillRect/>
          </a:stretch>
        </p:blipFill>
        <p:spPr>
          <a:xfrm>
            <a:off x="353732" y="4722123"/>
            <a:ext cx="8322724" cy="1083141"/>
          </a:xfrm>
          <a:prstGeom prst="rect">
            <a:avLst/>
          </a:prstGeom>
        </p:spPr>
      </p:pic>
      <p:pic>
        <p:nvPicPr>
          <p:cNvPr id="15" name="Picture 14" descr="SF302 copy.png"/>
          <p:cNvPicPr>
            <a:picLocks noChangeAspect="1"/>
          </p:cNvPicPr>
          <p:nvPr/>
        </p:nvPicPr>
        <p:blipFill>
          <a:blip r:embed="rId8" cstate="print">
            <a:lum bright="-10000"/>
          </a:blip>
          <a:stretch>
            <a:fillRect/>
          </a:stretch>
        </p:blipFill>
        <p:spPr>
          <a:xfrm>
            <a:off x="2195736" y="1940582"/>
            <a:ext cx="4464496" cy="820200"/>
          </a:xfrm>
          <a:prstGeom prst="rect">
            <a:avLst/>
          </a:prstGeom>
        </p:spPr>
      </p:pic>
      <p:pic>
        <p:nvPicPr>
          <p:cNvPr id="10" name="Picture 9" descr="IEX-16L Front.png"/>
          <p:cNvPicPr>
            <a:picLocks noChangeAspect="1"/>
          </p:cNvPicPr>
          <p:nvPr/>
        </p:nvPicPr>
        <p:blipFill>
          <a:blip r:embed="rId7" cstate="screen"/>
          <a:stretch>
            <a:fillRect/>
          </a:stretch>
        </p:blipFill>
        <p:spPr>
          <a:xfrm>
            <a:off x="353732" y="2496686"/>
            <a:ext cx="8322724" cy="1083141"/>
          </a:xfrm>
          <a:prstGeom prst="rect">
            <a:avLst/>
          </a:prstGeom>
        </p:spPr>
      </p:pic>
    </p:spTree>
    <p:extLst>
      <p:ext uri="{BB962C8B-B14F-4D97-AF65-F5344CB8AC3E}">
        <p14:creationId xmlns="" xmlns:p14="http://schemas.microsoft.com/office/powerpoint/2010/main" val="3770183293"/>
      </p:ext>
    </p:extLst>
  </p:cSld>
  <p:clrMapOvr>
    <a:masterClrMapping/>
  </p:clrMapOvr>
  <p:transition spd="slow">
    <p:diamond/>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63688" y="980728"/>
            <a:ext cx="5791200" cy="523220"/>
          </a:xfrm>
          <a:prstGeom prst="rect">
            <a:avLst/>
          </a:prstGeom>
          <a:noFill/>
        </p:spPr>
        <p:txBody>
          <a:bodyPr wrap="square" rtlCol="0">
            <a:spAutoFit/>
          </a:bodyPr>
          <a:lstStyle/>
          <a:p>
            <a:pPr algn="ctr"/>
            <a:r>
              <a:rPr lang="en-US" sz="2800" b="1" dirty="0" err="1" smtClean="0">
                <a:solidFill>
                  <a:prstClr val="white"/>
                </a:solidFill>
                <a:latin typeface="Century Gothic" pitchFamily="34" charset="0"/>
                <a:ea typeface="Verdana" pitchFamily="34" charset="0"/>
                <a:cs typeface="Verdana" pitchFamily="34" charset="0"/>
              </a:rPr>
              <a:t>Auch</a:t>
            </a:r>
            <a:r>
              <a:rPr lang="en-US" sz="2800" b="1" dirty="0" smtClean="0">
                <a:solidFill>
                  <a:prstClr val="white"/>
                </a:solidFill>
                <a:latin typeface="Century Gothic" pitchFamily="34" charset="0"/>
                <a:ea typeface="Verdana" pitchFamily="34" charset="0"/>
                <a:cs typeface="Verdana" pitchFamily="34" charset="0"/>
              </a:rPr>
              <a:t> </a:t>
            </a:r>
            <a:r>
              <a:rPr lang="en-US" sz="2800" b="1" dirty="0" smtClean="0">
                <a:solidFill>
                  <a:prstClr val="white"/>
                </a:solidFill>
                <a:latin typeface="Century Gothic" pitchFamily="34" charset="0"/>
                <a:ea typeface="Verdana" pitchFamily="34" charset="0"/>
                <a:cs typeface="Verdana" pitchFamily="34" charset="0"/>
              </a:rPr>
              <a:t>Dante </a:t>
            </a:r>
            <a:r>
              <a:rPr lang="en-US" sz="2800" b="1" dirty="0" err="1" smtClean="0">
                <a:solidFill>
                  <a:prstClr val="white"/>
                </a:solidFill>
                <a:latin typeface="Century Gothic" pitchFamily="34" charset="0"/>
                <a:ea typeface="Verdana" pitchFamily="34" charset="0"/>
                <a:cs typeface="Verdana" pitchFamily="34" charset="0"/>
              </a:rPr>
              <a:t>zu</a:t>
            </a:r>
            <a:r>
              <a:rPr lang="en-US" sz="2800" b="1" dirty="0" smtClean="0">
                <a:solidFill>
                  <a:prstClr val="white"/>
                </a:solidFill>
                <a:latin typeface="Century Gothic" pitchFamily="34" charset="0"/>
                <a:ea typeface="Verdana" pitchFamily="34" charset="0"/>
                <a:cs typeface="Verdana" pitchFamily="34" charset="0"/>
              </a:rPr>
              <a:t> </a:t>
            </a:r>
            <a:r>
              <a:rPr lang="en-US" sz="2800" b="1" dirty="0" smtClean="0">
                <a:solidFill>
                  <a:prstClr val="white"/>
                </a:solidFill>
                <a:latin typeface="Century Gothic" pitchFamily="34" charset="0"/>
                <a:ea typeface="Verdana" pitchFamily="34" charset="0"/>
                <a:cs typeface="Verdana" pitchFamily="34" charset="0"/>
              </a:rPr>
              <a:t>myMix</a:t>
            </a:r>
            <a:endParaRPr lang="en-US" sz="2800" b="1" dirty="0">
              <a:solidFill>
                <a:prstClr val="white"/>
              </a:solidFill>
              <a:latin typeface="Century Gothic" pitchFamily="34" charset="0"/>
              <a:ea typeface="Verdana" pitchFamily="34" charset="0"/>
              <a:cs typeface="Verdana" pitchFamily="34" charset="0"/>
            </a:endParaRPr>
          </a:p>
        </p:txBody>
      </p:sp>
      <p:pic>
        <p:nvPicPr>
          <p:cNvPr id="3" name="Picture 2" descr="LogoEnhanced2 copy.png"/>
          <p:cNvPicPr>
            <a:picLocks noChangeAspect="1"/>
          </p:cNvPicPr>
          <p:nvPr/>
        </p:nvPicPr>
        <p:blipFill>
          <a:blip r:embed="rId3" cstate="email"/>
          <a:stretch>
            <a:fillRect/>
          </a:stretch>
        </p:blipFill>
        <p:spPr>
          <a:xfrm>
            <a:off x="6948264" y="5805264"/>
            <a:ext cx="1887988" cy="504425"/>
          </a:xfrm>
          <a:prstGeom prst="rect">
            <a:avLst/>
          </a:prstGeom>
          <a:effectLst>
            <a:reflection blurRad="6350" stA="50000" endA="300" endPos="90000" dir="5400000" sy="-100000" algn="bl" rotWithShape="0"/>
          </a:effectLst>
        </p:spPr>
      </p:pic>
      <p:sp>
        <p:nvSpPr>
          <p:cNvPr id="5" name="TextBox 4"/>
          <p:cNvSpPr txBox="1"/>
          <p:nvPr/>
        </p:nvSpPr>
        <p:spPr>
          <a:xfrm>
            <a:off x="1475656" y="2092726"/>
            <a:ext cx="6768752" cy="1477328"/>
          </a:xfrm>
          <a:prstGeom prst="rect">
            <a:avLst/>
          </a:prstGeom>
          <a:noFill/>
        </p:spPr>
        <p:txBody>
          <a:bodyPr wrap="square" rtlCol="0">
            <a:spAutoFit/>
          </a:bodyPr>
          <a:lstStyle/>
          <a:p>
            <a:pPr algn="ctr">
              <a:lnSpc>
                <a:spcPct val="150000"/>
              </a:lnSpc>
            </a:pPr>
            <a:endParaRPr lang="de-DE" sz="2000" dirty="0">
              <a:solidFill>
                <a:prstClr val="white"/>
              </a:solidFill>
              <a:latin typeface="Century Gothic" pitchFamily="34" charset="0"/>
              <a:ea typeface="Verdana" pitchFamily="34" charset="0"/>
              <a:cs typeface="Verdana" pitchFamily="34" charset="0"/>
            </a:endParaRPr>
          </a:p>
          <a:p>
            <a:pPr algn="ctr">
              <a:lnSpc>
                <a:spcPct val="150000"/>
              </a:lnSpc>
              <a:buFont typeface="Arial" pitchFamily="34" charset="0"/>
              <a:buChar char="•"/>
            </a:pPr>
            <a:endParaRPr lang="de-DE" sz="2000" dirty="0">
              <a:solidFill>
                <a:prstClr val="white"/>
              </a:solidFill>
              <a:latin typeface="Century Gothic" pitchFamily="34" charset="0"/>
              <a:ea typeface="Verdana" pitchFamily="34" charset="0"/>
              <a:cs typeface="Verdana" pitchFamily="34" charset="0"/>
            </a:endParaRPr>
          </a:p>
          <a:p>
            <a:pPr algn="ctr">
              <a:lnSpc>
                <a:spcPct val="150000"/>
              </a:lnSpc>
              <a:buFont typeface="Arial" pitchFamily="34" charset="0"/>
              <a:buChar char="•"/>
            </a:pPr>
            <a:endParaRPr lang="en-US" sz="2000" dirty="0">
              <a:solidFill>
                <a:prstClr val="white"/>
              </a:solidFill>
              <a:latin typeface="Century Gothic" pitchFamily="34" charset="0"/>
              <a:ea typeface="Verdana" pitchFamily="34" charset="0"/>
              <a:cs typeface="Verdana" pitchFamily="34" charset="0"/>
            </a:endParaRPr>
          </a:p>
        </p:txBody>
      </p:sp>
      <p:pic>
        <p:nvPicPr>
          <p:cNvPr id="7" name="Picture 6" descr="Rednet3 copy.png"/>
          <p:cNvPicPr>
            <a:picLocks noChangeAspect="1"/>
          </p:cNvPicPr>
          <p:nvPr/>
        </p:nvPicPr>
        <p:blipFill>
          <a:blip r:embed="rId4" cstate="print"/>
          <a:stretch>
            <a:fillRect/>
          </a:stretch>
        </p:blipFill>
        <p:spPr>
          <a:xfrm>
            <a:off x="1259632" y="1772816"/>
            <a:ext cx="6192688" cy="1132077"/>
          </a:xfrm>
          <a:prstGeom prst="rect">
            <a:avLst/>
          </a:prstGeom>
        </p:spPr>
      </p:pic>
      <p:pic>
        <p:nvPicPr>
          <p:cNvPr id="8" name="Picture 7" descr="IEX-16L Front.png"/>
          <p:cNvPicPr>
            <a:picLocks noChangeAspect="1"/>
          </p:cNvPicPr>
          <p:nvPr/>
        </p:nvPicPr>
        <p:blipFill>
          <a:blip r:embed="rId5" cstate="screen"/>
          <a:stretch>
            <a:fillRect/>
          </a:stretch>
        </p:blipFill>
        <p:spPr>
          <a:xfrm>
            <a:off x="1115616" y="2884814"/>
            <a:ext cx="6472961" cy="842408"/>
          </a:xfrm>
          <a:prstGeom prst="rect">
            <a:avLst/>
          </a:prstGeom>
        </p:spPr>
      </p:pic>
      <p:pic>
        <p:nvPicPr>
          <p:cNvPr id="9" name="Picture 8" descr="IEX-16L Front.png"/>
          <p:cNvPicPr>
            <a:picLocks noChangeAspect="1"/>
          </p:cNvPicPr>
          <p:nvPr/>
        </p:nvPicPr>
        <p:blipFill>
          <a:blip r:embed="rId5" cstate="screen"/>
          <a:stretch>
            <a:fillRect/>
          </a:stretch>
        </p:blipFill>
        <p:spPr>
          <a:xfrm>
            <a:off x="1123375" y="3482566"/>
            <a:ext cx="6472961" cy="842408"/>
          </a:xfrm>
          <a:prstGeom prst="rect">
            <a:avLst/>
          </a:prstGeom>
        </p:spPr>
      </p:pic>
      <p:sp>
        <p:nvSpPr>
          <p:cNvPr id="10" name="TextBox 9"/>
          <p:cNvSpPr txBox="1"/>
          <p:nvPr/>
        </p:nvSpPr>
        <p:spPr>
          <a:xfrm>
            <a:off x="1115616" y="4365104"/>
            <a:ext cx="6336704" cy="707886"/>
          </a:xfrm>
          <a:prstGeom prst="rect">
            <a:avLst/>
          </a:prstGeom>
          <a:noFill/>
        </p:spPr>
        <p:txBody>
          <a:bodyPr wrap="square" rtlCol="0">
            <a:spAutoFit/>
          </a:bodyPr>
          <a:lstStyle/>
          <a:p>
            <a:pPr algn="ctr"/>
            <a:r>
              <a:rPr lang="en-US" sz="2000" dirty="0" err="1" smtClean="0">
                <a:solidFill>
                  <a:prstClr val="white"/>
                </a:solidFill>
                <a:latin typeface="Century Gothic" pitchFamily="34" charset="0"/>
                <a:ea typeface="Verdana" pitchFamily="34" charset="0"/>
                <a:cs typeface="Verdana" pitchFamily="34" charset="0"/>
              </a:rPr>
              <a:t>Focusrite</a:t>
            </a:r>
            <a:r>
              <a:rPr lang="en-US" sz="2000" dirty="0" smtClean="0">
                <a:solidFill>
                  <a:prstClr val="white"/>
                </a:solidFill>
                <a:latin typeface="Century Gothic" pitchFamily="34" charset="0"/>
                <a:ea typeface="Verdana" pitchFamily="34" charset="0"/>
                <a:cs typeface="Verdana" pitchFamily="34" charset="0"/>
              </a:rPr>
              <a:t> REDNET 3 – Dante to 32 </a:t>
            </a:r>
            <a:r>
              <a:rPr lang="en-US" sz="2000" dirty="0" err="1" smtClean="0">
                <a:solidFill>
                  <a:prstClr val="white"/>
                </a:solidFill>
                <a:latin typeface="Century Gothic" pitchFamily="34" charset="0"/>
                <a:ea typeface="Verdana" pitchFamily="34" charset="0"/>
                <a:cs typeface="Verdana" pitchFamily="34" charset="0"/>
              </a:rPr>
              <a:t>ch</a:t>
            </a:r>
            <a:r>
              <a:rPr lang="en-US" sz="2000" dirty="0" smtClean="0">
                <a:solidFill>
                  <a:prstClr val="white"/>
                </a:solidFill>
                <a:latin typeface="Century Gothic" pitchFamily="34" charset="0"/>
                <a:ea typeface="Verdana" pitchFamily="34" charset="0"/>
                <a:cs typeface="Verdana" pitchFamily="34" charset="0"/>
              </a:rPr>
              <a:t> ADAT</a:t>
            </a:r>
          </a:p>
          <a:p>
            <a:pPr algn="ctr"/>
            <a:endParaRPr lang="en-US" sz="2000" dirty="0" smtClean="0">
              <a:solidFill>
                <a:prstClr val="white"/>
              </a:solidFill>
              <a:latin typeface="Century Gothic" pitchFamily="34" charset="0"/>
              <a:ea typeface="Verdana" pitchFamily="34" charset="0"/>
              <a:cs typeface="Verdana" pitchFamily="34" charset="0"/>
            </a:endParaRPr>
          </a:p>
        </p:txBody>
      </p:sp>
    </p:spTree>
    <p:extLst>
      <p:ext uri="{BB962C8B-B14F-4D97-AF65-F5344CB8AC3E}">
        <p14:creationId xmlns="" xmlns:p14="http://schemas.microsoft.com/office/powerpoint/2010/main" val="3770183293"/>
      </p:ext>
    </p:extLst>
  </p:cSld>
  <p:clrMapOvr>
    <a:masterClrMapping/>
  </p:clrMapOvr>
  <p:transition spd="slow">
    <p:spli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nodePh="1">
                                  <p:stCondLst>
                                    <p:cond delay="0"/>
                                  </p:stCondLst>
                                  <p:endCondLst>
                                    <p:cond evt="begin" delay="0">
                                      <p:tn val="5"/>
                                    </p:cond>
                                  </p:end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ONTROL-collage.jpg"/>
          <p:cNvPicPr>
            <a:picLocks noChangeAspect="1"/>
          </p:cNvPicPr>
          <p:nvPr/>
        </p:nvPicPr>
        <p:blipFill>
          <a:blip r:embed="rId3" cstate="print"/>
          <a:stretch>
            <a:fillRect/>
          </a:stretch>
        </p:blipFill>
        <p:spPr>
          <a:xfrm>
            <a:off x="61089" y="172584"/>
            <a:ext cx="9082911" cy="5610995"/>
          </a:xfrm>
          <a:prstGeom prst="rect">
            <a:avLst/>
          </a:prstGeom>
        </p:spPr>
      </p:pic>
      <p:sp>
        <p:nvSpPr>
          <p:cNvPr id="14" name="TextBox 13"/>
          <p:cNvSpPr txBox="1"/>
          <p:nvPr/>
        </p:nvSpPr>
        <p:spPr>
          <a:xfrm>
            <a:off x="462084" y="5183414"/>
            <a:ext cx="8280920" cy="1200329"/>
          </a:xfrm>
          <a:prstGeom prst="rect">
            <a:avLst/>
          </a:prstGeom>
          <a:noFill/>
        </p:spPr>
        <p:txBody>
          <a:bodyPr wrap="square" rtlCol="0">
            <a:spAutoFit/>
          </a:bodyPr>
          <a:lstStyle/>
          <a:p>
            <a:pPr algn="ctr"/>
            <a:r>
              <a:rPr lang="de-DE" sz="7200" b="1" dirty="0">
                <a:solidFill>
                  <a:srgbClr val="0070C0"/>
                </a:solidFill>
                <a:latin typeface="Century Gothic" pitchFamily="34" charset="0"/>
              </a:rPr>
              <a:t>myMix </a:t>
            </a:r>
            <a:r>
              <a:rPr lang="de-DE" sz="7200" b="1" dirty="0" smtClean="0">
                <a:solidFill>
                  <a:srgbClr val="0070C0"/>
                </a:solidFill>
                <a:latin typeface="Century Gothic" pitchFamily="34" charset="0"/>
              </a:rPr>
              <a:t>CONTROL </a:t>
            </a:r>
          </a:p>
        </p:txBody>
      </p:sp>
    </p:spTree>
    <p:extLst>
      <p:ext uri="{BB962C8B-B14F-4D97-AF65-F5344CB8AC3E}">
        <p14:creationId xmlns="" xmlns:p14="http://schemas.microsoft.com/office/powerpoint/2010/main" val="37022991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2000"/>
                                        <p:tgtEl>
                                          <p:spTgt spid="14">
                                            <p:txEl>
                                              <p:pRg st="0" end="0"/>
                                            </p:txEl>
                                          </p:spTgt>
                                        </p:tgtEl>
                                      </p:cBhvr>
                                    </p:animEffect>
                                    <p:anim calcmode="lin" valueType="num">
                                      <p:cBhvr>
                                        <p:cTn id="8" dur="2000" fill="hold"/>
                                        <p:tgtEl>
                                          <p:spTgt spid="14">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14">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23528" y="1412776"/>
            <a:ext cx="8352928" cy="2592288"/>
          </a:xfrm>
          <a:prstGeom prst="rect">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3" name="TextBox 32"/>
          <p:cNvSpPr txBox="1"/>
          <p:nvPr/>
        </p:nvSpPr>
        <p:spPr>
          <a:xfrm>
            <a:off x="251520" y="4149080"/>
            <a:ext cx="7920880" cy="2308324"/>
          </a:xfrm>
          <a:prstGeom prst="rect">
            <a:avLst/>
          </a:prstGeom>
          <a:noFill/>
        </p:spPr>
        <p:txBody>
          <a:bodyPr wrap="square" rtlCol="0">
            <a:spAutoFit/>
          </a:bodyPr>
          <a:lstStyle/>
          <a:p>
            <a:pPr>
              <a:buFont typeface="Wingdings" pitchFamily="2" charset="2"/>
              <a:buChar char="§"/>
            </a:pPr>
            <a:r>
              <a:rPr lang="en-US" dirty="0">
                <a:solidFill>
                  <a:prstClr val="white"/>
                </a:solidFill>
                <a:latin typeface="Century Gothic" pitchFamily="34" charset="0"/>
              </a:rPr>
              <a:t> myMix Plug Computer </a:t>
            </a:r>
            <a:r>
              <a:rPr lang="en-US" dirty="0" err="1" smtClean="0">
                <a:solidFill>
                  <a:prstClr val="white"/>
                </a:solidFill>
                <a:latin typeface="Century Gothic" pitchFamily="34" charset="0"/>
              </a:rPr>
              <a:t>mit</a:t>
            </a:r>
            <a:r>
              <a:rPr lang="en-US" dirty="0" smtClean="0">
                <a:solidFill>
                  <a:prstClr val="white"/>
                </a:solidFill>
                <a:latin typeface="Century Gothic" pitchFamily="34" charset="0"/>
              </a:rPr>
              <a:t> </a:t>
            </a:r>
            <a:r>
              <a:rPr lang="en-US" dirty="0" err="1">
                <a:solidFill>
                  <a:prstClr val="white"/>
                </a:solidFill>
                <a:latin typeface="Century Gothic" pitchFamily="34" charset="0"/>
              </a:rPr>
              <a:t>WiFi</a:t>
            </a:r>
            <a:r>
              <a:rPr lang="en-US" dirty="0">
                <a:solidFill>
                  <a:prstClr val="white"/>
                </a:solidFill>
                <a:latin typeface="Century Gothic" pitchFamily="34" charset="0"/>
              </a:rPr>
              <a:t> 802.11b/g  </a:t>
            </a:r>
            <a:r>
              <a:rPr lang="en-US" dirty="0" smtClean="0">
                <a:solidFill>
                  <a:prstClr val="white"/>
                </a:solidFill>
                <a:latin typeface="Century Gothic" pitchFamily="34" charset="0"/>
              </a:rPr>
              <a:t> </a:t>
            </a:r>
            <a:endParaRPr lang="en-US" dirty="0">
              <a:solidFill>
                <a:prstClr val="white"/>
              </a:solidFill>
              <a:latin typeface="Century Gothic" pitchFamily="34" charset="0"/>
            </a:endParaRPr>
          </a:p>
          <a:p>
            <a:pPr>
              <a:buFont typeface="Wingdings" pitchFamily="2" charset="2"/>
              <a:buChar char="§"/>
            </a:pPr>
            <a:r>
              <a:rPr lang="en-US" dirty="0">
                <a:solidFill>
                  <a:prstClr val="white"/>
                </a:solidFill>
                <a:latin typeface="Century Gothic" pitchFamily="34" charset="0"/>
              </a:rPr>
              <a:t> USB port </a:t>
            </a:r>
            <a:r>
              <a:rPr lang="en-US" dirty="0" err="1" smtClean="0">
                <a:solidFill>
                  <a:prstClr val="white"/>
                </a:solidFill>
                <a:latin typeface="Century Gothic" pitchFamily="34" charset="0"/>
              </a:rPr>
              <a:t>für</a:t>
            </a:r>
            <a:r>
              <a:rPr lang="en-US" dirty="0" smtClean="0">
                <a:solidFill>
                  <a:prstClr val="white"/>
                </a:solidFill>
                <a:latin typeface="Century Gothic" pitchFamily="34" charset="0"/>
              </a:rPr>
              <a:t> </a:t>
            </a:r>
            <a:r>
              <a:rPr lang="en-US" dirty="0" err="1" smtClean="0">
                <a:solidFill>
                  <a:prstClr val="white"/>
                </a:solidFill>
                <a:latin typeface="Century Gothic" pitchFamily="34" charset="0"/>
              </a:rPr>
              <a:t>Speichermedien</a:t>
            </a:r>
            <a:endParaRPr lang="en-US" dirty="0">
              <a:solidFill>
                <a:prstClr val="white"/>
              </a:solidFill>
              <a:latin typeface="Century Gothic" pitchFamily="34" charset="0"/>
            </a:endParaRPr>
          </a:p>
          <a:p>
            <a:pPr>
              <a:buFont typeface="Wingdings" pitchFamily="2" charset="2"/>
              <a:buChar char="§"/>
            </a:pPr>
            <a:r>
              <a:rPr lang="en-US" dirty="0">
                <a:solidFill>
                  <a:prstClr val="white"/>
                </a:solidFill>
                <a:latin typeface="Century Gothic" pitchFamily="34" charset="0"/>
              </a:rPr>
              <a:t> </a:t>
            </a:r>
            <a:r>
              <a:rPr lang="en-US" dirty="0" smtClean="0">
                <a:solidFill>
                  <a:prstClr val="white"/>
                </a:solidFill>
                <a:latin typeface="Century Gothic" pitchFamily="34" charset="0"/>
              </a:rPr>
              <a:t>Web </a:t>
            </a:r>
            <a:r>
              <a:rPr lang="en-US" dirty="0">
                <a:solidFill>
                  <a:prstClr val="white"/>
                </a:solidFill>
                <a:latin typeface="Century Gothic" pitchFamily="34" charset="0"/>
              </a:rPr>
              <a:t>Browser Interface </a:t>
            </a:r>
            <a:r>
              <a:rPr lang="en-US" dirty="0" smtClean="0">
                <a:solidFill>
                  <a:prstClr val="white"/>
                </a:solidFill>
                <a:latin typeface="Century Gothic" pitchFamily="34" charset="0"/>
              </a:rPr>
              <a:t>– </a:t>
            </a:r>
            <a:r>
              <a:rPr lang="en-US" dirty="0" err="1" smtClean="0">
                <a:solidFill>
                  <a:prstClr val="white"/>
                </a:solidFill>
                <a:latin typeface="Century Gothic" pitchFamily="34" charset="0"/>
              </a:rPr>
              <a:t>läuft</a:t>
            </a:r>
            <a:r>
              <a:rPr lang="en-US" dirty="0" smtClean="0">
                <a:solidFill>
                  <a:prstClr val="white"/>
                </a:solidFill>
                <a:latin typeface="Century Gothic" pitchFamily="34" charset="0"/>
              </a:rPr>
              <a:t> auf </a:t>
            </a:r>
            <a:r>
              <a:rPr lang="en-US" dirty="0" err="1" smtClean="0">
                <a:solidFill>
                  <a:prstClr val="white"/>
                </a:solidFill>
                <a:latin typeface="Century Gothic" pitchFamily="34" charset="0"/>
              </a:rPr>
              <a:t>jedem</a:t>
            </a:r>
            <a:r>
              <a:rPr lang="en-US" dirty="0" smtClean="0">
                <a:solidFill>
                  <a:prstClr val="white"/>
                </a:solidFill>
                <a:latin typeface="Century Gothic" pitchFamily="34" charset="0"/>
              </a:rPr>
              <a:t> </a:t>
            </a:r>
            <a:r>
              <a:rPr lang="en-US" dirty="0" err="1" smtClean="0">
                <a:solidFill>
                  <a:prstClr val="white"/>
                </a:solidFill>
                <a:latin typeface="Century Gothic" pitchFamily="34" charset="0"/>
              </a:rPr>
              <a:t>Compuer</a:t>
            </a:r>
            <a:r>
              <a:rPr lang="en-US" dirty="0" smtClean="0">
                <a:solidFill>
                  <a:prstClr val="white"/>
                </a:solidFill>
                <a:latin typeface="Century Gothic" pitchFamily="34" charset="0"/>
              </a:rPr>
              <a:t>, Tablet, </a:t>
            </a:r>
            <a:r>
              <a:rPr lang="en-US" dirty="0" err="1" smtClean="0">
                <a:solidFill>
                  <a:prstClr val="white"/>
                </a:solidFill>
                <a:latin typeface="Century Gothic" pitchFamily="34" charset="0"/>
              </a:rPr>
              <a:t>usw</a:t>
            </a:r>
            <a:r>
              <a:rPr lang="en-US" dirty="0" smtClean="0">
                <a:solidFill>
                  <a:prstClr val="white"/>
                </a:solidFill>
                <a:latin typeface="Century Gothic" pitchFamily="34" charset="0"/>
              </a:rPr>
              <a:t>…</a:t>
            </a:r>
            <a:endParaRPr lang="en-US" dirty="0">
              <a:solidFill>
                <a:prstClr val="white"/>
              </a:solidFill>
              <a:latin typeface="Century Gothic" pitchFamily="34" charset="0"/>
            </a:endParaRPr>
          </a:p>
          <a:p>
            <a:pPr>
              <a:buFont typeface="Wingdings" pitchFamily="2" charset="2"/>
              <a:buChar char="§"/>
            </a:pPr>
            <a:r>
              <a:rPr lang="en-US" dirty="0">
                <a:solidFill>
                  <a:prstClr val="white"/>
                </a:solidFill>
                <a:latin typeface="Century Gothic" pitchFamily="34" charset="0"/>
              </a:rPr>
              <a:t> Backup/Download </a:t>
            </a:r>
            <a:r>
              <a:rPr lang="en-US" dirty="0" smtClean="0">
                <a:solidFill>
                  <a:prstClr val="white"/>
                </a:solidFill>
                <a:latin typeface="Century Gothic" pitchFamily="34" charset="0"/>
              </a:rPr>
              <a:t>o Des </a:t>
            </a:r>
            <a:r>
              <a:rPr lang="en-US" dirty="0" err="1" smtClean="0">
                <a:solidFill>
                  <a:prstClr val="white"/>
                </a:solidFill>
                <a:latin typeface="Century Gothic" pitchFamily="34" charset="0"/>
              </a:rPr>
              <a:t>Gesamten</a:t>
            </a:r>
            <a:r>
              <a:rPr lang="en-US" dirty="0" smtClean="0">
                <a:solidFill>
                  <a:prstClr val="white"/>
                </a:solidFill>
                <a:latin typeface="Century Gothic" pitchFamily="34" charset="0"/>
              </a:rPr>
              <a:t> System </a:t>
            </a:r>
            <a:r>
              <a:rPr lang="en-US" dirty="0" err="1" smtClean="0">
                <a:solidFill>
                  <a:prstClr val="white"/>
                </a:solidFill>
                <a:latin typeface="Century Gothic" pitchFamily="34" charset="0"/>
              </a:rPr>
              <a:t>oder</a:t>
            </a:r>
            <a:r>
              <a:rPr lang="en-US" dirty="0" smtClean="0">
                <a:solidFill>
                  <a:prstClr val="white"/>
                </a:solidFill>
                <a:latin typeface="Century Gothic" pitchFamily="34" charset="0"/>
              </a:rPr>
              <a:t> </a:t>
            </a:r>
            <a:r>
              <a:rPr lang="en-US" dirty="0" err="1" smtClean="0">
                <a:solidFill>
                  <a:prstClr val="white"/>
                </a:solidFill>
                <a:latin typeface="Century Gothic" pitchFamily="34" charset="0"/>
              </a:rPr>
              <a:t>einzelner</a:t>
            </a:r>
            <a:r>
              <a:rPr lang="en-US" dirty="0" smtClean="0">
                <a:solidFill>
                  <a:prstClr val="white"/>
                </a:solidFill>
                <a:latin typeface="Century Gothic" pitchFamily="34" charset="0"/>
              </a:rPr>
              <a:t> </a:t>
            </a:r>
            <a:r>
              <a:rPr lang="en-US" dirty="0" err="1" smtClean="0">
                <a:solidFill>
                  <a:prstClr val="white"/>
                </a:solidFill>
                <a:latin typeface="Century Gothic" pitchFamily="34" charset="0"/>
              </a:rPr>
              <a:t>Geräte</a:t>
            </a:r>
            <a:endParaRPr lang="en-US" dirty="0">
              <a:solidFill>
                <a:prstClr val="white"/>
              </a:solidFill>
              <a:latin typeface="Century Gothic" pitchFamily="34" charset="0"/>
            </a:endParaRPr>
          </a:p>
          <a:p>
            <a:pPr>
              <a:buFont typeface="Wingdings" pitchFamily="2" charset="2"/>
              <a:buChar char="§"/>
            </a:pPr>
            <a:r>
              <a:rPr lang="en-US" dirty="0">
                <a:solidFill>
                  <a:prstClr val="white"/>
                </a:solidFill>
                <a:latin typeface="Century Gothic" pitchFamily="34" charset="0"/>
              </a:rPr>
              <a:t> </a:t>
            </a:r>
            <a:r>
              <a:rPr lang="en-US" dirty="0" err="1" smtClean="0">
                <a:solidFill>
                  <a:prstClr val="white"/>
                </a:solidFill>
                <a:latin typeface="Century Gothic" pitchFamily="34" charset="0"/>
              </a:rPr>
              <a:t>Individuelle</a:t>
            </a:r>
            <a:r>
              <a:rPr lang="en-US" dirty="0" smtClean="0">
                <a:solidFill>
                  <a:prstClr val="white"/>
                </a:solidFill>
                <a:latin typeface="Century Gothic" pitchFamily="34" charset="0"/>
              </a:rPr>
              <a:t> </a:t>
            </a:r>
            <a:r>
              <a:rPr lang="en-US" dirty="0" err="1">
                <a:solidFill>
                  <a:prstClr val="white"/>
                </a:solidFill>
                <a:latin typeface="Century Gothic" pitchFamily="34" charset="0"/>
              </a:rPr>
              <a:t>K</a:t>
            </a:r>
            <a:r>
              <a:rPr lang="en-US" dirty="0" err="1" smtClean="0">
                <a:solidFill>
                  <a:prstClr val="white"/>
                </a:solidFill>
                <a:latin typeface="Century Gothic" pitchFamily="34" charset="0"/>
              </a:rPr>
              <a:t>onfiguration</a:t>
            </a:r>
            <a:r>
              <a:rPr lang="en-US" dirty="0" smtClean="0">
                <a:solidFill>
                  <a:prstClr val="white"/>
                </a:solidFill>
                <a:latin typeface="Century Gothic" pitchFamily="34" charset="0"/>
              </a:rPr>
              <a:t> und </a:t>
            </a:r>
            <a:r>
              <a:rPr lang="en-US" dirty="0" err="1" smtClean="0">
                <a:solidFill>
                  <a:prstClr val="white"/>
                </a:solidFill>
                <a:latin typeface="Century Gothic" pitchFamily="34" charset="0"/>
              </a:rPr>
              <a:t>Fernbedienung</a:t>
            </a:r>
            <a:r>
              <a:rPr lang="en-US" dirty="0" smtClean="0">
                <a:solidFill>
                  <a:prstClr val="white"/>
                </a:solidFill>
                <a:latin typeface="Century Gothic" pitchFamily="34" charset="0"/>
              </a:rPr>
              <a:t>  von </a:t>
            </a:r>
            <a:r>
              <a:rPr lang="en-US" dirty="0">
                <a:solidFill>
                  <a:prstClr val="white"/>
                </a:solidFill>
                <a:latin typeface="Century Gothic" pitchFamily="34" charset="0"/>
              </a:rPr>
              <a:t>myMix </a:t>
            </a:r>
            <a:r>
              <a:rPr lang="en-US" dirty="0" smtClean="0">
                <a:solidFill>
                  <a:prstClr val="white"/>
                </a:solidFill>
                <a:latin typeface="Century Gothic" pitchFamily="34" charset="0"/>
              </a:rPr>
              <a:t>und </a:t>
            </a:r>
            <a:r>
              <a:rPr lang="en-US" dirty="0">
                <a:solidFill>
                  <a:prstClr val="white"/>
                </a:solidFill>
                <a:latin typeface="Century Gothic" pitchFamily="34" charset="0"/>
              </a:rPr>
              <a:t>IEX16</a:t>
            </a:r>
          </a:p>
          <a:p>
            <a:pPr>
              <a:buFont typeface="Wingdings" pitchFamily="2" charset="2"/>
              <a:buChar char="§"/>
            </a:pPr>
            <a:r>
              <a:rPr lang="en-US" dirty="0">
                <a:solidFill>
                  <a:prstClr val="white"/>
                </a:solidFill>
                <a:latin typeface="Century Gothic" pitchFamily="34" charset="0"/>
              </a:rPr>
              <a:t> Global Profile Change for myMix</a:t>
            </a:r>
          </a:p>
          <a:p>
            <a:pPr>
              <a:buFont typeface="Wingdings" pitchFamily="2" charset="2"/>
              <a:buChar char="§"/>
            </a:pPr>
            <a:r>
              <a:rPr lang="en-US" dirty="0">
                <a:solidFill>
                  <a:prstClr val="white"/>
                </a:solidFill>
                <a:latin typeface="Century Gothic" pitchFamily="34" charset="0"/>
              </a:rPr>
              <a:t> Locking Menu </a:t>
            </a:r>
            <a:r>
              <a:rPr lang="en-US" dirty="0" smtClean="0">
                <a:solidFill>
                  <a:prstClr val="white"/>
                </a:solidFill>
                <a:latin typeface="Century Gothic" pitchFamily="34" charset="0"/>
              </a:rPr>
              <a:t>– </a:t>
            </a:r>
            <a:r>
              <a:rPr lang="en-US" dirty="0" err="1" smtClean="0">
                <a:solidFill>
                  <a:prstClr val="white"/>
                </a:solidFill>
                <a:latin typeface="Century Gothic" pitchFamily="34" charset="0"/>
              </a:rPr>
              <a:t>sperrt</a:t>
            </a:r>
            <a:r>
              <a:rPr lang="en-US" dirty="0" smtClean="0">
                <a:solidFill>
                  <a:prstClr val="white"/>
                </a:solidFill>
                <a:latin typeface="Century Gothic" pitchFamily="34" charset="0"/>
              </a:rPr>
              <a:t> </a:t>
            </a:r>
            <a:r>
              <a:rPr lang="en-US" dirty="0" err="1" smtClean="0">
                <a:solidFill>
                  <a:prstClr val="white"/>
                </a:solidFill>
                <a:latin typeface="Century Gothic" pitchFamily="34" charset="0"/>
              </a:rPr>
              <a:t>einzelne</a:t>
            </a:r>
            <a:r>
              <a:rPr lang="en-US" dirty="0" smtClean="0">
                <a:solidFill>
                  <a:prstClr val="white"/>
                </a:solidFill>
                <a:latin typeface="Century Gothic" pitchFamily="34" charset="0"/>
              </a:rPr>
              <a:t> Parameter</a:t>
            </a:r>
            <a:endParaRPr lang="en-US" dirty="0">
              <a:solidFill>
                <a:prstClr val="white"/>
              </a:solidFill>
              <a:latin typeface="Century Gothic" pitchFamily="34" charset="0"/>
            </a:endParaRPr>
          </a:p>
          <a:p>
            <a:pPr>
              <a:buFont typeface="Wingdings" pitchFamily="2" charset="2"/>
              <a:buChar char="§"/>
            </a:pPr>
            <a:r>
              <a:rPr lang="en-US" dirty="0">
                <a:solidFill>
                  <a:prstClr val="white"/>
                </a:solidFill>
                <a:latin typeface="Century Gothic" pitchFamily="34" charset="0"/>
              </a:rPr>
              <a:t> Offline Editing </a:t>
            </a:r>
            <a:r>
              <a:rPr lang="en-US" dirty="0" smtClean="0">
                <a:solidFill>
                  <a:prstClr val="white"/>
                </a:solidFill>
                <a:latin typeface="Century Gothic" pitchFamily="34" charset="0"/>
              </a:rPr>
              <a:t> </a:t>
            </a:r>
            <a:endParaRPr lang="en-US" dirty="0">
              <a:solidFill>
                <a:prstClr val="white"/>
              </a:solidFill>
              <a:latin typeface="Century Gothic" pitchFamily="34" charset="0"/>
            </a:endParaRPr>
          </a:p>
        </p:txBody>
      </p:sp>
      <p:sp>
        <p:nvSpPr>
          <p:cNvPr id="14" name="TextBox 13"/>
          <p:cNvSpPr txBox="1"/>
          <p:nvPr/>
        </p:nvSpPr>
        <p:spPr>
          <a:xfrm>
            <a:off x="251520" y="376208"/>
            <a:ext cx="8280920" cy="892552"/>
          </a:xfrm>
          <a:prstGeom prst="rect">
            <a:avLst/>
          </a:prstGeom>
          <a:noFill/>
        </p:spPr>
        <p:txBody>
          <a:bodyPr wrap="square" rtlCol="0">
            <a:spAutoFit/>
          </a:bodyPr>
          <a:lstStyle/>
          <a:p>
            <a:pPr algn="ctr"/>
            <a:r>
              <a:rPr lang="de-DE" sz="2800" b="1" dirty="0">
                <a:solidFill>
                  <a:srgbClr val="00B0F0"/>
                </a:solidFill>
                <a:latin typeface="Century Gothic" pitchFamily="34" charset="0"/>
              </a:rPr>
              <a:t>myMix CONTROL-</a:t>
            </a:r>
          </a:p>
          <a:p>
            <a:pPr algn="ctr"/>
            <a:r>
              <a:rPr lang="en-US" sz="2400" b="1" dirty="0" err="1" smtClean="0">
                <a:solidFill>
                  <a:prstClr val="white"/>
                </a:solidFill>
                <a:latin typeface="Century Gothic" pitchFamily="34" charset="0"/>
              </a:rPr>
              <a:t>Fernbedienung</a:t>
            </a:r>
            <a:r>
              <a:rPr lang="en-US" sz="2400" b="1" dirty="0" smtClean="0">
                <a:solidFill>
                  <a:prstClr val="white"/>
                </a:solidFill>
                <a:latin typeface="Century Gothic" pitchFamily="34" charset="0"/>
              </a:rPr>
              <a:t> und </a:t>
            </a:r>
            <a:r>
              <a:rPr lang="en-US" sz="2400" b="1" dirty="0" err="1" smtClean="0">
                <a:solidFill>
                  <a:prstClr val="white"/>
                </a:solidFill>
                <a:latin typeface="Century Gothic" pitchFamily="34" charset="0"/>
              </a:rPr>
              <a:t>Konfiguration</a:t>
            </a:r>
            <a:r>
              <a:rPr lang="en-US" sz="2400" b="1" dirty="0" smtClean="0">
                <a:solidFill>
                  <a:prstClr val="white"/>
                </a:solidFill>
                <a:latin typeface="Century Gothic" pitchFamily="34" charset="0"/>
              </a:rPr>
              <a:t> – wired/wireless</a:t>
            </a:r>
            <a:endParaRPr lang="en-US" sz="2400" b="1" dirty="0">
              <a:solidFill>
                <a:prstClr val="white"/>
              </a:solidFill>
              <a:latin typeface="Century Gothic" pitchFamily="34" charset="0"/>
            </a:endParaRPr>
          </a:p>
        </p:txBody>
      </p:sp>
      <p:pic>
        <p:nvPicPr>
          <p:cNvPr id="15" name="Picture 14" descr="LogoEnhanced2 copy.png"/>
          <p:cNvPicPr>
            <a:picLocks noChangeAspect="1"/>
          </p:cNvPicPr>
          <p:nvPr/>
        </p:nvPicPr>
        <p:blipFill>
          <a:blip r:embed="rId3" cstate="email"/>
          <a:stretch>
            <a:fillRect/>
          </a:stretch>
        </p:blipFill>
        <p:spPr>
          <a:xfrm>
            <a:off x="6948264" y="5805264"/>
            <a:ext cx="1887988" cy="504425"/>
          </a:xfrm>
          <a:prstGeom prst="rect">
            <a:avLst/>
          </a:prstGeom>
          <a:effectLst>
            <a:reflection blurRad="6350" stA="50000" endA="300" endPos="90000" dir="5400000" sy="-100000" algn="bl" rotWithShape="0"/>
          </a:effectLst>
        </p:spPr>
      </p:pic>
      <p:pic>
        <p:nvPicPr>
          <p:cNvPr id="8" name="Picture 7" descr="myMix Control-system view.png"/>
          <p:cNvPicPr>
            <a:picLocks noChangeAspect="1"/>
          </p:cNvPicPr>
          <p:nvPr/>
        </p:nvPicPr>
        <p:blipFill>
          <a:blip r:embed="rId4" cstate="print"/>
          <a:stretch>
            <a:fillRect/>
          </a:stretch>
        </p:blipFill>
        <p:spPr>
          <a:xfrm>
            <a:off x="467544" y="1556792"/>
            <a:ext cx="7981909" cy="2376264"/>
          </a:xfrm>
          <a:prstGeom prst="rect">
            <a:avLst/>
          </a:prstGeom>
        </p:spPr>
      </p:pic>
    </p:spTree>
    <p:extLst>
      <p:ext uri="{BB962C8B-B14F-4D97-AF65-F5344CB8AC3E}">
        <p14:creationId xmlns="" xmlns:p14="http://schemas.microsoft.com/office/powerpoint/2010/main" val="176894608"/>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 name="Picture 12" descr="myMixCONTROL_myMixSetting_prelim.png"/>
          <p:cNvPicPr>
            <a:picLocks noChangeAspect="1"/>
          </p:cNvPicPr>
          <p:nvPr/>
        </p:nvPicPr>
        <p:blipFill>
          <a:blip r:embed="rId3" cstate="print"/>
          <a:stretch>
            <a:fillRect/>
          </a:stretch>
        </p:blipFill>
        <p:spPr>
          <a:xfrm>
            <a:off x="0" y="-285750"/>
            <a:ext cx="9144000" cy="7143750"/>
          </a:xfrm>
          <a:prstGeom prst="rect">
            <a:avLst/>
          </a:prstGeom>
        </p:spPr>
      </p:pic>
      <p:sp>
        <p:nvSpPr>
          <p:cNvPr id="14" name="TextBox 13"/>
          <p:cNvSpPr txBox="1"/>
          <p:nvPr/>
        </p:nvSpPr>
        <p:spPr>
          <a:xfrm>
            <a:off x="251520" y="376208"/>
            <a:ext cx="8280920" cy="892552"/>
          </a:xfrm>
          <a:prstGeom prst="rect">
            <a:avLst/>
          </a:prstGeom>
          <a:noFill/>
        </p:spPr>
        <p:txBody>
          <a:bodyPr wrap="square" rtlCol="0">
            <a:spAutoFit/>
          </a:bodyPr>
          <a:lstStyle/>
          <a:p>
            <a:pPr algn="ctr"/>
            <a:r>
              <a:rPr lang="de-DE" sz="2800" b="1" dirty="0">
                <a:solidFill>
                  <a:srgbClr val="00B0F0"/>
                </a:solidFill>
                <a:latin typeface="Century Gothic" pitchFamily="34" charset="0"/>
              </a:rPr>
              <a:t>myMix CONTROL-</a:t>
            </a:r>
          </a:p>
          <a:p>
            <a:pPr algn="ctr"/>
            <a:r>
              <a:rPr lang="de-DE" sz="2400" b="1" dirty="0">
                <a:solidFill>
                  <a:prstClr val="white"/>
                </a:solidFill>
                <a:latin typeface="Century Gothic" pitchFamily="34" charset="0"/>
              </a:rPr>
              <a:t>Configure and edit </a:t>
            </a:r>
            <a:r>
              <a:rPr lang="de-DE" sz="2400" b="1" dirty="0" smtClean="0">
                <a:solidFill>
                  <a:prstClr val="white"/>
                </a:solidFill>
                <a:latin typeface="Century Gothic" pitchFamily="34" charset="0"/>
              </a:rPr>
              <a:t>any parameter in </a:t>
            </a:r>
            <a:r>
              <a:rPr lang="de-DE" sz="2400" b="1" dirty="0">
                <a:solidFill>
                  <a:prstClr val="white"/>
                </a:solidFill>
                <a:latin typeface="Century Gothic" pitchFamily="34" charset="0"/>
              </a:rPr>
              <a:t>the system</a:t>
            </a:r>
            <a:endParaRPr lang="en-US" sz="2400" b="1" dirty="0">
              <a:solidFill>
                <a:prstClr val="white"/>
              </a:solidFill>
              <a:latin typeface="Century Gothic" pitchFamily="34" charset="0"/>
            </a:endParaRPr>
          </a:p>
        </p:txBody>
      </p:sp>
      <p:pic>
        <p:nvPicPr>
          <p:cNvPr id="15" name="Picture 14" descr="LogoEnhanced2 copy.png"/>
          <p:cNvPicPr>
            <a:picLocks noChangeAspect="1"/>
          </p:cNvPicPr>
          <p:nvPr/>
        </p:nvPicPr>
        <p:blipFill>
          <a:blip r:embed="rId4" cstate="email"/>
          <a:stretch>
            <a:fillRect/>
          </a:stretch>
        </p:blipFill>
        <p:spPr>
          <a:xfrm>
            <a:off x="6948264" y="5805264"/>
            <a:ext cx="1887988" cy="504425"/>
          </a:xfrm>
          <a:prstGeom prst="rect">
            <a:avLst/>
          </a:prstGeom>
          <a:effectLst>
            <a:reflection blurRad="6350" stA="50000" endA="300" endPos="90000" dir="5400000" sy="-100000" algn="bl" rotWithShape="0"/>
          </a:effectLst>
        </p:spPr>
      </p:pic>
      <p:pic>
        <p:nvPicPr>
          <p:cNvPr id="7" name="Picture 6" descr="myMixCONTROL_IEXconfig_prelim.png"/>
          <p:cNvPicPr>
            <a:picLocks noChangeAspect="1"/>
          </p:cNvPicPr>
          <p:nvPr/>
        </p:nvPicPr>
        <p:blipFill>
          <a:blip r:embed="rId5" cstate="print"/>
          <a:srcRect r="8749"/>
          <a:stretch>
            <a:fillRect/>
          </a:stretch>
        </p:blipFill>
        <p:spPr>
          <a:xfrm>
            <a:off x="0" y="1"/>
            <a:ext cx="6444208" cy="5517232"/>
          </a:xfrm>
          <a:prstGeom prst="rect">
            <a:avLst/>
          </a:prstGeom>
        </p:spPr>
      </p:pic>
      <p:pic>
        <p:nvPicPr>
          <p:cNvPr id="9" name="Picture 8" descr="myMixCONTROL_LOCK_prelim.png"/>
          <p:cNvPicPr>
            <a:picLocks noChangeAspect="1"/>
          </p:cNvPicPr>
          <p:nvPr/>
        </p:nvPicPr>
        <p:blipFill>
          <a:blip r:embed="rId6" cstate="print"/>
          <a:srcRect r="72216" b="9138"/>
          <a:stretch>
            <a:fillRect/>
          </a:stretch>
        </p:blipFill>
        <p:spPr>
          <a:xfrm>
            <a:off x="2339752" y="0"/>
            <a:ext cx="1972858" cy="5040560"/>
          </a:xfrm>
          <a:prstGeom prst="rect">
            <a:avLst/>
          </a:prstGeom>
        </p:spPr>
      </p:pic>
      <p:pic>
        <p:nvPicPr>
          <p:cNvPr id="11" name="Picture 10" descr="myMixCONTROL_MixScreen_prelim.png"/>
          <p:cNvPicPr>
            <a:picLocks noChangeAspect="1"/>
          </p:cNvPicPr>
          <p:nvPr/>
        </p:nvPicPr>
        <p:blipFill>
          <a:blip r:embed="rId7" cstate="print"/>
          <a:srcRect r="67363" b="4374"/>
          <a:stretch>
            <a:fillRect/>
          </a:stretch>
        </p:blipFill>
        <p:spPr>
          <a:xfrm>
            <a:off x="4211960" y="25638"/>
            <a:ext cx="2232248" cy="5109656"/>
          </a:xfrm>
          <a:prstGeom prst="rect">
            <a:avLst/>
          </a:prstGeom>
        </p:spPr>
      </p:pic>
      <p:pic>
        <p:nvPicPr>
          <p:cNvPr id="12" name="Picture 11" descr="myMixCONTROL_myMixSetting_prelim.png"/>
          <p:cNvPicPr>
            <a:picLocks noChangeAspect="1"/>
          </p:cNvPicPr>
          <p:nvPr/>
        </p:nvPicPr>
        <p:blipFill>
          <a:blip r:embed="rId3" cstate="print"/>
          <a:srcRect r="67188" b="35562"/>
          <a:stretch>
            <a:fillRect/>
          </a:stretch>
        </p:blipFill>
        <p:spPr>
          <a:xfrm>
            <a:off x="6228184" y="56810"/>
            <a:ext cx="2016224" cy="3093412"/>
          </a:xfrm>
          <a:prstGeom prst="rect">
            <a:avLst/>
          </a:prstGeom>
        </p:spPr>
      </p:pic>
      <p:sp>
        <p:nvSpPr>
          <p:cNvPr id="16" name="TextBox 15"/>
          <p:cNvSpPr txBox="1"/>
          <p:nvPr/>
        </p:nvSpPr>
        <p:spPr>
          <a:xfrm>
            <a:off x="179512" y="5353471"/>
            <a:ext cx="2232248" cy="307777"/>
          </a:xfrm>
          <a:prstGeom prst="rect">
            <a:avLst/>
          </a:prstGeom>
          <a:noFill/>
        </p:spPr>
        <p:txBody>
          <a:bodyPr wrap="square" rtlCol="0">
            <a:spAutoFit/>
          </a:bodyPr>
          <a:lstStyle/>
          <a:p>
            <a:pPr algn="ctr"/>
            <a:r>
              <a:rPr lang="de-DE" sz="1400" dirty="0" smtClean="0">
                <a:solidFill>
                  <a:srgbClr val="00B0F0"/>
                </a:solidFill>
                <a:latin typeface="Century Gothic" pitchFamily="34" charset="0"/>
              </a:rPr>
              <a:t>IEX16 Configuration</a:t>
            </a:r>
            <a:endParaRPr lang="en-US" sz="1400" dirty="0">
              <a:solidFill>
                <a:srgbClr val="00B0F0"/>
              </a:solidFill>
              <a:latin typeface="Century Gothic" pitchFamily="34" charset="0"/>
            </a:endParaRPr>
          </a:p>
        </p:txBody>
      </p:sp>
      <p:sp>
        <p:nvSpPr>
          <p:cNvPr id="17" name="TextBox 16"/>
          <p:cNvSpPr txBox="1"/>
          <p:nvPr/>
        </p:nvSpPr>
        <p:spPr>
          <a:xfrm>
            <a:off x="2699792" y="4941168"/>
            <a:ext cx="1440160" cy="307777"/>
          </a:xfrm>
          <a:prstGeom prst="rect">
            <a:avLst/>
          </a:prstGeom>
          <a:noFill/>
        </p:spPr>
        <p:txBody>
          <a:bodyPr wrap="square" rtlCol="0">
            <a:spAutoFit/>
          </a:bodyPr>
          <a:lstStyle/>
          <a:p>
            <a:pPr algn="ctr"/>
            <a:r>
              <a:rPr lang="de-DE" sz="1400" dirty="0" smtClean="0">
                <a:solidFill>
                  <a:srgbClr val="00B0F0"/>
                </a:solidFill>
                <a:latin typeface="Century Gothic" pitchFamily="34" charset="0"/>
              </a:rPr>
              <a:t>Locking</a:t>
            </a:r>
            <a:endParaRPr lang="en-US" sz="1400" dirty="0">
              <a:solidFill>
                <a:srgbClr val="00B0F0"/>
              </a:solidFill>
              <a:latin typeface="Century Gothic" pitchFamily="34" charset="0"/>
            </a:endParaRPr>
          </a:p>
        </p:txBody>
      </p:sp>
      <p:sp>
        <p:nvSpPr>
          <p:cNvPr id="18" name="TextBox 17"/>
          <p:cNvSpPr txBox="1"/>
          <p:nvPr/>
        </p:nvSpPr>
        <p:spPr>
          <a:xfrm>
            <a:off x="4427984" y="4941168"/>
            <a:ext cx="1440160" cy="307777"/>
          </a:xfrm>
          <a:prstGeom prst="rect">
            <a:avLst/>
          </a:prstGeom>
          <a:noFill/>
        </p:spPr>
        <p:txBody>
          <a:bodyPr wrap="square" rtlCol="0">
            <a:spAutoFit/>
          </a:bodyPr>
          <a:lstStyle/>
          <a:p>
            <a:pPr algn="ctr"/>
            <a:r>
              <a:rPr lang="de-DE" sz="1400" dirty="0" smtClean="0">
                <a:solidFill>
                  <a:srgbClr val="00B0F0"/>
                </a:solidFill>
                <a:latin typeface="Century Gothic" pitchFamily="34" charset="0"/>
              </a:rPr>
              <a:t>Config myMix</a:t>
            </a:r>
            <a:endParaRPr lang="en-US" sz="1400" dirty="0">
              <a:solidFill>
                <a:srgbClr val="00B0F0"/>
              </a:solidFill>
              <a:latin typeface="Century Gothic" pitchFamily="34" charset="0"/>
            </a:endParaRPr>
          </a:p>
        </p:txBody>
      </p:sp>
      <p:sp>
        <p:nvSpPr>
          <p:cNvPr id="19" name="TextBox 18"/>
          <p:cNvSpPr txBox="1"/>
          <p:nvPr/>
        </p:nvSpPr>
        <p:spPr>
          <a:xfrm>
            <a:off x="6444208" y="3068960"/>
            <a:ext cx="2160240" cy="307777"/>
          </a:xfrm>
          <a:prstGeom prst="rect">
            <a:avLst/>
          </a:prstGeom>
          <a:noFill/>
        </p:spPr>
        <p:txBody>
          <a:bodyPr wrap="square" rtlCol="0">
            <a:spAutoFit/>
          </a:bodyPr>
          <a:lstStyle/>
          <a:p>
            <a:pPr algn="ctr"/>
            <a:r>
              <a:rPr lang="de-DE" sz="1400" dirty="0" smtClean="0">
                <a:solidFill>
                  <a:srgbClr val="00B0F0"/>
                </a:solidFill>
                <a:latin typeface="Century Gothic" pitchFamily="34" charset="0"/>
              </a:rPr>
              <a:t>myMix in the System</a:t>
            </a:r>
            <a:endParaRPr lang="en-US" sz="1400" dirty="0">
              <a:solidFill>
                <a:srgbClr val="00B0F0"/>
              </a:solidFill>
              <a:latin typeface="Century Gothic" pitchFamily="34" charset="0"/>
            </a:endParaRPr>
          </a:p>
        </p:txBody>
      </p:sp>
      <p:sp>
        <p:nvSpPr>
          <p:cNvPr id="20" name="TextBox 19"/>
          <p:cNvSpPr txBox="1"/>
          <p:nvPr/>
        </p:nvSpPr>
        <p:spPr>
          <a:xfrm>
            <a:off x="395536" y="6093296"/>
            <a:ext cx="6552728" cy="461665"/>
          </a:xfrm>
          <a:prstGeom prst="rect">
            <a:avLst/>
          </a:prstGeom>
          <a:noFill/>
        </p:spPr>
        <p:txBody>
          <a:bodyPr wrap="square" rtlCol="0">
            <a:spAutoFit/>
          </a:bodyPr>
          <a:lstStyle/>
          <a:p>
            <a:pPr algn="ctr"/>
            <a:r>
              <a:rPr lang="de-DE" sz="2400" b="1" dirty="0" smtClean="0">
                <a:latin typeface="Century Gothic" pitchFamily="34" charset="0"/>
              </a:rPr>
              <a:t>Web Browser Interface - independent</a:t>
            </a:r>
            <a:endParaRPr lang="en-US" sz="2400" b="1" dirty="0">
              <a:latin typeface="Century Gothic" pitchFamily="34" charset="0"/>
            </a:endParaRPr>
          </a:p>
        </p:txBody>
      </p:sp>
    </p:spTree>
    <p:extLst>
      <p:ext uri="{BB962C8B-B14F-4D97-AF65-F5344CB8AC3E}">
        <p14:creationId xmlns="" xmlns:p14="http://schemas.microsoft.com/office/powerpoint/2010/main" val="3306445150"/>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 xmlns:a14="http://schemas.microsoft.com/office/drawing/2010/main" val="0"/>
              </a:ext>
            </a:extLst>
          </a:blip>
          <a:srcRect l="1338" t="10679" r="5027" b="6319"/>
          <a:stretch/>
        </p:blipFill>
        <p:spPr>
          <a:xfrm>
            <a:off x="0" y="0"/>
            <a:ext cx="9036033" cy="6543303"/>
          </a:xfrm>
          <a:prstGeom prst="rect">
            <a:avLst/>
          </a:prstGeom>
        </p:spPr>
      </p:pic>
    </p:spTree>
    <p:extLst>
      <p:ext uri="{BB962C8B-B14F-4D97-AF65-F5344CB8AC3E}">
        <p14:creationId xmlns="" xmlns:p14="http://schemas.microsoft.com/office/powerpoint/2010/main" val="3455623787"/>
      </p:ext>
    </p:extLst>
  </p:cSld>
  <p:clrMapOvr>
    <a:masterClrMapping/>
  </p:clrMapOvr>
  <p:transition spd="slow">
    <p:split dir="in"/>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17"/>
          <p:cNvGrpSpPr/>
          <p:nvPr/>
        </p:nvGrpSpPr>
        <p:grpSpPr>
          <a:xfrm>
            <a:off x="323528" y="3068960"/>
            <a:ext cx="2232248" cy="1204755"/>
            <a:chOff x="3124200" y="1298180"/>
            <a:chExt cx="3216963" cy="2068841"/>
          </a:xfrm>
        </p:grpSpPr>
        <p:pic>
          <p:nvPicPr>
            <p:cNvPr id="3" name="Picture 2" descr="bandrehearsalstudioinmakati.jpg"/>
            <p:cNvPicPr>
              <a:picLocks noChangeAspect="1"/>
            </p:cNvPicPr>
            <p:nvPr/>
          </p:nvPicPr>
          <p:blipFill>
            <a:blip r:embed="rId2" cstate="email"/>
            <a:stretch>
              <a:fillRect/>
            </a:stretch>
          </p:blipFill>
          <p:spPr>
            <a:xfrm>
              <a:off x="3124200" y="1298180"/>
              <a:ext cx="3124200" cy="1524000"/>
            </a:xfrm>
            <a:prstGeom prst="rect">
              <a:avLst/>
            </a:prstGeom>
          </p:spPr>
        </p:pic>
        <p:sp>
          <p:nvSpPr>
            <p:cNvPr id="12" name="TextBox 11"/>
            <p:cNvSpPr txBox="1"/>
            <p:nvPr/>
          </p:nvSpPr>
          <p:spPr>
            <a:xfrm>
              <a:off x="3545910" y="2785646"/>
              <a:ext cx="2795253" cy="581375"/>
            </a:xfrm>
            <a:prstGeom prst="rect">
              <a:avLst/>
            </a:prstGeom>
            <a:noFill/>
          </p:spPr>
          <p:txBody>
            <a:bodyPr wrap="square" rtlCol="0">
              <a:spAutoFit/>
            </a:bodyPr>
            <a:lstStyle/>
            <a:p>
              <a:pPr algn="ctr"/>
              <a:r>
                <a:rPr lang="en-US" sz="1600" dirty="0" err="1" smtClean="0">
                  <a:solidFill>
                    <a:prstClr val="white"/>
                  </a:solidFill>
                  <a:latin typeface="Century Gothic" pitchFamily="34" charset="0"/>
                  <a:ea typeface="Verdana" pitchFamily="34" charset="0"/>
                  <a:cs typeface="Verdana" pitchFamily="34" charset="0"/>
                </a:rPr>
                <a:t>Übungräume</a:t>
              </a:r>
              <a:endParaRPr lang="en-US" sz="1600" dirty="0" smtClean="0">
                <a:solidFill>
                  <a:prstClr val="white"/>
                </a:solidFill>
                <a:latin typeface="Century Gothic" pitchFamily="34" charset="0"/>
                <a:ea typeface="Verdana" pitchFamily="34" charset="0"/>
                <a:cs typeface="Verdana" pitchFamily="34" charset="0"/>
              </a:endParaRPr>
            </a:p>
          </p:txBody>
        </p:sp>
      </p:grpSp>
      <p:grpSp>
        <p:nvGrpSpPr>
          <p:cNvPr id="9" name="Group 19"/>
          <p:cNvGrpSpPr/>
          <p:nvPr/>
        </p:nvGrpSpPr>
        <p:grpSpPr>
          <a:xfrm>
            <a:off x="2699792" y="3140968"/>
            <a:ext cx="1584176" cy="2006604"/>
            <a:chOff x="369518" y="3941172"/>
            <a:chExt cx="2286000" cy="2459910"/>
          </a:xfrm>
        </p:grpSpPr>
        <p:pic>
          <p:nvPicPr>
            <p:cNvPr id="7" name="Picture 6" descr="music education.jpg"/>
            <p:cNvPicPr>
              <a:picLocks noChangeAspect="1"/>
            </p:cNvPicPr>
            <p:nvPr/>
          </p:nvPicPr>
          <p:blipFill>
            <a:blip r:embed="rId3" cstate="email"/>
            <a:stretch>
              <a:fillRect/>
            </a:stretch>
          </p:blipFill>
          <p:spPr>
            <a:xfrm>
              <a:off x="457200" y="3941172"/>
              <a:ext cx="2095500" cy="2095500"/>
            </a:xfrm>
            <a:prstGeom prst="rect">
              <a:avLst/>
            </a:prstGeom>
          </p:spPr>
        </p:pic>
        <p:sp>
          <p:nvSpPr>
            <p:cNvPr id="13" name="TextBox 12"/>
            <p:cNvSpPr txBox="1"/>
            <p:nvPr/>
          </p:nvSpPr>
          <p:spPr>
            <a:xfrm>
              <a:off x="369518" y="5986046"/>
              <a:ext cx="2286000" cy="415036"/>
            </a:xfrm>
            <a:prstGeom prst="rect">
              <a:avLst/>
            </a:prstGeom>
            <a:noFill/>
          </p:spPr>
          <p:txBody>
            <a:bodyPr wrap="square" rtlCol="0">
              <a:spAutoFit/>
            </a:bodyPr>
            <a:lstStyle/>
            <a:p>
              <a:pPr algn="ctr"/>
              <a:r>
                <a:rPr lang="en-US" sz="1600" dirty="0" err="1" smtClean="0">
                  <a:solidFill>
                    <a:prstClr val="white"/>
                  </a:solidFill>
                  <a:latin typeface="Century Gothic" pitchFamily="34" charset="0"/>
                  <a:ea typeface="Verdana" pitchFamily="34" charset="0"/>
                  <a:cs typeface="Verdana" pitchFamily="34" charset="0"/>
                </a:rPr>
                <a:t>Musikschulen</a:t>
              </a:r>
              <a:endParaRPr lang="en-US" sz="1600" dirty="0" smtClean="0">
                <a:solidFill>
                  <a:prstClr val="white"/>
                </a:solidFill>
                <a:latin typeface="Century Gothic" pitchFamily="34" charset="0"/>
                <a:ea typeface="Verdana" pitchFamily="34" charset="0"/>
                <a:cs typeface="Verdana" pitchFamily="34" charset="0"/>
              </a:endParaRPr>
            </a:p>
          </p:txBody>
        </p:sp>
      </p:grpSp>
      <p:grpSp>
        <p:nvGrpSpPr>
          <p:cNvPr id="10" name="Group 20"/>
          <p:cNvGrpSpPr/>
          <p:nvPr/>
        </p:nvGrpSpPr>
        <p:grpSpPr>
          <a:xfrm>
            <a:off x="2843808" y="1124744"/>
            <a:ext cx="2232248" cy="1886548"/>
            <a:chOff x="2914817" y="3679446"/>
            <a:chExt cx="3028783" cy="2532466"/>
          </a:xfrm>
        </p:grpSpPr>
        <p:pic>
          <p:nvPicPr>
            <p:cNvPr id="5" name="Picture 4" descr="house of-worship.jpg"/>
            <p:cNvPicPr>
              <a:picLocks noChangeAspect="1"/>
            </p:cNvPicPr>
            <p:nvPr/>
          </p:nvPicPr>
          <p:blipFill>
            <a:blip r:embed="rId4" cstate="email"/>
            <a:stretch>
              <a:fillRect/>
            </a:stretch>
          </p:blipFill>
          <p:spPr>
            <a:xfrm>
              <a:off x="2914817" y="3679446"/>
              <a:ext cx="3028783" cy="2078000"/>
            </a:xfrm>
            <a:prstGeom prst="rect">
              <a:avLst/>
            </a:prstGeom>
          </p:spPr>
        </p:pic>
        <p:sp>
          <p:nvSpPr>
            <p:cNvPr id="15" name="TextBox 14"/>
            <p:cNvSpPr txBox="1"/>
            <p:nvPr/>
          </p:nvSpPr>
          <p:spPr>
            <a:xfrm>
              <a:off x="3295816" y="5757444"/>
              <a:ext cx="2286000" cy="454468"/>
            </a:xfrm>
            <a:prstGeom prst="rect">
              <a:avLst/>
            </a:prstGeom>
            <a:noFill/>
          </p:spPr>
          <p:txBody>
            <a:bodyPr wrap="square" rtlCol="0">
              <a:spAutoFit/>
            </a:bodyPr>
            <a:lstStyle/>
            <a:p>
              <a:pPr algn="ctr"/>
              <a:r>
                <a:rPr lang="en-US" sz="1600" dirty="0" err="1" smtClean="0">
                  <a:solidFill>
                    <a:prstClr val="white"/>
                  </a:solidFill>
                  <a:latin typeface="Century Gothic" pitchFamily="34" charset="0"/>
                  <a:ea typeface="Verdana" pitchFamily="34" charset="0"/>
                  <a:cs typeface="Verdana" pitchFamily="34" charset="0"/>
                </a:rPr>
                <a:t>Kirchen</a:t>
              </a:r>
              <a:endParaRPr lang="en-US" sz="1600" dirty="0" smtClean="0">
                <a:solidFill>
                  <a:prstClr val="white"/>
                </a:solidFill>
                <a:latin typeface="Century Gothic" pitchFamily="34" charset="0"/>
                <a:ea typeface="Verdana" pitchFamily="34" charset="0"/>
                <a:cs typeface="Verdana" pitchFamily="34" charset="0"/>
              </a:endParaRPr>
            </a:p>
          </p:txBody>
        </p:sp>
      </p:grpSp>
      <p:grpSp>
        <p:nvGrpSpPr>
          <p:cNvPr id="18" name="Group 21"/>
          <p:cNvGrpSpPr/>
          <p:nvPr/>
        </p:nvGrpSpPr>
        <p:grpSpPr>
          <a:xfrm>
            <a:off x="4499992" y="2615943"/>
            <a:ext cx="1944216" cy="2253217"/>
            <a:chOff x="6276329" y="4090832"/>
            <a:chExt cx="2410471" cy="2193426"/>
          </a:xfrm>
        </p:grpSpPr>
        <p:sp>
          <p:nvSpPr>
            <p:cNvPr id="14" name="TextBox 13"/>
            <p:cNvSpPr txBox="1"/>
            <p:nvPr/>
          </p:nvSpPr>
          <p:spPr>
            <a:xfrm>
              <a:off x="6352310" y="5715000"/>
              <a:ext cx="2286000" cy="569258"/>
            </a:xfrm>
            <a:prstGeom prst="rect">
              <a:avLst/>
            </a:prstGeom>
            <a:noFill/>
          </p:spPr>
          <p:txBody>
            <a:bodyPr wrap="square" rtlCol="0">
              <a:spAutoFit/>
            </a:bodyPr>
            <a:lstStyle/>
            <a:p>
              <a:pPr algn="ctr"/>
              <a:r>
                <a:rPr lang="en-US" sz="1600" dirty="0" err="1" smtClean="0">
                  <a:solidFill>
                    <a:prstClr val="white"/>
                  </a:solidFill>
                  <a:latin typeface="Century Gothic" pitchFamily="34" charset="0"/>
                  <a:ea typeface="Verdana" pitchFamily="34" charset="0"/>
                  <a:cs typeface="Verdana" pitchFamily="34" charset="0"/>
                </a:rPr>
                <a:t>Rundfunk</a:t>
              </a:r>
              <a:r>
                <a:rPr lang="en-US" sz="1600" dirty="0" smtClean="0">
                  <a:solidFill>
                    <a:prstClr val="white"/>
                  </a:solidFill>
                  <a:latin typeface="Century Gothic" pitchFamily="34" charset="0"/>
                  <a:ea typeface="Verdana" pitchFamily="34" charset="0"/>
                  <a:cs typeface="Verdana" pitchFamily="34" charset="0"/>
                </a:rPr>
                <a:t>, Ü-</a:t>
              </a:r>
              <a:r>
                <a:rPr lang="en-US" sz="1600" dirty="0" err="1" smtClean="0">
                  <a:solidFill>
                    <a:prstClr val="white"/>
                  </a:solidFill>
                  <a:latin typeface="Century Gothic" pitchFamily="34" charset="0"/>
                  <a:ea typeface="Verdana" pitchFamily="34" charset="0"/>
                  <a:cs typeface="Verdana" pitchFamily="34" charset="0"/>
                </a:rPr>
                <a:t>Wagen</a:t>
              </a:r>
              <a:endParaRPr lang="en-US" sz="1600" dirty="0" smtClean="0">
                <a:solidFill>
                  <a:prstClr val="white"/>
                </a:solidFill>
                <a:latin typeface="Century Gothic" pitchFamily="34" charset="0"/>
                <a:ea typeface="Verdana" pitchFamily="34" charset="0"/>
                <a:cs typeface="Verdana" pitchFamily="34" charset="0"/>
              </a:endParaRPr>
            </a:p>
          </p:txBody>
        </p:sp>
        <p:pic>
          <p:nvPicPr>
            <p:cNvPr id="21" name="Picture 20"/>
            <p:cNvPicPr>
              <a:picLocks noChangeAspect="1"/>
            </p:cNvPicPr>
            <p:nvPr/>
          </p:nvPicPr>
          <p:blipFill>
            <a:blip r:embed="rId5" cstate="screen">
              <a:extLst>
                <a:ext uri="{28A0092B-C50C-407E-A947-70E740481C1C}">
                  <a14:useLocalDpi xmlns="" xmlns:a14="http://schemas.microsoft.com/office/drawing/2010/main"/>
                </a:ext>
              </a:extLst>
            </a:blip>
            <a:stretch>
              <a:fillRect/>
            </a:stretch>
          </p:blipFill>
          <p:spPr>
            <a:xfrm>
              <a:off x="6276329" y="4090832"/>
              <a:ext cx="2410471" cy="1631978"/>
            </a:xfrm>
            <a:prstGeom prst="rect">
              <a:avLst/>
            </a:prstGeom>
          </p:spPr>
        </p:pic>
      </p:grpSp>
      <p:pic>
        <p:nvPicPr>
          <p:cNvPr id="20" name="Picture 19" descr="LogoEnhanced2 copy.png"/>
          <p:cNvPicPr>
            <a:picLocks noChangeAspect="1"/>
          </p:cNvPicPr>
          <p:nvPr/>
        </p:nvPicPr>
        <p:blipFill>
          <a:blip r:embed="rId6" cstate="email"/>
          <a:stretch>
            <a:fillRect/>
          </a:stretch>
        </p:blipFill>
        <p:spPr>
          <a:xfrm>
            <a:off x="6409232" y="5661248"/>
            <a:ext cx="2427020" cy="648441"/>
          </a:xfrm>
          <a:prstGeom prst="rect">
            <a:avLst/>
          </a:prstGeom>
          <a:effectLst>
            <a:reflection blurRad="6350" stA="50000" endA="300" endPos="90000" dir="5400000" sy="-100000" algn="bl" rotWithShape="0"/>
          </a:effectLst>
        </p:spPr>
      </p:pic>
      <p:sp>
        <p:nvSpPr>
          <p:cNvPr id="22" name="TextBox 21"/>
          <p:cNvSpPr txBox="1"/>
          <p:nvPr/>
        </p:nvSpPr>
        <p:spPr>
          <a:xfrm>
            <a:off x="251520" y="260648"/>
            <a:ext cx="8352928" cy="400110"/>
          </a:xfrm>
          <a:prstGeom prst="rect">
            <a:avLst/>
          </a:prstGeom>
          <a:noFill/>
        </p:spPr>
        <p:txBody>
          <a:bodyPr wrap="square" rtlCol="0">
            <a:spAutoFit/>
          </a:bodyPr>
          <a:lstStyle/>
          <a:p>
            <a:r>
              <a:rPr lang="de-DE" sz="2000" dirty="0" smtClean="0">
                <a:latin typeface="Century Gothic" pitchFamily="34" charset="0"/>
              </a:rPr>
              <a:t>myMix -  </a:t>
            </a:r>
            <a:r>
              <a:rPr lang="de-DE" sz="2000" dirty="0" smtClean="0">
                <a:latin typeface="Century Gothic" pitchFamily="34" charset="0"/>
              </a:rPr>
              <a:t>vielseitige Anwendungsmöglichkeiten</a:t>
            </a:r>
            <a:endParaRPr lang="en-US" sz="2000" dirty="0">
              <a:latin typeface="Century Gothic" pitchFamily="34" charset="0"/>
            </a:endParaRPr>
          </a:p>
        </p:txBody>
      </p:sp>
      <p:sp>
        <p:nvSpPr>
          <p:cNvPr id="25" name="TextBox 24"/>
          <p:cNvSpPr txBox="1"/>
          <p:nvPr/>
        </p:nvSpPr>
        <p:spPr>
          <a:xfrm>
            <a:off x="539552" y="5902247"/>
            <a:ext cx="1754210" cy="338554"/>
          </a:xfrm>
          <a:prstGeom prst="rect">
            <a:avLst/>
          </a:prstGeom>
          <a:noFill/>
        </p:spPr>
        <p:txBody>
          <a:bodyPr wrap="square" rtlCol="0">
            <a:spAutoFit/>
          </a:bodyPr>
          <a:lstStyle/>
          <a:p>
            <a:pPr algn="ctr"/>
            <a:r>
              <a:rPr lang="en-US" sz="1600" dirty="0" smtClean="0">
                <a:solidFill>
                  <a:prstClr val="white"/>
                </a:solidFill>
                <a:latin typeface="Century Gothic" pitchFamily="34" charset="0"/>
                <a:ea typeface="Verdana" pitchFamily="34" charset="0"/>
                <a:cs typeface="Verdana" pitchFamily="34" charset="0"/>
              </a:rPr>
              <a:t>Studios</a:t>
            </a:r>
          </a:p>
        </p:txBody>
      </p:sp>
      <p:pic>
        <p:nvPicPr>
          <p:cNvPr id="24" name="Picture 23" descr="Bootsy.jpg"/>
          <p:cNvPicPr>
            <a:picLocks noChangeAspect="1"/>
          </p:cNvPicPr>
          <p:nvPr/>
        </p:nvPicPr>
        <p:blipFill>
          <a:blip r:embed="rId7" cstate="print"/>
          <a:stretch>
            <a:fillRect/>
          </a:stretch>
        </p:blipFill>
        <p:spPr>
          <a:xfrm>
            <a:off x="395536" y="863023"/>
            <a:ext cx="1800200" cy="1557865"/>
          </a:xfrm>
          <a:prstGeom prst="rect">
            <a:avLst/>
          </a:prstGeom>
        </p:spPr>
      </p:pic>
      <p:sp>
        <p:nvSpPr>
          <p:cNvPr id="27" name="TextBox 26"/>
          <p:cNvSpPr txBox="1"/>
          <p:nvPr/>
        </p:nvSpPr>
        <p:spPr>
          <a:xfrm>
            <a:off x="395536" y="2636912"/>
            <a:ext cx="1754210" cy="338554"/>
          </a:xfrm>
          <a:prstGeom prst="rect">
            <a:avLst/>
          </a:prstGeom>
          <a:noFill/>
        </p:spPr>
        <p:txBody>
          <a:bodyPr wrap="square" rtlCol="0">
            <a:spAutoFit/>
          </a:bodyPr>
          <a:lstStyle/>
          <a:p>
            <a:pPr algn="ctr"/>
            <a:r>
              <a:rPr lang="de-DE" sz="1600" dirty="0" smtClean="0">
                <a:solidFill>
                  <a:prstClr val="white"/>
                </a:solidFill>
                <a:latin typeface="Century Gothic" pitchFamily="34" charset="0"/>
                <a:ea typeface="Verdana" pitchFamily="34" charset="0"/>
                <a:cs typeface="Verdana" pitchFamily="34" charset="0"/>
              </a:rPr>
              <a:t>Live Sound</a:t>
            </a:r>
            <a:endParaRPr lang="en-US" sz="1600" dirty="0" smtClean="0">
              <a:solidFill>
                <a:prstClr val="white"/>
              </a:solidFill>
              <a:latin typeface="Century Gothic" pitchFamily="34" charset="0"/>
              <a:ea typeface="Verdana" pitchFamily="34" charset="0"/>
              <a:cs typeface="Verdana" pitchFamily="34" charset="0"/>
            </a:endParaRPr>
          </a:p>
        </p:txBody>
      </p:sp>
      <p:pic>
        <p:nvPicPr>
          <p:cNvPr id="28" name="Picture 27" descr="industrial_article.bmp"/>
          <p:cNvPicPr>
            <a:picLocks noChangeAspect="1"/>
          </p:cNvPicPr>
          <p:nvPr/>
        </p:nvPicPr>
        <p:blipFill>
          <a:blip r:embed="rId8" cstate="print"/>
          <a:stretch>
            <a:fillRect/>
          </a:stretch>
        </p:blipFill>
        <p:spPr>
          <a:xfrm>
            <a:off x="7184826" y="2664901"/>
            <a:ext cx="1779662" cy="692091"/>
          </a:xfrm>
          <a:prstGeom prst="rect">
            <a:avLst/>
          </a:prstGeom>
        </p:spPr>
      </p:pic>
      <p:sp>
        <p:nvSpPr>
          <p:cNvPr id="29" name="TextBox 28"/>
          <p:cNvSpPr txBox="1"/>
          <p:nvPr/>
        </p:nvSpPr>
        <p:spPr>
          <a:xfrm>
            <a:off x="7282286" y="3306470"/>
            <a:ext cx="1754210" cy="338554"/>
          </a:xfrm>
          <a:prstGeom prst="rect">
            <a:avLst/>
          </a:prstGeom>
          <a:noFill/>
        </p:spPr>
        <p:txBody>
          <a:bodyPr wrap="square" rtlCol="0">
            <a:spAutoFit/>
          </a:bodyPr>
          <a:lstStyle/>
          <a:p>
            <a:pPr algn="ctr"/>
            <a:r>
              <a:rPr lang="de-DE" sz="1600" dirty="0" smtClean="0">
                <a:solidFill>
                  <a:prstClr val="white"/>
                </a:solidFill>
                <a:latin typeface="Century Gothic" pitchFamily="34" charset="0"/>
                <a:ea typeface="Verdana" pitchFamily="34" charset="0"/>
                <a:cs typeface="Verdana" pitchFamily="34" charset="0"/>
              </a:rPr>
              <a:t>Industrial</a:t>
            </a:r>
            <a:endParaRPr lang="en-US" sz="1600" dirty="0" smtClean="0">
              <a:solidFill>
                <a:prstClr val="white"/>
              </a:solidFill>
              <a:latin typeface="Century Gothic" pitchFamily="34" charset="0"/>
              <a:ea typeface="Verdana" pitchFamily="34" charset="0"/>
              <a:cs typeface="Verdana" pitchFamily="34" charset="0"/>
            </a:endParaRPr>
          </a:p>
        </p:txBody>
      </p:sp>
      <p:pic>
        <p:nvPicPr>
          <p:cNvPr id="30" name="Picture 29" descr="Theatre.jpg"/>
          <p:cNvPicPr>
            <a:picLocks noChangeAspect="1"/>
          </p:cNvPicPr>
          <p:nvPr/>
        </p:nvPicPr>
        <p:blipFill>
          <a:blip r:embed="rId9" cstate="print"/>
          <a:stretch>
            <a:fillRect/>
          </a:stretch>
        </p:blipFill>
        <p:spPr>
          <a:xfrm>
            <a:off x="5364088" y="692696"/>
            <a:ext cx="1920213" cy="1512168"/>
          </a:xfrm>
          <a:prstGeom prst="rect">
            <a:avLst/>
          </a:prstGeom>
        </p:spPr>
      </p:pic>
      <p:sp>
        <p:nvSpPr>
          <p:cNvPr id="31" name="TextBox 30"/>
          <p:cNvSpPr txBox="1"/>
          <p:nvPr/>
        </p:nvSpPr>
        <p:spPr>
          <a:xfrm>
            <a:off x="5364088" y="2276872"/>
            <a:ext cx="2114250" cy="338554"/>
          </a:xfrm>
          <a:prstGeom prst="rect">
            <a:avLst/>
          </a:prstGeom>
          <a:noFill/>
        </p:spPr>
        <p:txBody>
          <a:bodyPr wrap="square" rtlCol="0">
            <a:spAutoFit/>
          </a:bodyPr>
          <a:lstStyle/>
          <a:p>
            <a:pPr algn="ctr"/>
            <a:r>
              <a:rPr lang="de-DE" sz="1600" dirty="0" smtClean="0">
                <a:solidFill>
                  <a:prstClr val="white"/>
                </a:solidFill>
                <a:latin typeface="Century Gothic" pitchFamily="34" charset="0"/>
                <a:ea typeface="Verdana" pitchFamily="34" charset="0"/>
                <a:cs typeface="Verdana" pitchFamily="34" charset="0"/>
              </a:rPr>
              <a:t>Theater, </a:t>
            </a:r>
            <a:r>
              <a:rPr lang="de-DE" sz="1600" dirty="0" smtClean="0">
                <a:solidFill>
                  <a:prstClr val="white"/>
                </a:solidFill>
                <a:latin typeface="Century Gothic" pitchFamily="34" charset="0"/>
                <a:ea typeface="Verdana" pitchFamily="34" charset="0"/>
                <a:cs typeface="Verdana" pitchFamily="34" charset="0"/>
              </a:rPr>
              <a:t>Musical</a:t>
            </a:r>
            <a:endParaRPr lang="en-US" sz="1600" dirty="0" smtClean="0">
              <a:solidFill>
                <a:prstClr val="white"/>
              </a:solidFill>
              <a:latin typeface="Century Gothic" pitchFamily="34" charset="0"/>
              <a:ea typeface="Verdana" pitchFamily="34" charset="0"/>
              <a:cs typeface="Verdana" pitchFamily="34" charset="0"/>
            </a:endParaRPr>
          </a:p>
        </p:txBody>
      </p:sp>
      <p:pic>
        <p:nvPicPr>
          <p:cNvPr id="33" name="Picture 32" descr="air-sound-recording-studios-640.jpg"/>
          <p:cNvPicPr>
            <a:picLocks noChangeAspect="1"/>
          </p:cNvPicPr>
          <p:nvPr/>
        </p:nvPicPr>
        <p:blipFill>
          <a:blip r:embed="rId10" cstate="print"/>
          <a:stretch>
            <a:fillRect/>
          </a:stretch>
        </p:blipFill>
        <p:spPr>
          <a:xfrm>
            <a:off x="395536" y="4611506"/>
            <a:ext cx="2088232" cy="1337774"/>
          </a:xfrm>
          <a:prstGeom prst="rect">
            <a:avLst/>
          </a:prstGeom>
        </p:spPr>
      </p:pic>
      <p:pic>
        <p:nvPicPr>
          <p:cNvPr id="26" name="Picture 25"/>
          <p:cNvPicPr>
            <a:picLocks noChangeAspect="1"/>
          </p:cNvPicPr>
          <p:nvPr/>
        </p:nvPicPr>
        <p:blipFill>
          <a:blip r:embed="rId11" cstate="screen">
            <a:extLst>
              <a:ext uri="{28A0092B-C50C-407E-A947-70E740481C1C}">
                <a14:useLocalDpi xmlns="" xmlns:a14="http://schemas.microsoft.com/office/drawing/2010/main"/>
              </a:ext>
            </a:extLst>
          </a:blip>
          <a:srcRect l="6300" b="10226"/>
          <a:stretch>
            <a:fillRect/>
          </a:stretch>
        </p:blipFill>
        <p:spPr>
          <a:xfrm>
            <a:off x="6804248" y="3717032"/>
            <a:ext cx="2141984" cy="1368152"/>
          </a:xfrm>
          <a:prstGeom prst="rect">
            <a:avLst/>
          </a:prstGeom>
          <a:noFill/>
          <a:ln>
            <a:noFill/>
          </a:ln>
        </p:spPr>
      </p:pic>
      <p:sp>
        <p:nvSpPr>
          <p:cNvPr id="32" name="TextBox 31"/>
          <p:cNvSpPr txBox="1"/>
          <p:nvPr/>
        </p:nvSpPr>
        <p:spPr>
          <a:xfrm>
            <a:off x="6804248" y="5157192"/>
            <a:ext cx="2160240" cy="338554"/>
          </a:xfrm>
          <a:prstGeom prst="rect">
            <a:avLst/>
          </a:prstGeom>
          <a:noFill/>
        </p:spPr>
        <p:txBody>
          <a:bodyPr wrap="square" rtlCol="0">
            <a:spAutoFit/>
          </a:bodyPr>
          <a:lstStyle/>
          <a:p>
            <a:pPr algn="ctr"/>
            <a:r>
              <a:rPr lang="en-US" sz="1600" dirty="0" err="1" smtClean="0">
                <a:solidFill>
                  <a:prstClr val="white"/>
                </a:solidFill>
                <a:latin typeface="Century Gothic" pitchFamily="34" charset="0"/>
                <a:ea typeface="Verdana" pitchFamily="34" charset="0"/>
                <a:cs typeface="Verdana" pitchFamily="34" charset="0"/>
              </a:rPr>
              <a:t>Konferenztechnik</a:t>
            </a:r>
            <a:endParaRPr lang="en-US" sz="1600" dirty="0" smtClean="0">
              <a:solidFill>
                <a:prstClr val="white"/>
              </a:solidFill>
              <a:latin typeface="Century Gothic" pitchFamily="34" charset="0"/>
              <a:ea typeface="Verdana" pitchFamily="34" charset="0"/>
              <a:cs typeface="Verdana" pitchFamily="34" charset="0"/>
            </a:endParaRPr>
          </a:p>
        </p:txBody>
      </p:sp>
    </p:spTree>
    <p:extLst>
      <p:ext uri="{BB962C8B-B14F-4D97-AF65-F5344CB8AC3E}">
        <p14:creationId xmlns="" xmlns:p14="http://schemas.microsoft.com/office/powerpoint/2010/main" val="1520023264"/>
      </p:ext>
    </p:extLst>
  </p:cSld>
  <p:clrMapOvr>
    <a:masterClrMapping/>
  </p:clrMapOvr>
  <mc:AlternateContent xmlns:mc="http://schemas.openxmlformats.org/markup-compatibility/2006">
    <mc:Choice xmlns="" xmlns:p14="http://schemas.microsoft.com/office/powerpoint/2010/main" Requires="p14">
      <p:transition spd="slow" p14:dur="2250">
        <p:split dir="in"/>
      </p:transition>
    </mc:Choice>
    <mc:Fallback>
      <p:transition spd="slow">
        <p:split dir="in"/>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 xmlns:a14="http://schemas.microsoft.com/office/drawing/2010/main"/>
              </a:ext>
            </a:extLst>
          </a:blip>
          <a:stretch>
            <a:fillRect/>
          </a:stretch>
        </p:blipFill>
        <p:spPr>
          <a:xfrm>
            <a:off x="64394" y="1196752"/>
            <a:ext cx="9015212" cy="5334000"/>
          </a:xfrm>
          <a:prstGeom prst="rect">
            <a:avLst/>
          </a:prstGeom>
        </p:spPr>
      </p:pic>
      <p:pic>
        <p:nvPicPr>
          <p:cNvPr id="3" name="Picture 2" descr="MyMix_S.png"/>
          <p:cNvPicPr>
            <a:picLocks noChangeAspect="1"/>
          </p:cNvPicPr>
          <p:nvPr/>
        </p:nvPicPr>
        <p:blipFill>
          <a:blip r:embed="rId3" cstate="screen">
            <a:extLst>
              <a:ext uri="{28A0092B-C50C-407E-A947-70E740481C1C}">
                <a14:useLocalDpi xmlns="" xmlns:a14="http://schemas.microsoft.com/office/drawing/2010/main"/>
              </a:ext>
            </a:extLst>
          </a:blip>
          <a:stretch>
            <a:fillRect/>
          </a:stretch>
        </p:blipFill>
        <p:spPr>
          <a:xfrm>
            <a:off x="6395120" y="3573016"/>
            <a:ext cx="937022" cy="1130529"/>
          </a:xfrm>
          <a:prstGeom prst="rect">
            <a:avLst/>
          </a:prstGeom>
          <a:ln>
            <a:noFill/>
          </a:ln>
          <a:effectLst>
            <a:outerShdw blurRad="292100" dist="139700" dir="2700000" algn="tl" rotWithShape="0">
              <a:srgbClr val="333333">
                <a:alpha val="65000"/>
              </a:srgbClr>
            </a:outerShdw>
          </a:effectLst>
        </p:spPr>
      </p:pic>
      <p:pic>
        <p:nvPicPr>
          <p:cNvPr id="5" name="Picture 4" descr="MyMix_S.png"/>
          <p:cNvPicPr>
            <a:picLocks noChangeAspect="1"/>
          </p:cNvPicPr>
          <p:nvPr/>
        </p:nvPicPr>
        <p:blipFill>
          <a:blip r:embed="rId3" cstate="screen">
            <a:extLst>
              <a:ext uri="{28A0092B-C50C-407E-A947-70E740481C1C}">
                <a14:useLocalDpi xmlns="" xmlns:a14="http://schemas.microsoft.com/office/drawing/2010/main"/>
              </a:ext>
            </a:extLst>
          </a:blip>
          <a:stretch>
            <a:fillRect/>
          </a:stretch>
        </p:blipFill>
        <p:spPr>
          <a:xfrm>
            <a:off x="5252120" y="4884353"/>
            <a:ext cx="937022" cy="1130529"/>
          </a:xfrm>
          <a:prstGeom prst="rect">
            <a:avLst/>
          </a:prstGeom>
          <a:ln>
            <a:noFill/>
          </a:ln>
          <a:effectLst>
            <a:outerShdw blurRad="292100" dist="139700" dir="2700000" algn="tl" rotWithShape="0">
              <a:srgbClr val="333333">
                <a:alpha val="65000"/>
              </a:srgbClr>
            </a:outerShdw>
          </a:effectLst>
        </p:spPr>
      </p:pic>
      <p:pic>
        <p:nvPicPr>
          <p:cNvPr id="6" name="Picture 5" descr="MyMix_S.png"/>
          <p:cNvPicPr>
            <a:picLocks noChangeAspect="1"/>
          </p:cNvPicPr>
          <p:nvPr/>
        </p:nvPicPr>
        <p:blipFill>
          <a:blip r:embed="rId3" cstate="screen">
            <a:extLst>
              <a:ext uri="{28A0092B-C50C-407E-A947-70E740481C1C}">
                <a14:useLocalDpi xmlns="" xmlns:a14="http://schemas.microsoft.com/office/drawing/2010/main"/>
              </a:ext>
            </a:extLst>
          </a:blip>
          <a:stretch>
            <a:fillRect/>
          </a:stretch>
        </p:blipFill>
        <p:spPr>
          <a:xfrm>
            <a:off x="2051720" y="5015272"/>
            <a:ext cx="937022" cy="1130529"/>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323528" y="404664"/>
            <a:ext cx="8496944" cy="461665"/>
          </a:xfrm>
          <a:prstGeom prst="rect">
            <a:avLst/>
          </a:prstGeom>
          <a:noFill/>
        </p:spPr>
        <p:txBody>
          <a:bodyPr wrap="square" rtlCol="0">
            <a:spAutoFit/>
          </a:bodyPr>
          <a:lstStyle/>
          <a:p>
            <a:pPr algn="ctr"/>
            <a:r>
              <a:rPr lang="de-DE" sz="2400" b="1" dirty="0" smtClean="0">
                <a:solidFill>
                  <a:prstClr val="white"/>
                </a:solidFill>
                <a:latin typeface="Century Gothic" pitchFamily="34" charset="0"/>
                <a:ea typeface="Verdana" pitchFamily="34" charset="0"/>
                <a:cs typeface="Verdana" pitchFamily="34" charset="0"/>
              </a:rPr>
              <a:t>Theatres, Orchestras, Musicals</a:t>
            </a:r>
            <a:endParaRPr lang="en-US" sz="2400" b="1" dirty="0" smtClean="0">
              <a:solidFill>
                <a:prstClr val="white"/>
              </a:solidFill>
              <a:latin typeface="Century Gothic" pitchFamily="34" charset="0"/>
              <a:ea typeface="Verdana" pitchFamily="34" charset="0"/>
              <a:cs typeface="Verdana" pitchFamily="34" charset="0"/>
            </a:endParaRPr>
          </a:p>
        </p:txBody>
      </p:sp>
    </p:spTree>
    <p:extLst>
      <p:ext uri="{BB962C8B-B14F-4D97-AF65-F5344CB8AC3E}">
        <p14:creationId xmlns="" xmlns:p14="http://schemas.microsoft.com/office/powerpoint/2010/main" val="4082778188"/>
      </p:ext>
    </p:extLst>
  </p:cSld>
  <p:clrMapOvr>
    <a:masterClrMapping/>
  </p:clrMapOvr>
  <mc:AlternateContent xmlns:mc="http://schemas.openxmlformats.org/markup-compatibility/2006">
    <mc:Choice xmlns="" xmlns:p14="http://schemas.microsoft.com/office/powerpoint/2010/main" Requires="p14">
      <p:transition spd="slow" p14:dur="1750">
        <p:wipe dir="d"/>
      </p:transition>
    </mc:Choice>
    <mc:Fallback>
      <p:transition spd="slow">
        <p:wipe dir="d"/>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1" descr="image001"/>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34115" t="18406" r="11944" b="-6315"/>
          <a:stretch/>
        </p:blipFill>
        <p:spPr bwMode="auto">
          <a:xfrm>
            <a:off x="611561" y="15711"/>
            <a:ext cx="8537256" cy="74725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4153919432"/>
      </p:ext>
    </p:extLst>
  </p:cSld>
  <p:clrMapOvr>
    <a:masterClrMapping/>
  </p:clrMapOvr>
  <p:transition spd="slow">
    <p:split dir="in"/>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Musical Theatre-lr.png"/>
          <p:cNvPicPr>
            <a:picLocks noChangeAspect="1"/>
          </p:cNvPicPr>
          <p:nvPr/>
        </p:nvPicPr>
        <p:blipFill>
          <a:blip r:embed="rId2" cstate="print"/>
          <a:stretch>
            <a:fillRect/>
          </a:stretch>
        </p:blipFill>
        <p:spPr>
          <a:xfrm>
            <a:off x="-396551" y="-27385"/>
            <a:ext cx="9540552" cy="6938583"/>
          </a:xfrm>
          <a:prstGeom prst="rect">
            <a:avLst/>
          </a:prstGeom>
        </p:spPr>
      </p:pic>
    </p:spTree>
    <p:extLst>
      <p:ext uri="{BB962C8B-B14F-4D97-AF65-F5344CB8AC3E}">
        <p14:creationId xmlns:p14="http://schemas.microsoft.com/office/powerpoint/2010/main" xmlns="" val="3141273170"/>
      </p:ext>
    </p:extLst>
  </p:cSld>
  <p:clrMapOvr>
    <a:masterClrMapping/>
  </p:clrMapOvr>
  <mc:AlternateContent xmlns:mc="http://schemas.openxmlformats.org/markup-compatibility/2006">
    <mc:Choice xmlns:p14="http://schemas.microsoft.com/office/powerpoint/2010/main" xmlns="" Requires="p14">
      <p:transition spd="slow" p14:dur="2250">
        <p:split dir="in"/>
      </p:transition>
    </mc:Choice>
    <mc:Fallback>
      <p:transition spd="slow">
        <p:split dir="in"/>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1520" y="332656"/>
            <a:ext cx="8568952" cy="461665"/>
          </a:xfrm>
          <a:prstGeom prst="rect">
            <a:avLst/>
          </a:prstGeom>
          <a:noFill/>
        </p:spPr>
        <p:txBody>
          <a:bodyPr wrap="square" rtlCol="0">
            <a:spAutoFit/>
          </a:bodyPr>
          <a:lstStyle/>
          <a:p>
            <a:pPr algn="ctr"/>
            <a:r>
              <a:rPr lang="de-DE" sz="2400" b="1" dirty="0" smtClean="0">
                <a:solidFill>
                  <a:prstClr val="white"/>
                </a:solidFill>
                <a:latin typeface="Century Gothic" pitchFamily="34" charset="0"/>
                <a:ea typeface="Verdana" pitchFamily="34" charset="0"/>
                <a:cs typeface="Verdana" pitchFamily="34" charset="0"/>
              </a:rPr>
              <a:t> Intercom-Talkback System </a:t>
            </a:r>
          </a:p>
        </p:txBody>
      </p:sp>
      <p:pic>
        <p:nvPicPr>
          <p:cNvPr id="6" name="Picture 5" descr="LogoEnhanced2 copy.png"/>
          <p:cNvPicPr>
            <a:picLocks noChangeAspect="1"/>
          </p:cNvPicPr>
          <p:nvPr/>
        </p:nvPicPr>
        <p:blipFill>
          <a:blip r:embed="rId2" cstate="email"/>
          <a:stretch>
            <a:fillRect/>
          </a:stretch>
        </p:blipFill>
        <p:spPr>
          <a:xfrm>
            <a:off x="7756810" y="6021287"/>
            <a:ext cx="1079441" cy="288401"/>
          </a:xfrm>
          <a:prstGeom prst="rect">
            <a:avLst/>
          </a:prstGeom>
          <a:effectLst>
            <a:reflection blurRad="6350" stA="50000" endA="300" endPos="90000" dir="5400000" sy="-100000" algn="bl" rotWithShape="0"/>
          </a:effectLst>
        </p:spPr>
      </p:pic>
      <p:sp>
        <p:nvSpPr>
          <p:cNvPr id="7" name="TextBox 6"/>
          <p:cNvSpPr txBox="1"/>
          <p:nvPr/>
        </p:nvSpPr>
        <p:spPr>
          <a:xfrm>
            <a:off x="5940152" y="1484198"/>
            <a:ext cx="2880320" cy="3585597"/>
          </a:xfrm>
          <a:prstGeom prst="rect">
            <a:avLst/>
          </a:prstGeom>
          <a:noFill/>
        </p:spPr>
        <p:txBody>
          <a:bodyPr wrap="square" rtlCol="0">
            <a:spAutoFit/>
          </a:bodyPr>
          <a:lstStyle/>
          <a:p>
            <a:pPr algn="ctr">
              <a:spcAft>
                <a:spcPts val="600"/>
              </a:spcAft>
              <a:buFont typeface="Arial" pitchFamily="34" charset="0"/>
              <a:buChar char="•"/>
            </a:pPr>
            <a:r>
              <a:rPr lang="de-DE" sz="1600" dirty="0" smtClean="0">
                <a:latin typeface="Century Gothic" pitchFamily="34" charset="0"/>
              </a:rPr>
              <a:t>Lokale Anwahl der geünschten Kanäle</a:t>
            </a:r>
          </a:p>
          <a:p>
            <a:pPr algn="ctr">
              <a:spcAft>
                <a:spcPts val="600"/>
              </a:spcAft>
              <a:buFont typeface="Arial" pitchFamily="34" charset="0"/>
              <a:buChar char="•"/>
            </a:pPr>
            <a:r>
              <a:rPr lang="de-DE" sz="1600" dirty="0" smtClean="0">
                <a:latin typeface="Century Gothic" pitchFamily="34" charset="0"/>
              </a:rPr>
              <a:t>Direktes Sporechen zu Einzelpersonen oder Gruppen</a:t>
            </a:r>
          </a:p>
          <a:p>
            <a:pPr algn="ctr">
              <a:spcAft>
                <a:spcPts val="600"/>
              </a:spcAft>
              <a:buFont typeface="Arial" pitchFamily="34" charset="0"/>
              <a:buChar char="•"/>
            </a:pPr>
            <a:r>
              <a:rPr lang="de-DE" sz="1600" dirty="0" smtClean="0">
                <a:latin typeface="Century Gothic" pitchFamily="34" charset="0"/>
              </a:rPr>
              <a:t>Einfache Bedienung- auch Nicht-Techniker</a:t>
            </a:r>
            <a:endParaRPr lang="de-DE" sz="1600" dirty="0" smtClean="0">
              <a:latin typeface="Century Gothic" pitchFamily="34" charset="0"/>
            </a:endParaRPr>
          </a:p>
          <a:p>
            <a:pPr algn="ctr">
              <a:spcAft>
                <a:spcPts val="600"/>
              </a:spcAft>
              <a:buFont typeface="Arial" pitchFamily="34" charset="0"/>
              <a:buChar char="•"/>
            </a:pPr>
            <a:endParaRPr lang="de-DE" sz="1600" dirty="0" smtClean="0">
              <a:latin typeface="Century Gothic" pitchFamily="34" charset="0"/>
            </a:endParaRPr>
          </a:p>
          <a:p>
            <a:pPr algn="ctr">
              <a:spcAft>
                <a:spcPts val="600"/>
              </a:spcAft>
              <a:buFont typeface="Arial" pitchFamily="34" charset="0"/>
              <a:buChar char="•"/>
            </a:pPr>
            <a:r>
              <a:rPr lang="de-DE" sz="1600" dirty="0" smtClean="0">
                <a:latin typeface="Century Gothic" pitchFamily="34" charset="0"/>
              </a:rPr>
              <a:t>Ethernet- Netzwerk</a:t>
            </a:r>
          </a:p>
          <a:p>
            <a:pPr algn="ctr">
              <a:spcAft>
                <a:spcPts val="600"/>
              </a:spcAft>
              <a:buFont typeface="Arial" pitchFamily="34" charset="0"/>
              <a:buChar char="•"/>
            </a:pPr>
            <a:r>
              <a:rPr lang="de-DE" sz="1600" dirty="0" smtClean="0">
                <a:latin typeface="Century Gothic" pitchFamily="34" charset="0"/>
              </a:rPr>
              <a:t>(Audio auf VLAN2)</a:t>
            </a:r>
          </a:p>
          <a:p>
            <a:pPr algn="ctr">
              <a:spcAft>
                <a:spcPts val="600"/>
              </a:spcAft>
              <a:buFont typeface="Arial" pitchFamily="34" charset="0"/>
              <a:buChar char="•"/>
            </a:pPr>
            <a:endParaRPr lang="de-DE" sz="1600" dirty="0" smtClean="0">
              <a:latin typeface="Century Gothic" pitchFamily="34" charset="0"/>
            </a:endParaRPr>
          </a:p>
          <a:p>
            <a:pPr algn="ctr">
              <a:spcAft>
                <a:spcPts val="600"/>
              </a:spcAft>
            </a:pPr>
            <a:endParaRPr lang="de-DE" sz="1600" dirty="0" smtClean="0">
              <a:latin typeface="Century Gothic" pitchFamily="34" charset="0"/>
            </a:endParaRPr>
          </a:p>
        </p:txBody>
      </p:sp>
      <p:pic>
        <p:nvPicPr>
          <p:cNvPr id="8" name="Picture 7" descr="Intercom.jpg"/>
          <p:cNvPicPr>
            <a:picLocks noChangeAspect="1"/>
          </p:cNvPicPr>
          <p:nvPr/>
        </p:nvPicPr>
        <p:blipFill>
          <a:blip r:embed="rId3" cstate="print"/>
          <a:srcRect l="8775" t="3801" r="24807" b="2751"/>
          <a:stretch>
            <a:fillRect/>
          </a:stretch>
        </p:blipFill>
        <p:spPr>
          <a:xfrm>
            <a:off x="120450" y="1052736"/>
            <a:ext cx="5490408" cy="5616624"/>
          </a:xfrm>
          <a:prstGeom prst="rect">
            <a:avLst/>
          </a:prstGeom>
        </p:spPr>
      </p:pic>
    </p:spTree>
    <p:extLst>
      <p:ext uri="{BB962C8B-B14F-4D97-AF65-F5344CB8AC3E}">
        <p14:creationId xmlns:p14="http://schemas.microsoft.com/office/powerpoint/2010/main" xmlns="" val="258734073"/>
      </p:ext>
    </p:extLst>
  </p:cSld>
  <p:clrMapOvr>
    <a:masterClrMapping/>
  </p:clrMapOvr>
  <mc:AlternateContent xmlns:mc="http://schemas.openxmlformats.org/markup-compatibility/2006">
    <mc:Choice xmlns:p14="http://schemas.microsoft.com/office/powerpoint/2010/main" xmlns="" Requires="p14">
      <p:transition spd="slow" p14:dur="2250">
        <p:split dir="in"/>
      </p:transition>
    </mc:Choice>
    <mc:Fallback>
      <p:transition spd="slow">
        <p:split dir="in"/>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50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linds(horizontal)">
                                      <p:cBhvr>
                                        <p:cTn id="7" dur="500"/>
                                        <p:tgtEl>
                                          <p:spTgt spid="7">
                                            <p:txEl>
                                              <p:pRg st="0" end="0"/>
                                            </p:txEl>
                                          </p:spTgt>
                                        </p:tgtEl>
                                      </p:cBhvr>
                                    </p:animEffect>
                                  </p:childTnLst>
                                </p:cTn>
                              </p:par>
                            </p:childTnLst>
                          </p:cTn>
                        </p:par>
                        <p:par>
                          <p:cTn id="8" fill="hold">
                            <p:stCondLst>
                              <p:cond delay="1000"/>
                            </p:stCondLst>
                            <p:childTnLst>
                              <p:par>
                                <p:cTn id="9" presetID="3" presetClass="entr" presetSubtype="10" fill="hold" grpId="0" nodeType="afterEffect">
                                  <p:stCondLst>
                                    <p:cond delay="50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blinds(horizontal)">
                                      <p:cBhvr>
                                        <p:cTn id="11" dur="500"/>
                                        <p:tgtEl>
                                          <p:spTgt spid="7">
                                            <p:txEl>
                                              <p:pRg st="1" end="1"/>
                                            </p:txEl>
                                          </p:spTgt>
                                        </p:tgtEl>
                                      </p:cBhvr>
                                    </p:animEffect>
                                  </p:childTnLst>
                                </p:cTn>
                              </p:par>
                            </p:childTnLst>
                          </p:cTn>
                        </p:par>
                        <p:par>
                          <p:cTn id="12" fill="hold">
                            <p:stCondLst>
                              <p:cond delay="2000"/>
                            </p:stCondLst>
                            <p:childTnLst>
                              <p:par>
                                <p:cTn id="13" presetID="3" presetClass="entr" presetSubtype="10" fill="hold" grpId="0" nodeType="afterEffect">
                                  <p:stCondLst>
                                    <p:cond delay="500"/>
                                  </p:stCondLst>
                                  <p:childTnLst>
                                    <p:set>
                                      <p:cBhvr>
                                        <p:cTn id="14" dur="1" fill="hold">
                                          <p:stCondLst>
                                            <p:cond delay="0"/>
                                          </p:stCondLst>
                                        </p:cTn>
                                        <p:tgtEl>
                                          <p:spTgt spid="7">
                                            <p:txEl>
                                              <p:pRg st="2" end="2"/>
                                            </p:txEl>
                                          </p:spTgt>
                                        </p:tgtEl>
                                        <p:attrNameLst>
                                          <p:attrName>style.visibility</p:attrName>
                                        </p:attrNameLst>
                                      </p:cBhvr>
                                      <p:to>
                                        <p:strVal val="visible"/>
                                      </p:to>
                                    </p:set>
                                    <p:animEffect transition="in" filter="blinds(horizontal)">
                                      <p:cBhvr>
                                        <p:cTn id="15" dur="500"/>
                                        <p:tgtEl>
                                          <p:spTgt spid="7">
                                            <p:txEl>
                                              <p:pRg st="2" end="2"/>
                                            </p:txEl>
                                          </p:spTgt>
                                        </p:tgtEl>
                                      </p:cBhvr>
                                    </p:animEffect>
                                  </p:childTnLst>
                                </p:cTn>
                              </p:par>
                            </p:childTnLst>
                          </p:cTn>
                        </p:par>
                        <p:par>
                          <p:cTn id="16" fill="hold">
                            <p:stCondLst>
                              <p:cond delay="3000"/>
                            </p:stCondLst>
                            <p:childTnLst>
                              <p:par>
                                <p:cTn id="17" presetID="3" presetClass="entr" presetSubtype="10" fill="hold" grpId="0" nodeType="afterEffect">
                                  <p:stCondLst>
                                    <p:cond delay="500"/>
                                  </p:stCondLst>
                                  <p:childTnLst>
                                    <p:set>
                                      <p:cBhvr>
                                        <p:cTn id="18" dur="1" fill="hold">
                                          <p:stCondLst>
                                            <p:cond delay="0"/>
                                          </p:stCondLst>
                                        </p:cTn>
                                        <p:tgtEl>
                                          <p:spTgt spid="7">
                                            <p:txEl>
                                              <p:pRg st="4" end="4"/>
                                            </p:txEl>
                                          </p:spTgt>
                                        </p:tgtEl>
                                        <p:attrNameLst>
                                          <p:attrName>style.visibility</p:attrName>
                                        </p:attrNameLst>
                                      </p:cBhvr>
                                      <p:to>
                                        <p:strVal val="visible"/>
                                      </p:to>
                                    </p:set>
                                    <p:animEffect transition="in" filter="blinds(horizontal)">
                                      <p:cBhvr>
                                        <p:cTn id="19" dur="500"/>
                                        <p:tgtEl>
                                          <p:spTgt spid="7">
                                            <p:txEl>
                                              <p:pRg st="4" end="4"/>
                                            </p:txEl>
                                          </p:spTgt>
                                        </p:tgtEl>
                                      </p:cBhvr>
                                    </p:animEffect>
                                  </p:childTnLst>
                                </p:cTn>
                              </p:par>
                            </p:childTnLst>
                          </p:cTn>
                        </p:par>
                        <p:par>
                          <p:cTn id="20" fill="hold">
                            <p:stCondLst>
                              <p:cond delay="4000"/>
                            </p:stCondLst>
                            <p:childTnLst>
                              <p:par>
                                <p:cTn id="21" presetID="3" presetClass="entr" presetSubtype="10" fill="hold" grpId="0" nodeType="afterEffect">
                                  <p:stCondLst>
                                    <p:cond delay="500"/>
                                  </p:stCondLst>
                                  <p:childTnLst>
                                    <p:set>
                                      <p:cBhvr>
                                        <p:cTn id="22" dur="1" fill="hold">
                                          <p:stCondLst>
                                            <p:cond delay="0"/>
                                          </p:stCondLst>
                                        </p:cTn>
                                        <p:tgtEl>
                                          <p:spTgt spid="7">
                                            <p:txEl>
                                              <p:pRg st="5" end="5"/>
                                            </p:txEl>
                                          </p:spTgt>
                                        </p:tgtEl>
                                        <p:attrNameLst>
                                          <p:attrName>style.visibility</p:attrName>
                                        </p:attrNameLst>
                                      </p:cBhvr>
                                      <p:to>
                                        <p:strVal val="visible"/>
                                      </p:to>
                                    </p:set>
                                    <p:animEffect transition="in" filter="blinds(horizontal)">
                                      <p:cBhvr>
                                        <p:cTn id="23"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dvAuto="50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323528" y="476672"/>
            <a:ext cx="8496944" cy="738664"/>
          </a:xfrm>
          <a:prstGeom prst="rect">
            <a:avLst/>
          </a:prstGeom>
          <a:noFill/>
        </p:spPr>
        <p:txBody>
          <a:bodyPr wrap="square" rtlCol="0">
            <a:spAutoFit/>
          </a:bodyPr>
          <a:lstStyle/>
          <a:p>
            <a:pPr algn="ctr"/>
            <a:r>
              <a:rPr lang="de-DE" sz="2400" b="1" dirty="0" smtClean="0">
                <a:solidFill>
                  <a:prstClr val="white"/>
                </a:solidFill>
                <a:latin typeface="Century Gothic" pitchFamily="34" charset="0"/>
                <a:ea typeface="Verdana" pitchFamily="34" charset="0"/>
                <a:cs typeface="Verdana" pitchFamily="34" charset="0"/>
              </a:rPr>
              <a:t>Musik Schulen </a:t>
            </a:r>
            <a:endParaRPr lang="en-US" sz="2400" b="1" dirty="0" smtClean="0">
              <a:solidFill>
                <a:prstClr val="white"/>
              </a:solidFill>
              <a:latin typeface="Century Gothic" pitchFamily="34" charset="0"/>
              <a:ea typeface="Verdana" pitchFamily="34" charset="0"/>
              <a:cs typeface="Verdana" pitchFamily="34" charset="0"/>
            </a:endParaRPr>
          </a:p>
          <a:p>
            <a:pPr algn="ctr"/>
            <a:r>
              <a:rPr lang="de-DE" b="1" dirty="0" smtClean="0">
                <a:solidFill>
                  <a:prstClr val="white"/>
                </a:solidFill>
                <a:latin typeface="Century Gothic" pitchFamily="34" charset="0"/>
                <a:ea typeface="Verdana" pitchFamily="34" charset="0"/>
                <a:cs typeface="Verdana" pitchFamily="34" charset="0"/>
              </a:rPr>
              <a:t> </a:t>
            </a:r>
            <a:endParaRPr lang="en-US" b="1" dirty="0" smtClean="0">
              <a:solidFill>
                <a:prstClr val="white"/>
              </a:solidFill>
              <a:latin typeface="Century Gothic" pitchFamily="34" charset="0"/>
              <a:ea typeface="Verdana" pitchFamily="34" charset="0"/>
              <a:cs typeface="Verdana" pitchFamily="34" charset="0"/>
            </a:endParaRPr>
          </a:p>
        </p:txBody>
      </p:sp>
      <p:pic>
        <p:nvPicPr>
          <p:cNvPr id="20" name="Picture 19" descr="LogoEnhanced2 copy.png"/>
          <p:cNvPicPr>
            <a:picLocks noChangeAspect="1"/>
          </p:cNvPicPr>
          <p:nvPr/>
        </p:nvPicPr>
        <p:blipFill>
          <a:blip r:embed="rId2" cstate="email"/>
          <a:stretch>
            <a:fillRect/>
          </a:stretch>
        </p:blipFill>
        <p:spPr>
          <a:xfrm>
            <a:off x="6948264" y="5805264"/>
            <a:ext cx="1887988" cy="504425"/>
          </a:xfrm>
          <a:prstGeom prst="rect">
            <a:avLst/>
          </a:prstGeom>
          <a:effectLst>
            <a:reflection blurRad="6350" stA="50000" endA="300" endPos="90000" dir="5400000" sy="-100000" algn="bl" rotWithShape="0"/>
          </a:effectLst>
        </p:spPr>
      </p:pic>
      <p:sp>
        <p:nvSpPr>
          <p:cNvPr id="27" name="TextBox 26"/>
          <p:cNvSpPr txBox="1"/>
          <p:nvPr/>
        </p:nvSpPr>
        <p:spPr>
          <a:xfrm>
            <a:off x="5220072" y="1844824"/>
            <a:ext cx="3816424" cy="374526"/>
          </a:xfrm>
          <a:prstGeom prst="rect">
            <a:avLst/>
          </a:prstGeom>
          <a:noFill/>
        </p:spPr>
        <p:txBody>
          <a:bodyPr wrap="square" rtlCol="0">
            <a:spAutoFit/>
          </a:bodyPr>
          <a:lstStyle/>
          <a:p>
            <a:pPr>
              <a:lnSpc>
                <a:spcPct val="150000"/>
              </a:lnSpc>
              <a:buFont typeface="Wingdings" pitchFamily="2" charset="2"/>
              <a:buChar char="§"/>
            </a:pPr>
            <a:r>
              <a:rPr lang="de-DE" sz="1400" dirty="0" smtClean="0">
                <a:latin typeface="Century Gothic" pitchFamily="34" charset="0"/>
              </a:rPr>
              <a:t> </a:t>
            </a:r>
            <a:endParaRPr lang="en-US" sz="1400" dirty="0">
              <a:latin typeface="Century Gothic" pitchFamily="34" charset="0"/>
            </a:endParaRPr>
          </a:p>
        </p:txBody>
      </p:sp>
      <p:pic>
        <p:nvPicPr>
          <p:cNvPr id="9" name="Content Placeholder 3" descr="Music School.png"/>
          <p:cNvPicPr>
            <a:picLocks noChangeAspect="1"/>
          </p:cNvPicPr>
          <p:nvPr/>
        </p:nvPicPr>
        <p:blipFill>
          <a:blip r:embed="rId3" cstate="print"/>
          <a:srcRect l="9122" t="7229" r="25201" b="3801"/>
          <a:stretch>
            <a:fillRect/>
          </a:stretch>
        </p:blipFill>
        <p:spPr>
          <a:xfrm>
            <a:off x="179511" y="1700808"/>
            <a:ext cx="5042709" cy="4968552"/>
          </a:xfrm>
          <a:prstGeom prst="rect">
            <a:avLst/>
          </a:prstGeom>
        </p:spPr>
      </p:pic>
      <p:pic>
        <p:nvPicPr>
          <p:cNvPr id="11" name="Picture 10" descr="music education.jpg"/>
          <p:cNvPicPr>
            <a:picLocks noChangeAspect="1"/>
          </p:cNvPicPr>
          <p:nvPr/>
        </p:nvPicPr>
        <p:blipFill>
          <a:blip r:embed="rId4" cstate="email"/>
          <a:stretch>
            <a:fillRect/>
          </a:stretch>
        </p:blipFill>
        <p:spPr>
          <a:xfrm>
            <a:off x="323528" y="260649"/>
            <a:ext cx="1259029" cy="1368152"/>
          </a:xfrm>
          <a:prstGeom prst="rect">
            <a:avLst/>
          </a:prstGeom>
        </p:spPr>
      </p:pic>
      <p:sp>
        <p:nvSpPr>
          <p:cNvPr id="13" name="TextBox 12"/>
          <p:cNvSpPr txBox="1"/>
          <p:nvPr/>
        </p:nvSpPr>
        <p:spPr>
          <a:xfrm>
            <a:off x="5436096" y="1412776"/>
            <a:ext cx="3600400" cy="4154984"/>
          </a:xfrm>
          <a:prstGeom prst="rect">
            <a:avLst/>
          </a:prstGeom>
          <a:noFill/>
        </p:spPr>
        <p:txBody>
          <a:bodyPr wrap="square" rtlCol="0">
            <a:spAutoFit/>
          </a:bodyPr>
          <a:lstStyle/>
          <a:p>
            <a:pPr>
              <a:lnSpc>
                <a:spcPct val="150000"/>
              </a:lnSpc>
              <a:buFont typeface="Wingdings" pitchFamily="2" charset="2"/>
              <a:buChar char="§"/>
            </a:pPr>
            <a:r>
              <a:rPr lang="de-DE" sz="1600" dirty="0" smtClean="0">
                <a:latin typeface="Century Gothic" pitchFamily="34" charset="0"/>
              </a:rPr>
              <a:t>Ein Lehrer kann  mehrere Schüler einzeln oder in der Gruppe abhören, die Schüler köbnen den Lehrer hören und sie könnenmiteinander einzeln kommunizieren. ((Intercom).</a:t>
            </a:r>
          </a:p>
          <a:p>
            <a:pPr>
              <a:lnSpc>
                <a:spcPct val="150000"/>
              </a:lnSpc>
              <a:buFont typeface="Wingdings" pitchFamily="2" charset="2"/>
              <a:buChar char="§"/>
            </a:pPr>
            <a:r>
              <a:rPr lang="en-US" sz="1600" dirty="0" smtClean="0">
                <a:latin typeface="Century Gothic" pitchFamily="34" charset="0"/>
              </a:rPr>
              <a:t>Play Along </a:t>
            </a:r>
            <a:r>
              <a:rPr lang="en-US" sz="1600" dirty="0" err="1" smtClean="0">
                <a:latin typeface="Century Gothic" pitchFamily="34" charset="0"/>
              </a:rPr>
              <a:t>erlaubt</a:t>
            </a:r>
            <a:r>
              <a:rPr lang="en-US" sz="1600" dirty="0" smtClean="0">
                <a:latin typeface="Century Gothic" pitchFamily="34" charset="0"/>
              </a:rPr>
              <a:t> das </a:t>
            </a:r>
            <a:r>
              <a:rPr lang="en-US" sz="1600" dirty="0" err="1" smtClean="0">
                <a:latin typeface="Century Gothic" pitchFamily="34" charset="0"/>
              </a:rPr>
              <a:t>speilen</a:t>
            </a:r>
            <a:r>
              <a:rPr lang="en-US" sz="1600" dirty="0" smtClean="0">
                <a:latin typeface="Century Gothic" pitchFamily="34" charset="0"/>
              </a:rPr>
              <a:t> </a:t>
            </a:r>
            <a:r>
              <a:rPr lang="en-US" sz="1600" dirty="0" err="1" smtClean="0">
                <a:latin typeface="Century Gothic" pitchFamily="34" charset="0"/>
              </a:rPr>
              <a:t>mit</a:t>
            </a:r>
            <a:r>
              <a:rPr lang="en-US" sz="1600" dirty="0" smtClean="0">
                <a:latin typeface="Century Gothic" pitchFamily="34" charset="0"/>
              </a:rPr>
              <a:t> Band/Ensemble </a:t>
            </a:r>
            <a:r>
              <a:rPr lang="en-US" sz="1600" dirty="0" err="1" smtClean="0">
                <a:latin typeface="Century Gothic" pitchFamily="34" charset="0"/>
              </a:rPr>
              <a:t>auch</a:t>
            </a:r>
            <a:r>
              <a:rPr lang="en-US" sz="1600" dirty="0" smtClean="0">
                <a:latin typeface="Century Gothic" pitchFamily="34" charset="0"/>
              </a:rPr>
              <a:t> solo </a:t>
            </a:r>
            <a:r>
              <a:rPr lang="en-US" sz="1600" dirty="0" err="1" smtClean="0">
                <a:latin typeface="Century Gothic" pitchFamily="34" charset="0"/>
              </a:rPr>
              <a:t>zum</a:t>
            </a:r>
            <a:r>
              <a:rPr lang="en-US" sz="1600" dirty="0" smtClean="0">
                <a:latin typeface="Century Gothic" pitchFamily="34" charset="0"/>
              </a:rPr>
              <a:t> </a:t>
            </a:r>
            <a:r>
              <a:rPr lang="en-US" sz="1600" dirty="0" err="1" smtClean="0">
                <a:latin typeface="Century Gothic" pitchFamily="34" charset="0"/>
              </a:rPr>
              <a:t>Üben</a:t>
            </a:r>
            <a:r>
              <a:rPr lang="en-US" sz="1600" dirty="0" smtClean="0">
                <a:latin typeface="Century Gothic" pitchFamily="34" charset="0"/>
              </a:rPr>
              <a:t>.</a:t>
            </a:r>
            <a:endParaRPr lang="en-US" sz="1600" dirty="0" smtClean="0">
              <a:latin typeface="Century Gothic" pitchFamily="34" charset="0"/>
            </a:endParaRPr>
          </a:p>
          <a:p>
            <a:pPr>
              <a:lnSpc>
                <a:spcPct val="150000"/>
              </a:lnSpc>
              <a:buFont typeface="Wingdings" pitchFamily="2" charset="2"/>
              <a:buChar char="§"/>
            </a:pPr>
            <a:r>
              <a:rPr lang="en-US" sz="1600" dirty="0" err="1" smtClean="0">
                <a:latin typeface="Century Gothic" pitchFamily="34" charset="0"/>
              </a:rPr>
              <a:t>Mehrspur-Aufnahme</a:t>
            </a:r>
            <a:r>
              <a:rPr lang="en-US" sz="1600" dirty="0" smtClean="0">
                <a:latin typeface="Century Gothic" pitchFamily="34" charset="0"/>
              </a:rPr>
              <a:t>  auf  </a:t>
            </a:r>
            <a:r>
              <a:rPr lang="en-US" sz="1600" dirty="0" err="1" smtClean="0">
                <a:latin typeface="Century Gothic" pitchFamily="34" charset="0"/>
              </a:rPr>
              <a:t>Knopfdruck</a:t>
            </a:r>
            <a:endParaRPr lang="en-US" sz="1600" dirty="0">
              <a:latin typeface="Century Gothic" pitchFamily="34" charset="0"/>
            </a:endParaRPr>
          </a:p>
        </p:txBody>
      </p:sp>
    </p:spTree>
    <p:extLst>
      <p:ext uri="{BB962C8B-B14F-4D97-AF65-F5344CB8AC3E}">
        <p14:creationId xmlns:p14="http://schemas.microsoft.com/office/powerpoint/2010/main" xmlns="" val="3141273170"/>
      </p:ext>
    </p:extLst>
  </p:cSld>
  <p:clrMapOvr>
    <a:masterClrMapping/>
  </p:clrMapOvr>
  <mc:AlternateContent xmlns:mc="http://schemas.openxmlformats.org/markup-compatibility/2006">
    <mc:Choice xmlns:p14="http://schemas.microsoft.com/office/powerpoint/2010/main" xmlns="" Requires="p14">
      <p:transition spd="slow" p14:dur="2250">
        <p:split dir="in"/>
      </p:transition>
    </mc:Choice>
    <mc:Fallback>
      <p:transition spd="slow">
        <p:split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uild="p"/>
      <p:bldP spid="1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 xmlns:a14="http://schemas.microsoft.com/office/drawing/2010/main"/>
              </a:ext>
            </a:extLst>
          </a:blip>
          <a:stretch>
            <a:fillRect/>
          </a:stretch>
        </p:blipFill>
        <p:spPr>
          <a:xfrm>
            <a:off x="76201" y="127238"/>
            <a:ext cx="4419600" cy="2965150"/>
          </a:xfrm>
          <a:prstGeom prst="rect">
            <a:avLst/>
          </a:prstGeom>
          <a:ln w="22225">
            <a:solidFill>
              <a:schemeClr val="tx1"/>
            </a:solidFill>
          </a:ln>
        </p:spPr>
      </p:pic>
      <p:pic>
        <p:nvPicPr>
          <p:cNvPr id="4" name="Picture 3"/>
          <p:cNvPicPr>
            <a:picLocks noChangeAspect="1"/>
          </p:cNvPicPr>
          <p:nvPr/>
        </p:nvPicPr>
        <p:blipFill>
          <a:blip r:embed="rId3" cstate="screen">
            <a:extLst>
              <a:ext uri="{28A0092B-C50C-407E-A947-70E740481C1C}">
                <a14:useLocalDpi xmlns="" xmlns:a14="http://schemas.microsoft.com/office/drawing/2010/main"/>
              </a:ext>
            </a:extLst>
          </a:blip>
          <a:stretch>
            <a:fillRect/>
          </a:stretch>
        </p:blipFill>
        <p:spPr>
          <a:xfrm>
            <a:off x="4643622" y="3580967"/>
            <a:ext cx="2034268" cy="1533525"/>
          </a:xfrm>
          <a:prstGeom prst="rect">
            <a:avLst/>
          </a:prstGeom>
          <a:ln w="25400">
            <a:solidFill>
              <a:schemeClr val="tx1"/>
            </a:solidFill>
          </a:ln>
        </p:spPr>
      </p:pic>
      <p:pic>
        <p:nvPicPr>
          <p:cNvPr id="2" name="Picture 1"/>
          <p:cNvPicPr>
            <a:picLocks noChangeAspect="1"/>
          </p:cNvPicPr>
          <p:nvPr/>
        </p:nvPicPr>
        <p:blipFill>
          <a:blip r:embed="rId4" cstate="screen">
            <a:extLst>
              <a:ext uri="{28A0092B-C50C-407E-A947-70E740481C1C}">
                <a14:useLocalDpi xmlns="" xmlns:a14="http://schemas.microsoft.com/office/drawing/2010/main"/>
              </a:ext>
            </a:extLst>
          </a:blip>
          <a:stretch>
            <a:fillRect/>
          </a:stretch>
        </p:blipFill>
        <p:spPr>
          <a:xfrm>
            <a:off x="2507559" y="3579626"/>
            <a:ext cx="2036731" cy="1527548"/>
          </a:xfrm>
          <a:prstGeom prst="rect">
            <a:avLst/>
          </a:prstGeom>
          <a:ln w="25400">
            <a:solidFill>
              <a:schemeClr val="tx1"/>
            </a:solidFill>
          </a:ln>
        </p:spPr>
      </p:pic>
      <p:pic>
        <p:nvPicPr>
          <p:cNvPr id="3" name="Picture 2"/>
          <p:cNvPicPr>
            <a:picLocks noChangeAspect="1"/>
          </p:cNvPicPr>
          <p:nvPr/>
        </p:nvPicPr>
        <p:blipFill>
          <a:blip r:embed="rId5" cstate="screen">
            <a:extLst>
              <a:ext uri="{28A0092B-C50C-407E-A947-70E740481C1C}">
                <a14:useLocalDpi xmlns="" xmlns:a14="http://schemas.microsoft.com/office/drawing/2010/main"/>
              </a:ext>
            </a:extLst>
          </a:blip>
          <a:stretch>
            <a:fillRect/>
          </a:stretch>
        </p:blipFill>
        <p:spPr>
          <a:xfrm>
            <a:off x="6754090" y="3581400"/>
            <a:ext cx="2286000" cy="1524000"/>
          </a:xfrm>
          <a:prstGeom prst="rect">
            <a:avLst/>
          </a:prstGeom>
          <a:ln w="25400">
            <a:solidFill>
              <a:schemeClr val="tx1"/>
            </a:solidFill>
          </a:ln>
        </p:spPr>
      </p:pic>
      <p:pic>
        <p:nvPicPr>
          <p:cNvPr id="5" name="Picture 4"/>
          <p:cNvPicPr>
            <a:picLocks noChangeAspect="1"/>
          </p:cNvPicPr>
          <p:nvPr/>
        </p:nvPicPr>
        <p:blipFill>
          <a:blip r:embed="rId6" cstate="screen">
            <a:extLst>
              <a:ext uri="{28A0092B-C50C-407E-A947-70E740481C1C}">
                <a14:useLocalDpi xmlns="" xmlns:a14="http://schemas.microsoft.com/office/drawing/2010/main"/>
              </a:ext>
            </a:extLst>
          </a:blip>
          <a:stretch>
            <a:fillRect/>
          </a:stretch>
        </p:blipFill>
        <p:spPr>
          <a:xfrm>
            <a:off x="124690" y="3581400"/>
            <a:ext cx="2286000" cy="1524000"/>
          </a:xfrm>
          <a:prstGeom prst="rect">
            <a:avLst/>
          </a:prstGeom>
          <a:ln w="25400">
            <a:solidFill>
              <a:schemeClr val="tx1"/>
            </a:solidFill>
          </a:ln>
        </p:spPr>
      </p:pic>
      <p:pic>
        <p:nvPicPr>
          <p:cNvPr id="7" name="Picture 6" descr="MyMix_S.png"/>
          <p:cNvPicPr>
            <a:picLocks noChangeAspect="1"/>
          </p:cNvPicPr>
          <p:nvPr/>
        </p:nvPicPr>
        <p:blipFill>
          <a:blip r:embed="rId7" cstate="email"/>
          <a:stretch>
            <a:fillRect/>
          </a:stretch>
        </p:blipFill>
        <p:spPr>
          <a:xfrm>
            <a:off x="3778222" y="685800"/>
            <a:ext cx="1730800" cy="2088232"/>
          </a:xfrm>
          <a:prstGeom prst="rect">
            <a:avLst/>
          </a:prstGeom>
        </p:spPr>
      </p:pic>
      <p:pic>
        <p:nvPicPr>
          <p:cNvPr id="8" name="Picture 7" descr="MyMix_S.png"/>
          <p:cNvPicPr>
            <a:picLocks noChangeAspect="1"/>
          </p:cNvPicPr>
          <p:nvPr/>
        </p:nvPicPr>
        <p:blipFill>
          <a:blip r:embed="rId7" cstate="email"/>
          <a:stretch>
            <a:fillRect/>
          </a:stretch>
        </p:blipFill>
        <p:spPr>
          <a:xfrm>
            <a:off x="402290" y="4767866"/>
            <a:ext cx="1730800" cy="2088232"/>
          </a:xfrm>
          <a:prstGeom prst="rect">
            <a:avLst/>
          </a:prstGeom>
        </p:spPr>
      </p:pic>
      <p:pic>
        <p:nvPicPr>
          <p:cNvPr id="9" name="Picture 8" descr="MyMix_S.png"/>
          <p:cNvPicPr>
            <a:picLocks noChangeAspect="1"/>
          </p:cNvPicPr>
          <p:nvPr/>
        </p:nvPicPr>
        <p:blipFill>
          <a:blip r:embed="rId7" cstate="email"/>
          <a:stretch>
            <a:fillRect/>
          </a:stretch>
        </p:blipFill>
        <p:spPr>
          <a:xfrm>
            <a:off x="2660524" y="4769768"/>
            <a:ext cx="1730800" cy="2088232"/>
          </a:xfrm>
          <a:prstGeom prst="rect">
            <a:avLst/>
          </a:prstGeom>
        </p:spPr>
      </p:pic>
      <p:pic>
        <p:nvPicPr>
          <p:cNvPr id="10" name="Picture 9" descr="MyMix_S.png"/>
          <p:cNvPicPr>
            <a:picLocks noChangeAspect="1"/>
          </p:cNvPicPr>
          <p:nvPr/>
        </p:nvPicPr>
        <p:blipFill>
          <a:blip r:embed="rId7" cstate="email"/>
          <a:stretch>
            <a:fillRect/>
          </a:stretch>
        </p:blipFill>
        <p:spPr>
          <a:xfrm>
            <a:off x="4796022" y="4769768"/>
            <a:ext cx="1730800" cy="2088232"/>
          </a:xfrm>
          <a:prstGeom prst="rect">
            <a:avLst/>
          </a:prstGeom>
        </p:spPr>
      </p:pic>
      <p:pic>
        <p:nvPicPr>
          <p:cNvPr id="11" name="Picture 10" descr="MyMix_S.png"/>
          <p:cNvPicPr>
            <a:picLocks noChangeAspect="1"/>
          </p:cNvPicPr>
          <p:nvPr/>
        </p:nvPicPr>
        <p:blipFill>
          <a:blip r:embed="rId7" cstate="email"/>
          <a:stretch>
            <a:fillRect/>
          </a:stretch>
        </p:blipFill>
        <p:spPr>
          <a:xfrm>
            <a:off x="7031690" y="4769768"/>
            <a:ext cx="1730800" cy="2088232"/>
          </a:xfrm>
          <a:prstGeom prst="rect">
            <a:avLst/>
          </a:prstGeom>
        </p:spPr>
      </p:pic>
      <p:sp>
        <p:nvSpPr>
          <p:cNvPr id="12" name="TextBox 11"/>
          <p:cNvSpPr txBox="1"/>
          <p:nvPr/>
        </p:nvSpPr>
        <p:spPr>
          <a:xfrm>
            <a:off x="5724128" y="836712"/>
            <a:ext cx="2952328" cy="923330"/>
          </a:xfrm>
          <a:prstGeom prst="rect">
            <a:avLst/>
          </a:prstGeom>
          <a:noFill/>
        </p:spPr>
        <p:txBody>
          <a:bodyPr wrap="square" rtlCol="0">
            <a:spAutoFit/>
          </a:bodyPr>
          <a:lstStyle/>
          <a:p>
            <a:r>
              <a:rPr lang="en-US" dirty="0" smtClean="0">
                <a:latin typeface="Century Gothic" pitchFamily="34" charset="0"/>
              </a:rPr>
              <a:t>myMix </a:t>
            </a:r>
            <a:r>
              <a:rPr lang="en-US" dirty="0" smtClean="0">
                <a:latin typeface="Century Gothic" pitchFamily="34" charset="0"/>
              </a:rPr>
              <a:t>– </a:t>
            </a:r>
            <a:r>
              <a:rPr lang="en-US" dirty="0" err="1" smtClean="0">
                <a:latin typeface="Century Gothic" pitchFamily="34" charset="0"/>
              </a:rPr>
              <a:t>Konferenztechnik</a:t>
            </a:r>
            <a:r>
              <a:rPr lang="en-US" dirty="0" smtClean="0">
                <a:latin typeface="Century Gothic" pitchFamily="34" charset="0"/>
              </a:rPr>
              <a:t> , Hotels, </a:t>
            </a:r>
            <a:r>
              <a:rPr lang="en-US" dirty="0" err="1" smtClean="0">
                <a:latin typeface="Century Gothic" pitchFamily="34" charset="0"/>
              </a:rPr>
              <a:t>Tagungszentren</a:t>
            </a:r>
            <a:endParaRPr lang="en-US" dirty="0" smtClean="0">
              <a:latin typeface="Century Gothic" pitchFamily="34" charset="0"/>
            </a:endParaRPr>
          </a:p>
        </p:txBody>
      </p:sp>
    </p:spTree>
    <p:extLst>
      <p:ext uri="{BB962C8B-B14F-4D97-AF65-F5344CB8AC3E}">
        <p14:creationId xmlns="" xmlns:p14="http://schemas.microsoft.com/office/powerpoint/2010/main" val="3706886496"/>
      </p:ext>
    </p:extLst>
  </p:cSld>
  <p:clrMapOvr>
    <a:masterClrMapping/>
  </p:clrMapOvr>
  <mc:AlternateContent xmlns:mc="http://schemas.openxmlformats.org/markup-compatibility/2006">
    <mc:Choice xmlns="" xmlns:p14="http://schemas.microsoft.com/office/powerpoint/2010/main" Requires="p14">
      <p:transition spd="slow" p14:dur="1750">
        <p:wipe dir="d"/>
      </p:transition>
    </mc:Choice>
    <mc:Fallback>
      <p:transition spd="slow">
        <p:wipe dir="d"/>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Enhanced2 copy.png"/>
          <p:cNvPicPr>
            <a:picLocks noChangeAspect="1"/>
          </p:cNvPicPr>
          <p:nvPr/>
        </p:nvPicPr>
        <p:blipFill>
          <a:blip r:embed="rId2" cstate="email"/>
          <a:stretch>
            <a:fillRect/>
          </a:stretch>
        </p:blipFill>
        <p:spPr>
          <a:xfrm>
            <a:off x="6948264" y="5805264"/>
            <a:ext cx="1887988" cy="504425"/>
          </a:xfrm>
          <a:prstGeom prst="rect">
            <a:avLst/>
          </a:prstGeom>
          <a:effectLst>
            <a:reflection blurRad="6350" stA="50000" endA="300" endPos="90000" dir="5400000" sy="-100000" algn="bl" rotWithShape="0"/>
          </a:effectLst>
        </p:spPr>
      </p:pic>
      <p:sp>
        <p:nvSpPr>
          <p:cNvPr id="7" name="Rectangle 6"/>
          <p:cNvSpPr/>
          <p:nvPr/>
        </p:nvSpPr>
        <p:spPr>
          <a:xfrm>
            <a:off x="323528" y="548680"/>
            <a:ext cx="8604448" cy="50405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14 line level signals from console to IEX-16L </a:t>
            </a:r>
          </a:p>
          <a:p>
            <a:pPr algn="ctr"/>
            <a:endParaRPr lang="en-US" dirty="0">
              <a:solidFill>
                <a:prstClr val="white"/>
              </a:solidFill>
            </a:endParaRPr>
          </a:p>
        </p:txBody>
      </p:sp>
      <p:pic>
        <p:nvPicPr>
          <p:cNvPr id="5" name="Picture 4" descr="mymix sparkling.png"/>
          <p:cNvPicPr>
            <a:picLocks noChangeAspect="1"/>
          </p:cNvPicPr>
          <p:nvPr/>
        </p:nvPicPr>
        <p:blipFill>
          <a:blip r:embed="rId3" cstate="screen"/>
          <a:srcRect/>
          <a:stretch>
            <a:fillRect/>
          </a:stretch>
        </p:blipFill>
        <p:spPr>
          <a:xfrm>
            <a:off x="251520" y="260648"/>
            <a:ext cx="1584176" cy="1361360"/>
          </a:xfrm>
          <a:prstGeom prst="rect">
            <a:avLst/>
          </a:prstGeom>
        </p:spPr>
      </p:pic>
      <p:sp>
        <p:nvSpPr>
          <p:cNvPr id="11" name="TextBox 10"/>
          <p:cNvSpPr txBox="1"/>
          <p:nvPr/>
        </p:nvSpPr>
        <p:spPr>
          <a:xfrm>
            <a:off x="251520" y="5805264"/>
            <a:ext cx="6624736" cy="461665"/>
          </a:xfrm>
          <a:prstGeom prst="rect">
            <a:avLst/>
          </a:prstGeom>
          <a:noFill/>
        </p:spPr>
        <p:txBody>
          <a:bodyPr wrap="square" rtlCol="0">
            <a:spAutoFit/>
          </a:bodyPr>
          <a:lstStyle/>
          <a:p>
            <a:r>
              <a:rPr lang="de-DE" sz="2400" dirty="0" smtClean="0">
                <a:latin typeface="Century Gothic" pitchFamily="34" charset="0"/>
              </a:rPr>
              <a:t>Sound Distribution </a:t>
            </a:r>
            <a:r>
              <a:rPr lang="de-DE" sz="2400" dirty="0" smtClean="0">
                <a:latin typeface="Century Gothic" pitchFamily="34" charset="0"/>
              </a:rPr>
              <a:t> </a:t>
            </a:r>
            <a:endParaRPr lang="en-US" sz="2400" dirty="0" smtClean="0">
              <a:latin typeface="Century Gothic" pitchFamily="34" charset="0"/>
            </a:endParaRPr>
          </a:p>
        </p:txBody>
      </p:sp>
      <p:sp>
        <p:nvSpPr>
          <p:cNvPr id="27" name="Rectangle 26"/>
          <p:cNvSpPr/>
          <p:nvPr/>
        </p:nvSpPr>
        <p:spPr>
          <a:xfrm>
            <a:off x="3203848" y="1484784"/>
            <a:ext cx="1656184" cy="1152128"/>
          </a:xfrm>
          <a:prstGeom prst="rect">
            <a:avLst/>
          </a:prstGeom>
          <a:solidFill>
            <a:schemeClr val="accent4">
              <a:lumMod val="20000"/>
              <a:lumOff val="80000"/>
              <a:alpha val="3019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descr="MyMix_S.jpg"/>
          <p:cNvPicPr>
            <a:picLocks noChangeAspect="1"/>
          </p:cNvPicPr>
          <p:nvPr/>
        </p:nvPicPr>
        <p:blipFill>
          <a:blip r:embed="rId4" cstate="screen"/>
          <a:srcRect/>
          <a:stretch>
            <a:fillRect/>
          </a:stretch>
        </p:blipFill>
        <p:spPr>
          <a:xfrm>
            <a:off x="3275857" y="2028116"/>
            <a:ext cx="432048" cy="536787"/>
          </a:xfrm>
          <a:prstGeom prst="rect">
            <a:avLst/>
          </a:prstGeom>
        </p:spPr>
      </p:pic>
      <p:sp>
        <p:nvSpPr>
          <p:cNvPr id="31" name="TextBox 30"/>
          <p:cNvSpPr txBox="1"/>
          <p:nvPr/>
        </p:nvSpPr>
        <p:spPr>
          <a:xfrm>
            <a:off x="3491880" y="1556792"/>
            <a:ext cx="1080120" cy="307777"/>
          </a:xfrm>
          <a:prstGeom prst="rect">
            <a:avLst/>
          </a:prstGeom>
          <a:noFill/>
        </p:spPr>
        <p:txBody>
          <a:bodyPr wrap="square" rtlCol="0">
            <a:spAutoFit/>
          </a:bodyPr>
          <a:lstStyle/>
          <a:p>
            <a:r>
              <a:rPr lang="de-DE" sz="1400" dirty="0" smtClean="0">
                <a:solidFill>
                  <a:schemeClr val="bg1"/>
                </a:solidFill>
                <a:latin typeface="Century Gothic" pitchFamily="34" charset="0"/>
              </a:rPr>
              <a:t>Room1</a:t>
            </a:r>
            <a:endParaRPr lang="en-US" sz="1400" dirty="0" smtClean="0">
              <a:solidFill>
                <a:schemeClr val="bg1"/>
              </a:solidFill>
              <a:latin typeface="Century Gothic" pitchFamily="34" charset="0"/>
            </a:endParaRPr>
          </a:p>
        </p:txBody>
      </p:sp>
      <p:pic>
        <p:nvPicPr>
          <p:cNvPr id="32" name="Picture 31" descr="SRM450.png"/>
          <p:cNvPicPr>
            <a:picLocks noChangeAspect="1"/>
          </p:cNvPicPr>
          <p:nvPr/>
        </p:nvPicPr>
        <p:blipFill>
          <a:blip r:embed="rId5" cstate="screen"/>
          <a:stretch>
            <a:fillRect/>
          </a:stretch>
        </p:blipFill>
        <p:spPr>
          <a:xfrm>
            <a:off x="4427984" y="2071886"/>
            <a:ext cx="288032" cy="457599"/>
          </a:xfrm>
          <a:prstGeom prst="rect">
            <a:avLst/>
          </a:prstGeom>
        </p:spPr>
      </p:pic>
      <p:pic>
        <p:nvPicPr>
          <p:cNvPr id="33" name="Picture 32" descr="SRM450.png"/>
          <p:cNvPicPr>
            <a:picLocks noChangeAspect="1"/>
          </p:cNvPicPr>
          <p:nvPr/>
        </p:nvPicPr>
        <p:blipFill>
          <a:blip r:embed="rId5" cstate="screen"/>
          <a:stretch>
            <a:fillRect/>
          </a:stretch>
        </p:blipFill>
        <p:spPr>
          <a:xfrm>
            <a:off x="4120902" y="2079898"/>
            <a:ext cx="288032" cy="457599"/>
          </a:xfrm>
          <a:prstGeom prst="rect">
            <a:avLst/>
          </a:prstGeom>
        </p:spPr>
      </p:pic>
      <p:sp>
        <p:nvSpPr>
          <p:cNvPr id="34" name="Rectangle 33"/>
          <p:cNvSpPr/>
          <p:nvPr/>
        </p:nvSpPr>
        <p:spPr>
          <a:xfrm>
            <a:off x="5004048" y="1484784"/>
            <a:ext cx="1656184" cy="1152128"/>
          </a:xfrm>
          <a:prstGeom prst="rect">
            <a:avLst/>
          </a:prstGeom>
          <a:solidFill>
            <a:schemeClr val="accent4">
              <a:lumMod val="20000"/>
              <a:lumOff val="80000"/>
              <a:alpha val="3019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5" descr="MyMix_S.jpg"/>
          <p:cNvPicPr>
            <a:picLocks noChangeAspect="1"/>
          </p:cNvPicPr>
          <p:nvPr/>
        </p:nvPicPr>
        <p:blipFill>
          <a:blip r:embed="rId4" cstate="screen"/>
          <a:srcRect/>
          <a:stretch>
            <a:fillRect/>
          </a:stretch>
        </p:blipFill>
        <p:spPr>
          <a:xfrm>
            <a:off x="5076057" y="2028116"/>
            <a:ext cx="432048" cy="536787"/>
          </a:xfrm>
          <a:prstGeom prst="rect">
            <a:avLst/>
          </a:prstGeom>
        </p:spPr>
      </p:pic>
      <p:sp>
        <p:nvSpPr>
          <p:cNvPr id="37" name="TextBox 36"/>
          <p:cNvSpPr txBox="1"/>
          <p:nvPr/>
        </p:nvSpPr>
        <p:spPr>
          <a:xfrm>
            <a:off x="5292080" y="1556792"/>
            <a:ext cx="1080120" cy="307777"/>
          </a:xfrm>
          <a:prstGeom prst="rect">
            <a:avLst/>
          </a:prstGeom>
          <a:noFill/>
        </p:spPr>
        <p:txBody>
          <a:bodyPr wrap="square" rtlCol="0">
            <a:spAutoFit/>
          </a:bodyPr>
          <a:lstStyle/>
          <a:p>
            <a:r>
              <a:rPr lang="de-DE" sz="1400" dirty="0" smtClean="0">
                <a:solidFill>
                  <a:schemeClr val="bg1"/>
                </a:solidFill>
                <a:latin typeface="Century Gothic" pitchFamily="34" charset="0"/>
              </a:rPr>
              <a:t>Room 2</a:t>
            </a:r>
            <a:endParaRPr lang="en-US" sz="1400" dirty="0" smtClean="0">
              <a:solidFill>
                <a:schemeClr val="bg1"/>
              </a:solidFill>
              <a:latin typeface="Century Gothic" pitchFamily="34" charset="0"/>
            </a:endParaRPr>
          </a:p>
        </p:txBody>
      </p:sp>
      <p:pic>
        <p:nvPicPr>
          <p:cNvPr id="38" name="Picture 37" descr="SRM450.png"/>
          <p:cNvPicPr>
            <a:picLocks noChangeAspect="1"/>
          </p:cNvPicPr>
          <p:nvPr/>
        </p:nvPicPr>
        <p:blipFill>
          <a:blip r:embed="rId5" cstate="screen"/>
          <a:stretch>
            <a:fillRect/>
          </a:stretch>
        </p:blipFill>
        <p:spPr>
          <a:xfrm>
            <a:off x="6228184" y="2071886"/>
            <a:ext cx="288032" cy="457599"/>
          </a:xfrm>
          <a:prstGeom prst="rect">
            <a:avLst/>
          </a:prstGeom>
        </p:spPr>
      </p:pic>
      <p:pic>
        <p:nvPicPr>
          <p:cNvPr id="39" name="Picture 38" descr="SRM450.png"/>
          <p:cNvPicPr>
            <a:picLocks noChangeAspect="1"/>
          </p:cNvPicPr>
          <p:nvPr/>
        </p:nvPicPr>
        <p:blipFill>
          <a:blip r:embed="rId5" cstate="screen"/>
          <a:stretch>
            <a:fillRect/>
          </a:stretch>
        </p:blipFill>
        <p:spPr>
          <a:xfrm>
            <a:off x="5921102" y="2079898"/>
            <a:ext cx="288032" cy="457599"/>
          </a:xfrm>
          <a:prstGeom prst="rect">
            <a:avLst/>
          </a:prstGeom>
        </p:spPr>
      </p:pic>
      <p:sp>
        <p:nvSpPr>
          <p:cNvPr id="40" name="Rectangle 39"/>
          <p:cNvSpPr/>
          <p:nvPr/>
        </p:nvSpPr>
        <p:spPr>
          <a:xfrm>
            <a:off x="6804248" y="1484784"/>
            <a:ext cx="1656184" cy="1152128"/>
          </a:xfrm>
          <a:prstGeom prst="rect">
            <a:avLst/>
          </a:prstGeom>
          <a:solidFill>
            <a:schemeClr val="accent4">
              <a:lumMod val="20000"/>
              <a:lumOff val="80000"/>
              <a:alpha val="3019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Picture 40" descr="MyMix_S.jpg"/>
          <p:cNvPicPr>
            <a:picLocks noChangeAspect="1"/>
          </p:cNvPicPr>
          <p:nvPr/>
        </p:nvPicPr>
        <p:blipFill>
          <a:blip r:embed="rId4" cstate="screen"/>
          <a:srcRect/>
          <a:stretch>
            <a:fillRect/>
          </a:stretch>
        </p:blipFill>
        <p:spPr>
          <a:xfrm>
            <a:off x="6876257" y="2028116"/>
            <a:ext cx="432048" cy="536787"/>
          </a:xfrm>
          <a:prstGeom prst="rect">
            <a:avLst/>
          </a:prstGeom>
        </p:spPr>
      </p:pic>
      <p:sp>
        <p:nvSpPr>
          <p:cNvPr id="42" name="TextBox 41"/>
          <p:cNvSpPr txBox="1"/>
          <p:nvPr/>
        </p:nvSpPr>
        <p:spPr>
          <a:xfrm>
            <a:off x="7092280" y="1556792"/>
            <a:ext cx="1080120" cy="307777"/>
          </a:xfrm>
          <a:prstGeom prst="rect">
            <a:avLst/>
          </a:prstGeom>
          <a:noFill/>
        </p:spPr>
        <p:txBody>
          <a:bodyPr wrap="square" rtlCol="0">
            <a:spAutoFit/>
          </a:bodyPr>
          <a:lstStyle/>
          <a:p>
            <a:r>
              <a:rPr lang="de-DE" sz="1400" dirty="0" smtClean="0">
                <a:solidFill>
                  <a:schemeClr val="bg1"/>
                </a:solidFill>
                <a:latin typeface="Century Gothic" pitchFamily="34" charset="0"/>
              </a:rPr>
              <a:t>Room 3</a:t>
            </a:r>
            <a:endParaRPr lang="en-US" sz="1400" dirty="0" smtClean="0">
              <a:solidFill>
                <a:schemeClr val="bg1"/>
              </a:solidFill>
              <a:latin typeface="Century Gothic" pitchFamily="34" charset="0"/>
            </a:endParaRPr>
          </a:p>
        </p:txBody>
      </p:sp>
      <p:pic>
        <p:nvPicPr>
          <p:cNvPr id="43" name="Picture 42" descr="SRM450.png"/>
          <p:cNvPicPr>
            <a:picLocks noChangeAspect="1"/>
          </p:cNvPicPr>
          <p:nvPr/>
        </p:nvPicPr>
        <p:blipFill>
          <a:blip r:embed="rId5" cstate="screen"/>
          <a:stretch>
            <a:fillRect/>
          </a:stretch>
        </p:blipFill>
        <p:spPr>
          <a:xfrm>
            <a:off x="8028384" y="2071886"/>
            <a:ext cx="288032" cy="457599"/>
          </a:xfrm>
          <a:prstGeom prst="rect">
            <a:avLst/>
          </a:prstGeom>
        </p:spPr>
      </p:pic>
      <p:pic>
        <p:nvPicPr>
          <p:cNvPr id="44" name="Picture 43" descr="SRM450.png"/>
          <p:cNvPicPr>
            <a:picLocks noChangeAspect="1"/>
          </p:cNvPicPr>
          <p:nvPr/>
        </p:nvPicPr>
        <p:blipFill>
          <a:blip r:embed="rId5" cstate="screen"/>
          <a:stretch>
            <a:fillRect/>
          </a:stretch>
        </p:blipFill>
        <p:spPr>
          <a:xfrm>
            <a:off x="7721302" y="2079898"/>
            <a:ext cx="288032" cy="457599"/>
          </a:xfrm>
          <a:prstGeom prst="rect">
            <a:avLst/>
          </a:prstGeom>
        </p:spPr>
      </p:pic>
      <p:sp>
        <p:nvSpPr>
          <p:cNvPr id="45" name="Rectangle 44"/>
          <p:cNvSpPr/>
          <p:nvPr/>
        </p:nvSpPr>
        <p:spPr>
          <a:xfrm>
            <a:off x="3203848" y="2708920"/>
            <a:ext cx="1656184" cy="1152128"/>
          </a:xfrm>
          <a:prstGeom prst="rect">
            <a:avLst/>
          </a:prstGeom>
          <a:solidFill>
            <a:schemeClr val="accent4">
              <a:lumMod val="20000"/>
              <a:lumOff val="80000"/>
              <a:alpha val="3019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descr="MyMix_S.jpg"/>
          <p:cNvPicPr>
            <a:picLocks noChangeAspect="1"/>
          </p:cNvPicPr>
          <p:nvPr/>
        </p:nvPicPr>
        <p:blipFill>
          <a:blip r:embed="rId4" cstate="screen"/>
          <a:srcRect/>
          <a:stretch>
            <a:fillRect/>
          </a:stretch>
        </p:blipFill>
        <p:spPr>
          <a:xfrm>
            <a:off x="3275857" y="3252252"/>
            <a:ext cx="432048" cy="536787"/>
          </a:xfrm>
          <a:prstGeom prst="rect">
            <a:avLst/>
          </a:prstGeom>
        </p:spPr>
      </p:pic>
      <p:sp>
        <p:nvSpPr>
          <p:cNvPr id="47" name="TextBox 46"/>
          <p:cNvSpPr txBox="1"/>
          <p:nvPr/>
        </p:nvSpPr>
        <p:spPr>
          <a:xfrm>
            <a:off x="3491880" y="2780928"/>
            <a:ext cx="1080120" cy="307777"/>
          </a:xfrm>
          <a:prstGeom prst="rect">
            <a:avLst/>
          </a:prstGeom>
          <a:noFill/>
        </p:spPr>
        <p:txBody>
          <a:bodyPr wrap="square" rtlCol="0">
            <a:spAutoFit/>
          </a:bodyPr>
          <a:lstStyle/>
          <a:p>
            <a:r>
              <a:rPr lang="de-DE" sz="1400" dirty="0" smtClean="0">
                <a:solidFill>
                  <a:schemeClr val="bg1"/>
                </a:solidFill>
                <a:latin typeface="Century Gothic" pitchFamily="34" charset="0"/>
              </a:rPr>
              <a:t>Room 4</a:t>
            </a:r>
            <a:endParaRPr lang="en-US" sz="1400" dirty="0" smtClean="0">
              <a:solidFill>
                <a:schemeClr val="bg1"/>
              </a:solidFill>
              <a:latin typeface="Century Gothic" pitchFamily="34" charset="0"/>
            </a:endParaRPr>
          </a:p>
        </p:txBody>
      </p:sp>
      <p:pic>
        <p:nvPicPr>
          <p:cNvPr id="48" name="Picture 47" descr="SRM450.png"/>
          <p:cNvPicPr>
            <a:picLocks noChangeAspect="1"/>
          </p:cNvPicPr>
          <p:nvPr/>
        </p:nvPicPr>
        <p:blipFill>
          <a:blip r:embed="rId5" cstate="screen"/>
          <a:stretch>
            <a:fillRect/>
          </a:stretch>
        </p:blipFill>
        <p:spPr>
          <a:xfrm>
            <a:off x="4427984" y="3296022"/>
            <a:ext cx="288032" cy="457599"/>
          </a:xfrm>
          <a:prstGeom prst="rect">
            <a:avLst/>
          </a:prstGeom>
        </p:spPr>
      </p:pic>
      <p:pic>
        <p:nvPicPr>
          <p:cNvPr id="49" name="Picture 48" descr="SRM450.png"/>
          <p:cNvPicPr>
            <a:picLocks noChangeAspect="1"/>
          </p:cNvPicPr>
          <p:nvPr/>
        </p:nvPicPr>
        <p:blipFill>
          <a:blip r:embed="rId5" cstate="screen"/>
          <a:stretch>
            <a:fillRect/>
          </a:stretch>
        </p:blipFill>
        <p:spPr>
          <a:xfrm>
            <a:off x="4120902" y="3304034"/>
            <a:ext cx="288032" cy="457599"/>
          </a:xfrm>
          <a:prstGeom prst="rect">
            <a:avLst/>
          </a:prstGeom>
        </p:spPr>
      </p:pic>
      <p:sp>
        <p:nvSpPr>
          <p:cNvPr id="50" name="Rectangle 49"/>
          <p:cNvSpPr/>
          <p:nvPr/>
        </p:nvSpPr>
        <p:spPr>
          <a:xfrm>
            <a:off x="5004048" y="2708920"/>
            <a:ext cx="1656184" cy="1152128"/>
          </a:xfrm>
          <a:prstGeom prst="rect">
            <a:avLst/>
          </a:prstGeom>
          <a:solidFill>
            <a:schemeClr val="accent4">
              <a:lumMod val="20000"/>
              <a:lumOff val="80000"/>
              <a:alpha val="3019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 name="Picture 50" descr="MyMix_S.jpg"/>
          <p:cNvPicPr>
            <a:picLocks noChangeAspect="1"/>
          </p:cNvPicPr>
          <p:nvPr/>
        </p:nvPicPr>
        <p:blipFill>
          <a:blip r:embed="rId4" cstate="screen"/>
          <a:srcRect/>
          <a:stretch>
            <a:fillRect/>
          </a:stretch>
        </p:blipFill>
        <p:spPr>
          <a:xfrm>
            <a:off x="5076057" y="3252252"/>
            <a:ext cx="432048" cy="536787"/>
          </a:xfrm>
          <a:prstGeom prst="rect">
            <a:avLst/>
          </a:prstGeom>
        </p:spPr>
      </p:pic>
      <p:sp>
        <p:nvSpPr>
          <p:cNvPr id="52" name="TextBox 51"/>
          <p:cNvSpPr txBox="1"/>
          <p:nvPr/>
        </p:nvSpPr>
        <p:spPr>
          <a:xfrm>
            <a:off x="5292080" y="2780928"/>
            <a:ext cx="1080120" cy="307777"/>
          </a:xfrm>
          <a:prstGeom prst="rect">
            <a:avLst/>
          </a:prstGeom>
          <a:noFill/>
        </p:spPr>
        <p:txBody>
          <a:bodyPr wrap="square" rtlCol="0">
            <a:spAutoFit/>
          </a:bodyPr>
          <a:lstStyle/>
          <a:p>
            <a:r>
              <a:rPr lang="de-DE" sz="1400" dirty="0" smtClean="0">
                <a:solidFill>
                  <a:schemeClr val="bg1"/>
                </a:solidFill>
                <a:latin typeface="Century Gothic" pitchFamily="34" charset="0"/>
              </a:rPr>
              <a:t>Room 5</a:t>
            </a:r>
            <a:endParaRPr lang="en-US" sz="1400" dirty="0" smtClean="0">
              <a:solidFill>
                <a:schemeClr val="bg1"/>
              </a:solidFill>
              <a:latin typeface="Century Gothic" pitchFamily="34" charset="0"/>
            </a:endParaRPr>
          </a:p>
        </p:txBody>
      </p:sp>
      <p:pic>
        <p:nvPicPr>
          <p:cNvPr id="53" name="Picture 52" descr="SRM450.png"/>
          <p:cNvPicPr>
            <a:picLocks noChangeAspect="1"/>
          </p:cNvPicPr>
          <p:nvPr/>
        </p:nvPicPr>
        <p:blipFill>
          <a:blip r:embed="rId5" cstate="screen"/>
          <a:stretch>
            <a:fillRect/>
          </a:stretch>
        </p:blipFill>
        <p:spPr>
          <a:xfrm>
            <a:off x="6228184" y="3296022"/>
            <a:ext cx="288032" cy="457599"/>
          </a:xfrm>
          <a:prstGeom prst="rect">
            <a:avLst/>
          </a:prstGeom>
        </p:spPr>
      </p:pic>
      <p:pic>
        <p:nvPicPr>
          <p:cNvPr id="54" name="Picture 53" descr="SRM450.png"/>
          <p:cNvPicPr>
            <a:picLocks noChangeAspect="1"/>
          </p:cNvPicPr>
          <p:nvPr/>
        </p:nvPicPr>
        <p:blipFill>
          <a:blip r:embed="rId5" cstate="screen"/>
          <a:stretch>
            <a:fillRect/>
          </a:stretch>
        </p:blipFill>
        <p:spPr>
          <a:xfrm>
            <a:off x="5921102" y="3304034"/>
            <a:ext cx="288032" cy="457599"/>
          </a:xfrm>
          <a:prstGeom prst="rect">
            <a:avLst/>
          </a:prstGeom>
        </p:spPr>
      </p:pic>
      <p:sp>
        <p:nvSpPr>
          <p:cNvPr id="55" name="Rectangle 54"/>
          <p:cNvSpPr/>
          <p:nvPr/>
        </p:nvSpPr>
        <p:spPr>
          <a:xfrm>
            <a:off x="6804248" y="2708920"/>
            <a:ext cx="1656184" cy="1152128"/>
          </a:xfrm>
          <a:prstGeom prst="rect">
            <a:avLst/>
          </a:prstGeom>
          <a:solidFill>
            <a:schemeClr val="accent4">
              <a:lumMod val="20000"/>
              <a:lumOff val="80000"/>
              <a:alpha val="3019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6" name="Picture 55" descr="MyMix_S.jpg"/>
          <p:cNvPicPr>
            <a:picLocks noChangeAspect="1"/>
          </p:cNvPicPr>
          <p:nvPr/>
        </p:nvPicPr>
        <p:blipFill>
          <a:blip r:embed="rId4" cstate="screen"/>
          <a:srcRect/>
          <a:stretch>
            <a:fillRect/>
          </a:stretch>
        </p:blipFill>
        <p:spPr>
          <a:xfrm>
            <a:off x="6876257" y="3252252"/>
            <a:ext cx="432048" cy="536787"/>
          </a:xfrm>
          <a:prstGeom prst="rect">
            <a:avLst/>
          </a:prstGeom>
        </p:spPr>
      </p:pic>
      <p:sp>
        <p:nvSpPr>
          <p:cNvPr id="57" name="TextBox 56"/>
          <p:cNvSpPr txBox="1"/>
          <p:nvPr/>
        </p:nvSpPr>
        <p:spPr>
          <a:xfrm>
            <a:off x="7092280" y="2780928"/>
            <a:ext cx="1080120" cy="307777"/>
          </a:xfrm>
          <a:prstGeom prst="rect">
            <a:avLst/>
          </a:prstGeom>
          <a:noFill/>
        </p:spPr>
        <p:txBody>
          <a:bodyPr wrap="square" rtlCol="0">
            <a:spAutoFit/>
          </a:bodyPr>
          <a:lstStyle/>
          <a:p>
            <a:r>
              <a:rPr lang="de-DE" sz="1400" dirty="0" smtClean="0">
                <a:solidFill>
                  <a:schemeClr val="bg1"/>
                </a:solidFill>
                <a:latin typeface="Century Gothic" pitchFamily="34" charset="0"/>
              </a:rPr>
              <a:t>Room 6</a:t>
            </a:r>
            <a:endParaRPr lang="en-US" sz="1400" dirty="0" smtClean="0">
              <a:solidFill>
                <a:schemeClr val="bg1"/>
              </a:solidFill>
              <a:latin typeface="Century Gothic" pitchFamily="34" charset="0"/>
            </a:endParaRPr>
          </a:p>
        </p:txBody>
      </p:sp>
      <p:pic>
        <p:nvPicPr>
          <p:cNvPr id="58" name="Picture 57" descr="SRM450.png"/>
          <p:cNvPicPr>
            <a:picLocks noChangeAspect="1"/>
          </p:cNvPicPr>
          <p:nvPr/>
        </p:nvPicPr>
        <p:blipFill>
          <a:blip r:embed="rId5" cstate="screen"/>
          <a:stretch>
            <a:fillRect/>
          </a:stretch>
        </p:blipFill>
        <p:spPr>
          <a:xfrm>
            <a:off x="8028384" y="3296022"/>
            <a:ext cx="288032" cy="457599"/>
          </a:xfrm>
          <a:prstGeom prst="rect">
            <a:avLst/>
          </a:prstGeom>
        </p:spPr>
      </p:pic>
      <p:pic>
        <p:nvPicPr>
          <p:cNvPr id="59" name="Picture 58" descr="SRM450.png"/>
          <p:cNvPicPr>
            <a:picLocks noChangeAspect="1"/>
          </p:cNvPicPr>
          <p:nvPr/>
        </p:nvPicPr>
        <p:blipFill>
          <a:blip r:embed="rId5" cstate="screen"/>
          <a:stretch>
            <a:fillRect/>
          </a:stretch>
        </p:blipFill>
        <p:spPr>
          <a:xfrm>
            <a:off x="7721302" y="3304034"/>
            <a:ext cx="288032" cy="457599"/>
          </a:xfrm>
          <a:prstGeom prst="rect">
            <a:avLst/>
          </a:prstGeom>
        </p:spPr>
      </p:pic>
      <p:pic>
        <p:nvPicPr>
          <p:cNvPr id="72" name="Picture 71" descr="gooseneck mic.jpg"/>
          <p:cNvPicPr>
            <a:picLocks noChangeAspect="1"/>
          </p:cNvPicPr>
          <p:nvPr/>
        </p:nvPicPr>
        <p:blipFill>
          <a:blip r:embed="rId6" cstate="screen">
            <a:clrChange>
              <a:clrFrom>
                <a:srgbClr val="FFFFFF"/>
              </a:clrFrom>
              <a:clrTo>
                <a:srgbClr val="FFFFFF">
                  <a:alpha val="0"/>
                </a:srgbClr>
              </a:clrTo>
            </a:clrChange>
          </a:blip>
          <a:stretch>
            <a:fillRect/>
          </a:stretch>
        </p:blipFill>
        <p:spPr>
          <a:xfrm>
            <a:off x="3707904" y="1988840"/>
            <a:ext cx="576064" cy="576064"/>
          </a:xfrm>
          <a:prstGeom prst="rect">
            <a:avLst/>
          </a:prstGeom>
        </p:spPr>
      </p:pic>
      <p:pic>
        <p:nvPicPr>
          <p:cNvPr id="73" name="Picture 72" descr="gooseneck mic.jpg"/>
          <p:cNvPicPr>
            <a:picLocks noChangeAspect="1"/>
          </p:cNvPicPr>
          <p:nvPr/>
        </p:nvPicPr>
        <p:blipFill>
          <a:blip r:embed="rId6" cstate="screen">
            <a:clrChange>
              <a:clrFrom>
                <a:srgbClr val="FFFFFF"/>
              </a:clrFrom>
              <a:clrTo>
                <a:srgbClr val="FFFFFF">
                  <a:alpha val="0"/>
                </a:srgbClr>
              </a:clrTo>
            </a:clrChange>
          </a:blip>
          <a:stretch>
            <a:fillRect/>
          </a:stretch>
        </p:blipFill>
        <p:spPr>
          <a:xfrm>
            <a:off x="5436096" y="1988840"/>
            <a:ext cx="576064" cy="576064"/>
          </a:xfrm>
          <a:prstGeom prst="rect">
            <a:avLst/>
          </a:prstGeom>
        </p:spPr>
      </p:pic>
      <p:pic>
        <p:nvPicPr>
          <p:cNvPr id="74" name="Picture 73" descr="gooseneck mic.jpg"/>
          <p:cNvPicPr>
            <a:picLocks noChangeAspect="1"/>
          </p:cNvPicPr>
          <p:nvPr/>
        </p:nvPicPr>
        <p:blipFill>
          <a:blip r:embed="rId6" cstate="screen">
            <a:clrChange>
              <a:clrFrom>
                <a:srgbClr val="FFFFFF"/>
              </a:clrFrom>
              <a:clrTo>
                <a:srgbClr val="FFFFFF">
                  <a:alpha val="0"/>
                </a:srgbClr>
              </a:clrTo>
            </a:clrChange>
          </a:blip>
          <a:stretch>
            <a:fillRect/>
          </a:stretch>
        </p:blipFill>
        <p:spPr>
          <a:xfrm>
            <a:off x="3635896" y="3140968"/>
            <a:ext cx="576064" cy="576064"/>
          </a:xfrm>
          <a:prstGeom prst="rect">
            <a:avLst/>
          </a:prstGeom>
        </p:spPr>
      </p:pic>
      <p:pic>
        <p:nvPicPr>
          <p:cNvPr id="75" name="Picture 74" descr="gooseneck mic.jpg"/>
          <p:cNvPicPr>
            <a:picLocks noChangeAspect="1"/>
          </p:cNvPicPr>
          <p:nvPr/>
        </p:nvPicPr>
        <p:blipFill>
          <a:blip r:embed="rId6" cstate="screen">
            <a:clrChange>
              <a:clrFrom>
                <a:srgbClr val="FFFFFF"/>
              </a:clrFrom>
              <a:clrTo>
                <a:srgbClr val="FFFFFF">
                  <a:alpha val="0"/>
                </a:srgbClr>
              </a:clrTo>
            </a:clrChange>
          </a:blip>
          <a:stretch>
            <a:fillRect/>
          </a:stretch>
        </p:blipFill>
        <p:spPr>
          <a:xfrm>
            <a:off x="5436096" y="3212976"/>
            <a:ext cx="576064" cy="576064"/>
          </a:xfrm>
          <a:prstGeom prst="rect">
            <a:avLst/>
          </a:prstGeom>
        </p:spPr>
      </p:pic>
      <p:sp>
        <p:nvSpPr>
          <p:cNvPr id="79" name="Rectangle 78"/>
          <p:cNvSpPr/>
          <p:nvPr/>
        </p:nvSpPr>
        <p:spPr>
          <a:xfrm>
            <a:off x="2195736" y="692696"/>
            <a:ext cx="5688632" cy="338554"/>
          </a:xfrm>
          <a:prstGeom prst="rect">
            <a:avLst/>
          </a:prstGeom>
        </p:spPr>
        <p:txBody>
          <a:bodyPr wrap="square">
            <a:spAutoFit/>
          </a:bodyPr>
          <a:lstStyle/>
          <a:p>
            <a:pPr algn="ctr"/>
            <a:r>
              <a:rPr lang="de-DE" sz="1600" dirty="0" smtClean="0">
                <a:solidFill>
                  <a:schemeClr val="bg1"/>
                </a:solidFill>
                <a:latin typeface="Century Gothic" pitchFamily="34" charset="0"/>
              </a:rPr>
              <a:t>Lokale Eingänge pro Raum.</a:t>
            </a:r>
            <a:endParaRPr lang="en-US" sz="1600" dirty="0" smtClean="0">
              <a:solidFill>
                <a:schemeClr val="bg1"/>
              </a:solidFill>
              <a:latin typeface="Century Gothic" pitchFamily="34" charset="0"/>
            </a:endParaRPr>
          </a:p>
        </p:txBody>
      </p:sp>
      <p:sp>
        <p:nvSpPr>
          <p:cNvPr id="80" name="Rectangle 79"/>
          <p:cNvSpPr/>
          <p:nvPr/>
        </p:nvSpPr>
        <p:spPr>
          <a:xfrm>
            <a:off x="395536" y="4005064"/>
            <a:ext cx="1872208" cy="738664"/>
          </a:xfrm>
          <a:prstGeom prst="rect">
            <a:avLst/>
          </a:prstGeom>
        </p:spPr>
        <p:txBody>
          <a:bodyPr wrap="square">
            <a:spAutoFit/>
          </a:bodyPr>
          <a:lstStyle/>
          <a:p>
            <a:r>
              <a:rPr lang="en-US" sz="1400" dirty="0" err="1" smtClean="0">
                <a:solidFill>
                  <a:schemeClr val="bg1"/>
                </a:solidFill>
                <a:latin typeface="Century Gothic" pitchFamily="34" charset="0"/>
              </a:rPr>
              <a:t>Einspielen</a:t>
            </a:r>
            <a:r>
              <a:rPr lang="en-US" sz="1400" dirty="0" smtClean="0">
                <a:solidFill>
                  <a:schemeClr val="bg1"/>
                </a:solidFill>
                <a:latin typeface="Century Gothic" pitchFamily="34" charset="0"/>
              </a:rPr>
              <a:t> , </a:t>
            </a:r>
            <a:r>
              <a:rPr lang="en-US" sz="1400" dirty="0" err="1" smtClean="0">
                <a:solidFill>
                  <a:schemeClr val="bg1"/>
                </a:solidFill>
                <a:latin typeface="Century Gothic" pitchFamily="34" charset="0"/>
              </a:rPr>
              <a:t>Abhören</a:t>
            </a:r>
            <a:r>
              <a:rPr lang="en-US" sz="1400" dirty="0" smtClean="0">
                <a:solidFill>
                  <a:schemeClr val="bg1"/>
                </a:solidFill>
                <a:latin typeface="Century Gothic" pitchFamily="34" charset="0"/>
              </a:rPr>
              <a:t>, </a:t>
            </a:r>
            <a:r>
              <a:rPr lang="en-US" sz="1400" dirty="0" err="1" smtClean="0">
                <a:solidFill>
                  <a:schemeClr val="bg1"/>
                </a:solidFill>
                <a:latin typeface="Century Gothic" pitchFamily="34" charset="0"/>
              </a:rPr>
              <a:t>Kontrolliern</a:t>
            </a:r>
            <a:endParaRPr lang="en-US" sz="1400" dirty="0" smtClean="0">
              <a:solidFill>
                <a:schemeClr val="bg1"/>
              </a:solidFill>
              <a:latin typeface="Century Gothic" pitchFamily="34" charset="0"/>
            </a:endParaRPr>
          </a:p>
        </p:txBody>
      </p:sp>
      <p:pic>
        <p:nvPicPr>
          <p:cNvPr id="81" name="Picture 80" descr="wirelss mic.png"/>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rot="7959762">
            <a:off x="7230237" y="3263044"/>
            <a:ext cx="644455" cy="265994"/>
          </a:xfrm>
          <a:prstGeom prst="rect">
            <a:avLst/>
          </a:prstGeom>
        </p:spPr>
      </p:pic>
      <p:pic>
        <p:nvPicPr>
          <p:cNvPr id="82" name="Picture 2"/>
          <p:cNvPicPr>
            <a:picLocks noChangeAspect="1" noChangeArrowheads="1"/>
          </p:cNvPicPr>
          <p:nvPr/>
        </p:nvPicPr>
        <p:blipFill>
          <a:blip r:embed="rId8" cstate="screen"/>
          <a:srcRect/>
          <a:stretch>
            <a:fillRect/>
          </a:stretch>
        </p:blipFill>
        <p:spPr bwMode="auto">
          <a:xfrm>
            <a:off x="7380312" y="1916832"/>
            <a:ext cx="347092" cy="231395"/>
          </a:xfrm>
          <a:prstGeom prst="rect">
            <a:avLst/>
          </a:prstGeom>
          <a:noFill/>
          <a:ln w="9525">
            <a:noFill/>
            <a:miter lim="800000"/>
            <a:headEnd/>
            <a:tailEnd/>
          </a:ln>
        </p:spPr>
      </p:pic>
      <p:pic>
        <p:nvPicPr>
          <p:cNvPr id="83" name="Picture 2"/>
          <p:cNvPicPr>
            <a:picLocks noChangeAspect="1" noChangeArrowheads="1"/>
          </p:cNvPicPr>
          <p:nvPr/>
        </p:nvPicPr>
        <p:blipFill>
          <a:blip r:embed="rId8" cstate="screen"/>
          <a:srcRect/>
          <a:stretch>
            <a:fillRect/>
          </a:stretch>
        </p:blipFill>
        <p:spPr bwMode="auto">
          <a:xfrm>
            <a:off x="6084168" y="2924944"/>
            <a:ext cx="347092" cy="231395"/>
          </a:xfrm>
          <a:prstGeom prst="rect">
            <a:avLst/>
          </a:prstGeom>
          <a:noFill/>
          <a:ln w="9525">
            <a:noFill/>
            <a:miter lim="800000"/>
            <a:headEnd/>
            <a:tailEnd/>
          </a:ln>
        </p:spPr>
      </p:pic>
      <p:sp>
        <p:nvSpPr>
          <p:cNvPr id="60" name="Rectangle 59"/>
          <p:cNvSpPr/>
          <p:nvPr/>
        </p:nvSpPr>
        <p:spPr>
          <a:xfrm>
            <a:off x="3200400" y="3953272"/>
            <a:ext cx="1656184" cy="1152128"/>
          </a:xfrm>
          <a:prstGeom prst="rect">
            <a:avLst/>
          </a:prstGeom>
          <a:solidFill>
            <a:schemeClr val="accent4">
              <a:lumMod val="20000"/>
              <a:lumOff val="80000"/>
              <a:alpha val="3019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p:cNvSpPr txBox="1"/>
          <p:nvPr/>
        </p:nvSpPr>
        <p:spPr>
          <a:xfrm>
            <a:off x="3488432" y="4025280"/>
            <a:ext cx="1080120" cy="307777"/>
          </a:xfrm>
          <a:prstGeom prst="rect">
            <a:avLst/>
          </a:prstGeom>
          <a:noFill/>
        </p:spPr>
        <p:txBody>
          <a:bodyPr wrap="square" rtlCol="0">
            <a:spAutoFit/>
          </a:bodyPr>
          <a:lstStyle/>
          <a:p>
            <a:r>
              <a:rPr lang="de-DE" sz="1400" dirty="0" smtClean="0">
                <a:solidFill>
                  <a:schemeClr val="bg1"/>
                </a:solidFill>
                <a:latin typeface="Century Gothic" pitchFamily="34" charset="0"/>
              </a:rPr>
              <a:t>Room (n)</a:t>
            </a:r>
            <a:endParaRPr lang="en-US" sz="1400" dirty="0" smtClean="0">
              <a:solidFill>
                <a:schemeClr val="bg1"/>
              </a:solidFill>
              <a:latin typeface="Century Gothic" pitchFamily="34" charset="0"/>
            </a:endParaRPr>
          </a:p>
        </p:txBody>
      </p:sp>
      <p:pic>
        <p:nvPicPr>
          <p:cNvPr id="63" name="Picture 62" descr="MyMix_S.jpg"/>
          <p:cNvPicPr>
            <a:picLocks noChangeAspect="1"/>
          </p:cNvPicPr>
          <p:nvPr/>
        </p:nvPicPr>
        <p:blipFill>
          <a:blip r:embed="rId4" cstate="screen"/>
          <a:srcRect/>
          <a:stretch>
            <a:fillRect/>
          </a:stretch>
        </p:blipFill>
        <p:spPr>
          <a:xfrm>
            <a:off x="3284241" y="4492413"/>
            <a:ext cx="432048" cy="536787"/>
          </a:xfrm>
          <a:prstGeom prst="rect">
            <a:avLst/>
          </a:prstGeom>
        </p:spPr>
      </p:pic>
      <p:pic>
        <p:nvPicPr>
          <p:cNvPr id="64" name="Picture 63" descr="SRM450.png"/>
          <p:cNvPicPr>
            <a:picLocks noChangeAspect="1"/>
          </p:cNvPicPr>
          <p:nvPr/>
        </p:nvPicPr>
        <p:blipFill>
          <a:blip r:embed="rId5" cstate="screen"/>
          <a:stretch>
            <a:fillRect/>
          </a:stretch>
        </p:blipFill>
        <p:spPr>
          <a:xfrm>
            <a:off x="4436368" y="4536183"/>
            <a:ext cx="288032" cy="457599"/>
          </a:xfrm>
          <a:prstGeom prst="rect">
            <a:avLst/>
          </a:prstGeom>
        </p:spPr>
      </p:pic>
      <p:pic>
        <p:nvPicPr>
          <p:cNvPr id="65" name="Picture 64" descr="SRM450.png"/>
          <p:cNvPicPr>
            <a:picLocks noChangeAspect="1"/>
          </p:cNvPicPr>
          <p:nvPr/>
        </p:nvPicPr>
        <p:blipFill>
          <a:blip r:embed="rId5" cstate="screen"/>
          <a:stretch>
            <a:fillRect/>
          </a:stretch>
        </p:blipFill>
        <p:spPr>
          <a:xfrm>
            <a:off x="4129286" y="4544195"/>
            <a:ext cx="288032" cy="457599"/>
          </a:xfrm>
          <a:prstGeom prst="rect">
            <a:avLst/>
          </a:prstGeom>
        </p:spPr>
      </p:pic>
      <p:pic>
        <p:nvPicPr>
          <p:cNvPr id="66" name="Picture 65" descr="gooseneck mic.jpg"/>
          <p:cNvPicPr>
            <a:picLocks noChangeAspect="1"/>
          </p:cNvPicPr>
          <p:nvPr/>
        </p:nvPicPr>
        <p:blipFill>
          <a:blip r:embed="rId6" cstate="screen">
            <a:clrChange>
              <a:clrFrom>
                <a:srgbClr val="FFFFFF"/>
              </a:clrFrom>
              <a:clrTo>
                <a:srgbClr val="FFFFFF">
                  <a:alpha val="0"/>
                </a:srgbClr>
              </a:clrTo>
            </a:clrChange>
          </a:blip>
          <a:stretch>
            <a:fillRect/>
          </a:stretch>
        </p:blipFill>
        <p:spPr>
          <a:xfrm>
            <a:off x="3644280" y="4381129"/>
            <a:ext cx="576064" cy="576064"/>
          </a:xfrm>
          <a:prstGeom prst="rect">
            <a:avLst/>
          </a:prstGeom>
        </p:spPr>
      </p:pic>
      <p:sp>
        <p:nvSpPr>
          <p:cNvPr id="6" name="TextBox 5"/>
          <p:cNvSpPr txBox="1"/>
          <p:nvPr/>
        </p:nvSpPr>
        <p:spPr>
          <a:xfrm>
            <a:off x="5040052" y="4033882"/>
            <a:ext cx="3420380" cy="369332"/>
          </a:xfrm>
          <a:prstGeom prst="rect">
            <a:avLst/>
          </a:prstGeom>
          <a:noFill/>
        </p:spPr>
        <p:txBody>
          <a:bodyPr wrap="square" rtlCol="0">
            <a:spAutoFit/>
          </a:bodyPr>
          <a:lstStyle/>
          <a:p>
            <a:r>
              <a:rPr lang="en-US" dirty="0" smtClean="0">
                <a:solidFill>
                  <a:schemeClr val="bg1"/>
                </a:solidFill>
                <a:latin typeface="Century Gothic" pitchFamily="34" charset="0"/>
                <a:cs typeface="Arial" pitchFamily="34" charset="0"/>
              </a:rPr>
              <a:t>All</a:t>
            </a:r>
            <a:endParaRPr lang="en-US" dirty="0">
              <a:solidFill>
                <a:schemeClr val="bg1"/>
              </a:solidFill>
              <a:latin typeface="Century Gothic" pitchFamily="34" charset="0"/>
              <a:cs typeface="Arial" pitchFamily="34" charset="0"/>
            </a:endParaRPr>
          </a:p>
        </p:txBody>
      </p:sp>
      <p:grpSp>
        <p:nvGrpSpPr>
          <p:cNvPr id="2" name="Group 7"/>
          <p:cNvGrpSpPr/>
          <p:nvPr/>
        </p:nvGrpSpPr>
        <p:grpSpPr>
          <a:xfrm>
            <a:off x="611560" y="1828800"/>
            <a:ext cx="2304256" cy="1584176"/>
            <a:chOff x="611560" y="4283224"/>
            <a:chExt cx="2304256" cy="1584176"/>
          </a:xfrm>
        </p:grpSpPr>
        <p:sp>
          <p:nvSpPr>
            <p:cNvPr id="67" name="Rectangle 66"/>
            <p:cNvSpPr/>
            <p:nvPr/>
          </p:nvSpPr>
          <p:spPr>
            <a:xfrm>
              <a:off x="611560" y="4283224"/>
              <a:ext cx="2304256" cy="1584176"/>
            </a:xfrm>
            <a:prstGeom prst="rect">
              <a:avLst/>
            </a:prstGeom>
            <a:solidFill>
              <a:srgbClr val="FFF1CE">
                <a:alpha val="3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TextBox 67"/>
            <p:cNvSpPr txBox="1"/>
            <p:nvPr/>
          </p:nvSpPr>
          <p:spPr>
            <a:xfrm>
              <a:off x="1043608" y="4355232"/>
              <a:ext cx="1440160" cy="461665"/>
            </a:xfrm>
            <a:prstGeom prst="rect">
              <a:avLst/>
            </a:prstGeom>
            <a:noFill/>
          </p:spPr>
          <p:txBody>
            <a:bodyPr wrap="square" rtlCol="0">
              <a:spAutoFit/>
            </a:bodyPr>
            <a:lstStyle/>
            <a:p>
              <a:pPr algn="ctr"/>
              <a:r>
                <a:rPr lang="de-DE" sz="1200" dirty="0" smtClean="0">
                  <a:solidFill>
                    <a:schemeClr val="bg1"/>
                  </a:solidFill>
                  <a:latin typeface="Arial Rounded MT Bold" pitchFamily="34" charset="0"/>
                </a:rPr>
                <a:t>Main Ballroom Session</a:t>
              </a:r>
              <a:endParaRPr lang="en-US" sz="1200" dirty="0" smtClean="0">
                <a:solidFill>
                  <a:schemeClr val="bg1"/>
                </a:solidFill>
                <a:latin typeface="Arial Rounded MT Bold" pitchFamily="34" charset="0"/>
              </a:endParaRPr>
            </a:p>
          </p:txBody>
        </p:sp>
        <p:sp>
          <p:nvSpPr>
            <p:cNvPr id="69" name="TextBox 68"/>
            <p:cNvSpPr txBox="1"/>
            <p:nvPr/>
          </p:nvSpPr>
          <p:spPr>
            <a:xfrm>
              <a:off x="847374" y="5407114"/>
              <a:ext cx="1512168" cy="400110"/>
            </a:xfrm>
            <a:prstGeom prst="rect">
              <a:avLst/>
            </a:prstGeom>
            <a:noFill/>
          </p:spPr>
          <p:txBody>
            <a:bodyPr wrap="square" rtlCol="0">
              <a:spAutoFit/>
            </a:bodyPr>
            <a:lstStyle/>
            <a:p>
              <a:pPr algn="ctr"/>
              <a:r>
                <a:rPr lang="de-DE" sz="1000" dirty="0" smtClean="0">
                  <a:solidFill>
                    <a:schemeClr val="bg1"/>
                  </a:solidFill>
                  <a:latin typeface="Arial Rounded MT Bold" pitchFamily="34" charset="0"/>
                </a:rPr>
                <a:t>Up to 16ch input from sound sources </a:t>
              </a:r>
              <a:endParaRPr lang="en-US" sz="1000" dirty="0" smtClean="0">
                <a:solidFill>
                  <a:schemeClr val="bg1"/>
                </a:solidFill>
                <a:latin typeface="Arial Rounded MT Bold" pitchFamily="34" charset="0"/>
              </a:endParaRPr>
            </a:p>
          </p:txBody>
        </p:sp>
        <p:pic>
          <p:nvPicPr>
            <p:cNvPr id="71" name="Picture 70" descr="IEX-16L Front w Lights small.jpg"/>
            <p:cNvPicPr>
              <a:picLocks noChangeAspect="1"/>
            </p:cNvPicPr>
            <p:nvPr/>
          </p:nvPicPr>
          <p:blipFill>
            <a:blip r:embed="rId9" cstate="screen">
              <a:extLst>
                <a:ext uri="{28A0092B-C50C-407E-A947-70E740481C1C}">
                  <a14:useLocalDpi xmlns:a14="http://schemas.microsoft.com/office/drawing/2010/main" xmlns=""/>
                </a:ext>
              </a:extLst>
            </a:blip>
            <a:srcRect/>
            <a:stretch>
              <a:fillRect/>
            </a:stretch>
          </p:blipFill>
          <p:spPr>
            <a:xfrm>
              <a:off x="703358" y="4975066"/>
              <a:ext cx="2116042" cy="205441"/>
            </a:xfrm>
            <a:prstGeom prst="rect">
              <a:avLst/>
            </a:prstGeom>
          </p:spPr>
        </p:pic>
        <p:pic>
          <p:nvPicPr>
            <p:cNvPr id="76" name="Picture 75" descr="App3b.png"/>
            <p:cNvPicPr>
              <a:picLocks noChangeAspect="1"/>
            </p:cNvPicPr>
            <p:nvPr/>
          </p:nvPicPr>
          <p:blipFill>
            <a:blip r:embed="rId10" cstate="screen"/>
            <a:srcRect/>
            <a:stretch>
              <a:fillRect/>
            </a:stretch>
          </p:blipFill>
          <p:spPr>
            <a:xfrm>
              <a:off x="847374" y="5119082"/>
              <a:ext cx="1469880" cy="216024"/>
            </a:xfrm>
            <a:prstGeom prst="rect">
              <a:avLst/>
            </a:prstGeom>
          </p:spPr>
        </p:pic>
      </p:grpSp>
      <p:pic>
        <p:nvPicPr>
          <p:cNvPr id="77" name="Picture 76" descr="MyMix_S.jpg"/>
          <p:cNvPicPr>
            <a:picLocks noChangeAspect="1"/>
          </p:cNvPicPr>
          <p:nvPr/>
        </p:nvPicPr>
        <p:blipFill>
          <a:blip r:embed="rId4" cstate="screen"/>
          <a:srcRect/>
          <a:stretch>
            <a:fillRect/>
          </a:stretch>
        </p:blipFill>
        <p:spPr>
          <a:xfrm>
            <a:off x="2346960" y="4187613"/>
            <a:ext cx="432048" cy="536787"/>
          </a:xfrm>
          <a:prstGeom prst="rect">
            <a:avLst/>
          </a:prstGeom>
        </p:spPr>
      </p:pic>
      <p:cxnSp>
        <p:nvCxnSpPr>
          <p:cNvPr id="10" name="Straight Connector 9"/>
          <p:cNvCxnSpPr>
            <a:endCxn id="77" idx="0"/>
          </p:cNvCxnSpPr>
          <p:nvPr/>
        </p:nvCxnSpPr>
        <p:spPr>
          <a:xfrm>
            <a:off x="2562984" y="2620888"/>
            <a:ext cx="0" cy="1566725"/>
          </a:xfrm>
          <a:prstGeom prst="line">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63198177"/>
      </p:ext>
    </p:extLst>
  </p:cSld>
  <p:clrMapOvr>
    <a:masterClrMapping/>
  </p:clrMapOvr>
  <mc:AlternateContent xmlns:mc="http://schemas.openxmlformats.org/markup-compatibility/2006">
    <mc:Choice xmlns:p14="http://schemas.microsoft.com/office/powerpoint/2010/main" xmlns="" Requires="p14">
      <p:transition spd="slow" p14:dur="1750">
        <p:wipe dir="d"/>
      </p:transition>
    </mc:Choice>
    <mc:Fallback>
      <p:transition spd="slow">
        <p:wipe dir="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80"/>
                                        </p:tgtEl>
                                        <p:attrNameLst>
                                          <p:attrName>style.visibility</p:attrName>
                                        </p:attrNameLst>
                                      </p:cBhvr>
                                      <p:to>
                                        <p:strVal val="visible"/>
                                      </p:to>
                                    </p:set>
                                    <p:animEffect transition="in" filter="blinds(horizontal)">
                                      <p:cBhvr>
                                        <p:cTn id="11" dur="500"/>
                                        <p:tgtEl>
                                          <p:spTgt spid="80"/>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0" grpId="0"/>
      <p:bldP spid="6"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print">
            <a:extLst>
              <a:ext uri="{28A0092B-C50C-407E-A947-70E740481C1C}">
                <a14:useLocalDpi xmlns="" xmlns:a14="http://schemas.microsoft.com/office/drawing/2010/main"/>
              </a:ext>
            </a:extLst>
          </a:blip>
          <a:srcRect b="16691"/>
          <a:stretch/>
        </p:blipFill>
        <p:spPr>
          <a:xfrm>
            <a:off x="152400" y="1295400"/>
            <a:ext cx="8875208" cy="4425755"/>
          </a:xfrm>
          <a:prstGeom prst="rect">
            <a:avLst/>
          </a:prstGeom>
        </p:spPr>
      </p:pic>
      <p:pic>
        <p:nvPicPr>
          <p:cNvPr id="7" name="Picture 6" descr="MyMix_S.png"/>
          <p:cNvPicPr>
            <a:picLocks noChangeAspect="1"/>
          </p:cNvPicPr>
          <p:nvPr/>
        </p:nvPicPr>
        <p:blipFill>
          <a:blip r:embed="rId3" cstate="email"/>
          <a:stretch>
            <a:fillRect/>
          </a:stretch>
        </p:blipFill>
        <p:spPr>
          <a:xfrm>
            <a:off x="762000" y="4748986"/>
            <a:ext cx="1730800" cy="2088232"/>
          </a:xfrm>
          <a:prstGeom prst="rect">
            <a:avLst/>
          </a:prstGeom>
        </p:spPr>
      </p:pic>
      <p:pic>
        <p:nvPicPr>
          <p:cNvPr id="8" name="Picture 7" descr="MyMix_S.png"/>
          <p:cNvPicPr>
            <a:picLocks noChangeAspect="1"/>
          </p:cNvPicPr>
          <p:nvPr/>
        </p:nvPicPr>
        <p:blipFill>
          <a:blip r:embed="rId4" cstate="screen">
            <a:extLst>
              <a:ext uri="{28A0092B-C50C-407E-A947-70E740481C1C}">
                <a14:useLocalDpi xmlns="" xmlns:a14="http://schemas.microsoft.com/office/drawing/2010/main"/>
              </a:ext>
            </a:extLst>
          </a:blip>
          <a:stretch>
            <a:fillRect/>
          </a:stretch>
        </p:blipFill>
        <p:spPr>
          <a:xfrm>
            <a:off x="2195814" y="457200"/>
            <a:ext cx="1162385" cy="1402432"/>
          </a:xfrm>
          <a:prstGeom prst="rect">
            <a:avLst/>
          </a:prstGeom>
        </p:spPr>
      </p:pic>
      <p:pic>
        <p:nvPicPr>
          <p:cNvPr id="9" name="Picture 8" descr="MyMix_S.png"/>
          <p:cNvPicPr>
            <a:picLocks noChangeAspect="1"/>
          </p:cNvPicPr>
          <p:nvPr/>
        </p:nvPicPr>
        <p:blipFill>
          <a:blip r:embed="rId3" cstate="email"/>
          <a:stretch>
            <a:fillRect/>
          </a:stretch>
        </p:blipFill>
        <p:spPr>
          <a:xfrm>
            <a:off x="4643622" y="762000"/>
            <a:ext cx="1478171" cy="1783432"/>
          </a:xfrm>
          <a:prstGeom prst="rect">
            <a:avLst/>
          </a:prstGeom>
        </p:spPr>
      </p:pic>
      <p:sp>
        <p:nvSpPr>
          <p:cNvPr id="10" name="Rectangle 9"/>
          <p:cNvSpPr/>
          <p:nvPr/>
        </p:nvSpPr>
        <p:spPr>
          <a:xfrm>
            <a:off x="2555776" y="5877272"/>
            <a:ext cx="5688632" cy="400110"/>
          </a:xfrm>
          <a:prstGeom prst="rect">
            <a:avLst/>
          </a:prstGeom>
        </p:spPr>
        <p:txBody>
          <a:bodyPr wrap="square">
            <a:spAutoFit/>
          </a:bodyPr>
          <a:lstStyle/>
          <a:p>
            <a:pPr algn="ctr"/>
            <a:r>
              <a:rPr lang="de-DE" sz="2000" b="1" dirty="0" smtClean="0">
                <a:latin typeface="Century Gothic" pitchFamily="34" charset="0"/>
              </a:rPr>
              <a:t>Simultan Übersetzungen</a:t>
            </a:r>
            <a:endParaRPr lang="en-US" sz="2000" b="1" dirty="0" smtClean="0">
              <a:latin typeface="Century Gothic" pitchFamily="34" charset="0"/>
            </a:endParaRPr>
          </a:p>
        </p:txBody>
      </p:sp>
    </p:spTree>
    <p:extLst>
      <p:ext uri="{BB962C8B-B14F-4D97-AF65-F5344CB8AC3E}">
        <p14:creationId xmlns="" xmlns:p14="http://schemas.microsoft.com/office/powerpoint/2010/main" val="1265021472"/>
      </p:ext>
    </p:extLst>
  </p:cSld>
  <p:clrMapOvr>
    <a:masterClrMapping/>
  </p:clrMapOvr>
  <mc:AlternateContent xmlns:mc="http://schemas.openxmlformats.org/markup-compatibility/2006">
    <mc:Choice xmlns="" xmlns:p14="http://schemas.microsoft.com/office/powerpoint/2010/main" Requires="p14">
      <p:transition spd="slow" p14:dur="1750">
        <p:wipe dir="d"/>
      </p:transition>
    </mc:Choice>
    <mc:Fallback>
      <p:transition spd="slow">
        <p:wipe dir="d"/>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 name="Picture 6" descr="Simultaneous_Translation_2.jpg"/>
          <p:cNvPicPr>
            <a:picLocks noChangeAspect="1"/>
          </p:cNvPicPr>
          <p:nvPr/>
        </p:nvPicPr>
        <p:blipFill>
          <a:blip r:embed="rId2" cstate="print"/>
          <a:stretch>
            <a:fillRect/>
          </a:stretch>
        </p:blipFill>
        <p:spPr>
          <a:xfrm>
            <a:off x="-379609" y="-27384"/>
            <a:ext cx="9523609" cy="6924780"/>
          </a:xfrm>
          <a:prstGeom prst="rect">
            <a:avLst/>
          </a:prstGeom>
        </p:spPr>
      </p:pic>
    </p:spTree>
    <p:extLst>
      <p:ext uri="{BB962C8B-B14F-4D97-AF65-F5344CB8AC3E}">
        <p14:creationId xmlns:p14="http://schemas.microsoft.com/office/powerpoint/2010/main" xmlns="" val="2106772215"/>
      </p:ext>
    </p:extLst>
  </p:cSld>
  <p:clrMapOvr>
    <a:masterClrMapping/>
  </p:clrMapOvr>
  <mc:AlternateContent xmlns:mc="http://schemas.openxmlformats.org/markup-compatibility/2006">
    <mc:Choice xmlns:p14="http://schemas.microsoft.com/office/powerpoint/2010/main" xmlns="" Requires="p14">
      <p:transition spd="slow" p14:dur="1750">
        <p:wipe dir="d"/>
      </p:transition>
    </mc:Choice>
    <mc:Fallback>
      <p:transition spd="slow">
        <p:wipe dir="d"/>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Villach_Atrio_Shopping_Center_11082007_11.jpg"/>
          <p:cNvPicPr>
            <a:picLocks noChangeAspect="1"/>
          </p:cNvPicPr>
          <p:nvPr/>
        </p:nvPicPr>
        <p:blipFill>
          <a:blip r:embed="rId3" cstate="print"/>
          <a:stretch>
            <a:fillRect/>
          </a:stretch>
        </p:blipFill>
        <p:spPr>
          <a:xfrm>
            <a:off x="2411760" y="2952328"/>
            <a:ext cx="3131840" cy="2348880"/>
          </a:xfrm>
          <a:prstGeom prst="rect">
            <a:avLst/>
          </a:prstGeom>
        </p:spPr>
      </p:pic>
      <p:pic>
        <p:nvPicPr>
          <p:cNvPr id="30" name="Picture 29" descr="Offshore-Wind-Farm6.jpg"/>
          <p:cNvPicPr>
            <a:picLocks noChangeAspect="1"/>
          </p:cNvPicPr>
          <p:nvPr/>
        </p:nvPicPr>
        <p:blipFill>
          <a:blip r:embed="rId4" cstate="print"/>
          <a:stretch>
            <a:fillRect/>
          </a:stretch>
        </p:blipFill>
        <p:spPr>
          <a:xfrm>
            <a:off x="5336093" y="989886"/>
            <a:ext cx="3844419" cy="2655138"/>
          </a:xfrm>
          <a:prstGeom prst="rect">
            <a:avLst/>
          </a:prstGeom>
        </p:spPr>
      </p:pic>
      <p:pic>
        <p:nvPicPr>
          <p:cNvPr id="35" name="Picture 34" descr="boardroom.jpg"/>
          <p:cNvPicPr>
            <a:picLocks noChangeAspect="1"/>
          </p:cNvPicPr>
          <p:nvPr/>
        </p:nvPicPr>
        <p:blipFill>
          <a:blip r:embed="rId5" cstate="print"/>
          <a:srcRect l="12074" r="7017" b="13301"/>
          <a:stretch>
            <a:fillRect/>
          </a:stretch>
        </p:blipFill>
        <p:spPr>
          <a:xfrm>
            <a:off x="0" y="4784717"/>
            <a:ext cx="2808312" cy="2073283"/>
          </a:xfrm>
          <a:prstGeom prst="rect">
            <a:avLst/>
          </a:prstGeom>
        </p:spPr>
      </p:pic>
      <p:pic>
        <p:nvPicPr>
          <p:cNvPr id="34" name="Picture 33" descr="Industrial in Qatar 22.JPG"/>
          <p:cNvPicPr>
            <a:picLocks noChangeAspect="1"/>
          </p:cNvPicPr>
          <p:nvPr/>
        </p:nvPicPr>
        <p:blipFill>
          <a:blip r:embed="rId6" cstate="print"/>
          <a:stretch>
            <a:fillRect/>
          </a:stretch>
        </p:blipFill>
        <p:spPr>
          <a:xfrm>
            <a:off x="6084168" y="3658705"/>
            <a:ext cx="3096344" cy="2074551"/>
          </a:xfrm>
          <a:prstGeom prst="rect">
            <a:avLst/>
          </a:prstGeom>
        </p:spPr>
      </p:pic>
      <p:sp>
        <p:nvSpPr>
          <p:cNvPr id="2" name="TextBox 1"/>
          <p:cNvSpPr txBox="1"/>
          <p:nvPr/>
        </p:nvSpPr>
        <p:spPr>
          <a:xfrm>
            <a:off x="1691680" y="188640"/>
            <a:ext cx="5791200" cy="584775"/>
          </a:xfrm>
          <a:prstGeom prst="rect">
            <a:avLst/>
          </a:prstGeom>
          <a:noFill/>
        </p:spPr>
        <p:txBody>
          <a:bodyPr wrap="square" rtlCol="0">
            <a:spAutoFit/>
          </a:bodyPr>
          <a:lstStyle/>
          <a:p>
            <a:pPr algn="ctr"/>
            <a:r>
              <a:rPr lang="en-US" sz="3200" b="1" dirty="0" smtClean="0">
                <a:solidFill>
                  <a:prstClr val="white"/>
                </a:solidFill>
                <a:latin typeface="Century Gothic" pitchFamily="34" charset="0"/>
                <a:ea typeface="Verdana" pitchFamily="34" charset="0"/>
                <a:cs typeface="Verdana" pitchFamily="34" charset="0"/>
              </a:rPr>
              <a:t>myMix Install  </a:t>
            </a:r>
            <a:endParaRPr lang="en-US" sz="3200" b="1" dirty="0">
              <a:solidFill>
                <a:prstClr val="white"/>
              </a:solidFill>
              <a:latin typeface="Century Gothic" pitchFamily="34" charset="0"/>
              <a:ea typeface="Verdana" pitchFamily="34" charset="0"/>
              <a:cs typeface="Verdana" pitchFamily="34" charset="0"/>
            </a:endParaRPr>
          </a:p>
        </p:txBody>
      </p:sp>
      <p:pic>
        <p:nvPicPr>
          <p:cNvPr id="3" name="Picture 2" descr="LogoEnhanced2 copy.png"/>
          <p:cNvPicPr>
            <a:picLocks noChangeAspect="1"/>
          </p:cNvPicPr>
          <p:nvPr/>
        </p:nvPicPr>
        <p:blipFill>
          <a:blip r:embed="rId7" cstate="email"/>
          <a:stretch>
            <a:fillRect/>
          </a:stretch>
        </p:blipFill>
        <p:spPr>
          <a:xfrm>
            <a:off x="6948264" y="5805264"/>
            <a:ext cx="1887988" cy="504425"/>
          </a:xfrm>
          <a:prstGeom prst="rect">
            <a:avLst/>
          </a:prstGeom>
          <a:effectLst>
            <a:reflection blurRad="6350" stA="50000" endA="300" endPos="90000" dir="5400000" sy="-100000" algn="bl" rotWithShape="0"/>
          </a:effectLst>
        </p:spPr>
      </p:pic>
      <p:pic>
        <p:nvPicPr>
          <p:cNvPr id="29" name="Picture 28" descr="almyra_design_hotels.jpg"/>
          <p:cNvPicPr>
            <a:picLocks noChangeAspect="1"/>
          </p:cNvPicPr>
          <p:nvPr/>
        </p:nvPicPr>
        <p:blipFill>
          <a:blip r:embed="rId8" cstate="print"/>
          <a:stretch>
            <a:fillRect/>
          </a:stretch>
        </p:blipFill>
        <p:spPr>
          <a:xfrm>
            <a:off x="0" y="980728"/>
            <a:ext cx="2724231" cy="1872208"/>
          </a:xfrm>
          <a:prstGeom prst="rect">
            <a:avLst/>
          </a:prstGeom>
        </p:spPr>
      </p:pic>
      <p:pic>
        <p:nvPicPr>
          <p:cNvPr id="33" name="Picture 32" descr="hotel09.jpg"/>
          <p:cNvPicPr>
            <a:picLocks noChangeAspect="1"/>
          </p:cNvPicPr>
          <p:nvPr/>
        </p:nvPicPr>
        <p:blipFill>
          <a:blip r:embed="rId9" cstate="print"/>
          <a:stretch>
            <a:fillRect/>
          </a:stretch>
        </p:blipFill>
        <p:spPr>
          <a:xfrm>
            <a:off x="3563888" y="5203331"/>
            <a:ext cx="2431157" cy="1826069"/>
          </a:xfrm>
          <a:prstGeom prst="rect">
            <a:avLst/>
          </a:prstGeom>
        </p:spPr>
      </p:pic>
      <p:pic>
        <p:nvPicPr>
          <p:cNvPr id="36" name="Picture 35" descr="boardroom_n1.jpg"/>
          <p:cNvPicPr>
            <a:picLocks noChangeAspect="1"/>
          </p:cNvPicPr>
          <p:nvPr/>
        </p:nvPicPr>
        <p:blipFill>
          <a:blip r:embed="rId10" cstate="print"/>
          <a:srcRect l="16226" r="13542"/>
          <a:stretch>
            <a:fillRect/>
          </a:stretch>
        </p:blipFill>
        <p:spPr>
          <a:xfrm>
            <a:off x="0" y="3068960"/>
            <a:ext cx="2456932" cy="1509799"/>
          </a:xfrm>
          <a:prstGeom prst="rect">
            <a:avLst/>
          </a:prstGeom>
        </p:spPr>
      </p:pic>
      <p:pic>
        <p:nvPicPr>
          <p:cNvPr id="4" name="Picture 3"/>
          <p:cNvPicPr>
            <a:picLocks noChangeAspect="1"/>
          </p:cNvPicPr>
          <p:nvPr/>
        </p:nvPicPr>
        <p:blipFill>
          <a:blip r:embed="rId11" cstate="print">
            <a:extLst>
              <a:ext uri="{28A0092B-C50C-407E-A947-70E740481C1C}">
                <a14:useLocalDpi xmlns="" xmlns:a14="http://schemas.microsoft.com/office/drawing/2010/main" val="0"/>
              </a:ext>
            </a:extLst>
          </a:blip>
          <a:stretch>
            <a:fillRect/>
          </a:stretch>
        </p:blipFill>
        <p:spPr>
          <a:xfrm>
            <a:off x="2411760" y="980728"/>
            <a:ext cx="2924333" cy="1872208"/>
          </a:xfrm>
          <a:prstGeom prst="rect">
            <a:avLst/>
          </a:prstGeom>
        </p:spPr>
      </p:pic>
    </p:spTree>
    <p:extLst>
      <p:ext uri="{BB962C8B-B14F-4D97-AF65-F5344CB8AC3E}">
        <p14:creationId xmlns="" xmlns:p14="http://schemas.microsoft.com/office/powerpoint/2010/main" val="3911708300"/>
      </p:ext>
    </p:extLst>
  </p:cSld>
  <p:clrMapOvr>
    <a:masterClrMapping/>
  </p:clrMapOvr>
  <p:transition spd="slow">
    <p:wheel spokes="8"/>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RIMG0353.JPG"/>
          <p:cNvPicPr>
            <a:picLocks noChangeAspect="1"/>
          </p:cNvPicPr>
          <p:nvPr/>
        </p:nvPicPr>
        <p:blipFill>
          <a:blip r:embed="rId2" cstate="print"/>
          <a:stretch>
            <a:fillRect/>
          </a:stretch>
        </p:blipFill>
        <p:spPr>
          <a:xfrm>
            <a:off x="6732240" y="548680"/>
            <a:ext cx="1869672" cy="24928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descr="RIMG0362.JPG"/>
          <p:cNvPicPr>
            <a:picLocks noChangeAspect="1"/>
          </p:cNvPicPr>
          <p:nvPr/>
        </p:nvPicPr>
        <p:blipFill>
          <a:blip r:embed="rId3" cstate="print"/>
          <a:stretch>
            <a:fillRect/>
          </a:stretch>
        </p:blipFill>
        <p:spPr>
          <a:xfrm>
            <a:off x="467544" y="260648"/>
            <a:ext cx="4176464" cy="31323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descr="RIMG0375.JPG"/>
          <p:cNvPicPr>
            <a:picLocks noChangeAspect="1"/>
          </p:cNvPicPr>
          <p:nvPr/>
        </p:nvPicPr>
        <p:blipFill>
          <a:blip r:embed="rId4" cstate="print"/>
          <a:stretch>
            <a:fillRect/>
          </a:stretch>
        </p:blipFill>
        <p:spPr>
          <a:xfrm>
            <a:off x="467544" y="4221088"/>
            <a:ext cx="1761660" cy="23488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descr="RIMG0376.JPG"/>
          <p:cNvPicPr>
            <a:picLocks noChangeAspect="1"/>
          </p:cNvPicPr>
          <p:nvPr/>
        </p:nvPicPr>
        <p:blipFill>
          <a:blip r:embed="rId5" cstate="print"/>
          <a:stretch>
            <a:fillRect/>
          </a:stretch>
        </p:blipFill>
        <p:spPr>
          <a:xfrm>
            <a:off x="5196070" y="3573016"/>
            <a:ext cx="3611894" cy="27089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RIMG0354.JPG"/>
          <p:cNvPicPr>
            <a:picLocks noChangeAspect="1"/>
          </p:cNvPicPr>
          <p:nvPr/>
        </p:nvPicPr>
        <p:blipFill>
          <a:blip r:embed="rId6" cstate="print"/>
          <a:stretch>
            <a:fillRect/>
          </a:stretch>
        </p:blipFill>
        <p:spPr>
          <a:xfrm>
            <a:off x="2915816" y="4653136"/>
            <a:ext cx="1491630" cy="19888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Rectangle 8"/>
          <p:cNvSpPr/>
          <p:nvPr/>
        </p:nvSpPr>
        <p:spPr>
          <a:xfrm>
            <a:off x="-396552" y="3604954"/>
            <a:ext cx="5688632" cy="461665"/>
          </a:xfrm>
          <a:prstGeom prst="rect">
            <a:avLst/>
          </a:prstGeom>
        </p:spPr>
        <p:txBody>
          <a:bodyPr wrap="square">
            <a:spAutoFit/>
          </a:bodyPr>
          <a:lstStyle/>
          <a:p>
            <a:pPr algn="ctr"/>
            <a:r>
              <a:rPr lang="de-DE" sz="2400" b="1" dirty="0" smtClean="0">
                <a:latin typeface="Century Gothic" pitchFamily="34" charset="0"/>
              </a:rPr>
              <a:t>Intercom  and Listening System</a:t>
            </a:r>
            <a:endParaRPr lang="en-US" sz="2400" b="1" dirty="0" smtClean="0">
              <a:latin typeface="Century Gothic" pitchFamily="34" charset="0"/>
            </a:endParaRPr>
          </a:p>
        </p:txBody>
      </p:sp>
    </p:spTree>
    <p:extLst>
      <p:ext uri="{BB962C8B-B14F-4D97-AF65-F5344CB8AC3E}">
        <p14:creationId xmlns="" xmlns:p14="http://schemas.microsoft.com/office/powerpoint/2010/main" val="949234602"/>
      </p:ext>
    </p:extLst>
  </p:cSld>
  <p:clrMapOvr>
    <a:masterClrMapping/>
  </p:clrMapOvr>
  <mc:AlternateContent xmlns:mc="http://schemas.openxmlformats.org/markup-compatibility/2006">
    <mc:Choice xmlns="" xmlns:p14="http://schemas.microsoft.com/office/powerpoint/2010/main" Requires="p14">
      <p:transition spd="slow" p14:dur="1750">
        <p:wipe dir="d"/>
      </p:transition>
    </mc:Choice>
    <mc:Fallback>
      <p:transition spd="slow">
        <p:wipe dir="d"/>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35696" y="467961"/>
            <a:ext cx="5791200" cy="584775"/>
          </a:xfrm>
          <a:prstGeom prst="rect">
            <a:avLst/>
          </a:prstGeom>
          <a:noFill/>
        </p:spPr>
        <p:txBody>
          <a:bodyPr wrap="square" rtlCol="0">
            <a:spAutoFit/>
          </a:bodyPr>
          <a:lstStyle/>
          <a:p>
            <a:pPr algn="ctr"/>
            <a:r>
              <a:rPr lang="en-US" sz="3200" b="1" dirty="0" smtClean="0">
                <a:solidFill>
                  <a:prstClr val="white"/>
                </a:solidFill>
                <a:latin typeface="Century Gothic" pitchFamily="34" charset="0"/>
                <a:ea typeface="Verdana" pitchFamily="34" charset="0"/>
                <a:cs typeface="Verdana" pitchFamily="34" charset="0"/>
              </a:rPr>
              <a:t>myMix Install Version </a:t>
            </a:r>
            <a:endParaRPr lang="en-US" sz="3200" b="1" dirty="0">
              <a:solidFill>
                <a:prstClr val="white"/>
              </a:solidFill>
              <a:latin typeface="Century Gothic" pitchFamily="34" charset="0"/>
              <a:ea typeface="Verdana" pitchFamily="34" charset="0"/>
              <a:cs typeface="Verdana" pitchFamily="34" charset="0"/>
            </a:endParaRPr>
          </a:p>
        </p:txBody>
      </p:sp>
      <p:pic>
        <p:nvPicPr>
          <p:cNvPr id="3" name="Picture 2" descr="LogoEnhanced2 copy.png"/>
          <p:cNvPicPr>
            <a:picLocks noChangeAspect="1"/>
          </p:cNvPicPr>
          <p:nvPr/>
        </p:nvPicPr>
        <p:blipFill>
          <a:blip r:embed="rId3" cstate="email"/>
          <a:stretch>
            <a:fillRect/>
          </a:stretch>
        </p:blipFill>
        <p:spPr>
          <a:xfrm>
            <a:off x="6948264" y="5805264"/>
            <a:ext cx="1887988" cy="504425"/>
          </a:xfrm>
          <a:prstGeom prst="rect">
            <a:avLst/>
          </a:prstGeom>
          <a:effectLst>
            <a:reflection blurRad="6350" stA="50000" endA="300" endPos="90000" dir="5400000" sy="-100000" algn="bl" rotWithShape="0"/>
          </a:effectLst>
        </p:spPr>
      </p:pic>
      <p:pic>
        <p:nvPicPr>
          <p:cNvPr id="15" name="Picture 14" descr="Ansicht 3.JPG"/>
          <p:cNvPicPr>
            <a:picLocks noChangeAspect="1"/>
          </p:cNvPicPr>
          <p:nvPr/>
        </p:nvPicPr>
        <p:blipFill>
          <a:blip r:embed="rId4" cstate="print"/>
          <a:srcRect l="21913" t="17530" r="13810" b="18193"/>
          <a:stretch>
            <a:fillRect/>
          </a:stretch>
        </p:blipFill>
        <p:spPr>
          <a:xfrm>
            <a:off x="3923928" y="1268760"/>
            <a:ext cx="3888432" cy="3888432"/>
          </a:xfrm>
          <a:prstGeom prst="rect">
            <a:avLst/>
          </a:prstGeom>
        </p:spPr>
      </p:pic>
      <p:pic>
        <p:nvPicPr>
          <p:cNvPr id="17" name="Picture 16" descr="Ansicht 5.JPG"/>
          <p:cNvPicPr>
            <a:picLocks noChangeAspect="1"/>
          </p:cNvPicPr>
          <p:nvPr/>
        </p:nvPicPr>
        <p:blipFill>
          <a:blip r:embed="rId5" cstate="print"/>
          <a:srcRect l="23614" t="16306" r="13978" b="16226"/>
          <a:stretch>
            <a:fillRect/>
          </a:stretch>
        </p:blipFill>
        <p:spPr>
          <a:xfrm>
            <a:off x="539552" y="2564904"/>
            <a:ext cx="2930726" cy="3168352"/>
          </a:xfrm>
          <a:prstGeom prst="rect">
            <a:avLst/>
          </a:prstGeom>
        </p:spPr>
      </p:pic>
      <p:sp>
        <p:nvSpPr>
          <p:cNvPr id="26" name="TextBox 25"/>
          <p:cNvSpPr txBox="1"/>
          <p:nvPr/>
        </p:nvSpPr>
        <p:spPr>
          <a:xfrm>
            <a:off x="4067944" y="5445224"/>
            <a:ext cx="1512168" cy="646331"/>
          </a:xfrm>
          <a:prstGeom prst="rect">
            <a:avLst/>
          </a:prstGeom>
          <a:noFill/>
        </p:spPr>
        <p:txBody>
          <a:bodyPr wrap="square" rtlCol="0">
            <a:spAutoFit/>
          </a:bodyPr>
          <a:lstStyle/>
          <a:p>
            <a:r>
              <a:rPr lang="de-DE" dirty="0" smtClean="0"/>
              <a:t>Glass Panel – Custom Print</a:t>
            </a:r>
            <a:endParaRPr lang="de-DE" dirty="0"/>
          </a:p>
        </p:txBody>
      </p:sp>
      <p:cxnSp>
        <p:nvCxnSpPr>
          <p:cNvPr id="28" name="Straight Arrow Connector 27"/>
          <p:cNvCxnSpPr/>
          <p:nvPr/>
        </p:nvCxnSpPr>
        <p:spPr>
          <a:xfrm flipV="1">
            <a:off x="4932040" y="4581128"/>
            <a:ext cx="864096" cy="8640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296473349"/>
      </p:ext>
    </p:extLst>
  </p:cSld>
  <p:clrMapOvr>
    <a:masterClrMapping/>
  </p:clrMapOvr>
  <p:transition spd="slow">
    <p:wheel spokes="8"/>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sicht 8.JPG"/>
          <p:cNvPicPr>
            <a:picLocks noChangeAspect="1"/>
          </p:cNvPicPr>
          <p:nvPr/>
        </p:nvPicPr>
        <p:blipFill>
          <a:blip r:embed="rId2" cstate="print"/>
          <a:srcRect l="22700" t="22700" r="14301" b="23750"/>
          <a:stretch>
            <a:fillRect/>
          </a:stretch>
        </p:blipFill>
        <p:spPr>
          <a:xfrm>
            <a:off x="755576" y="1844824"/>
            <a:ext cx="4320480" cy="3672408"/>
          </a:xfrm>
          <a:prstGeom prst="rect">
            <a:avLst/>
          </a:prstGeom>
        </p:spPr>
      </p:pic>
      <p:pic>
        <p:nvPicPr>
          <p:cNvPr id="3" name="Picture 2" descr="LogoEnhanced2 copy.png"/>
          <p:cNvPicPr>
            <a:picLocks noChangeAspect="1"/>
          </p:cNvPicPr>
          <p:nvPr/>
        </p:nvPicPr>
        <p:blipFill>
          <a:blip r:embed="rId3" cstate="email"/>
          <a:stretch>
            <a:fillRect/>
          </a:stretch>
        </p:blipFill>
        <p:spPr>
          <a:xfrm>
            <a:off x="6948264" y="5805264"/>
            <a:ext cx="1887988" cy="504425"/>
          </a:xfrm>
          <a:prstGeom prst="rect">
            <a:avLst/>
          </a:prstGeom>
          <a:effectLst>
            <a:reflection blurRad="6350" stA="50000" endA="300" endPos="90000" dir="5400000" sy="-100000" algn="bl" rotWithShape="0"/>
          </a:effectLst>
        </p:spPr>
      </p:pic>
      <p:sp>
        <p:nvSpPr>
          <p:cNvPr id="4" name="TextBox 3"/>
          <p:cNvSpPr txBox="1"/>
          <p:nvPr/>
        </p:nvSpPr>
        <p:spPr>
          <a:xfrm>
            <a:off x="1835696" y="467961"/>
            <a:ext cx="5791200" cy="584775"/>
          </a:xfrm>
          <a:prstGeom prst="rect">
            <a:avLst/>
          </a:prstGeom>
          <a:noFill/>
        </p:spPr>
        <p:txBody>
          <a:bodyPr wrap="square" rtlCol="0">
            <a:spAutoFit/>
          </a:bodyPr>
          <a:lstStyle/>
          <a:p>
            <a:pPr algn="ctr"/>
            <a:r>
              <a:rPr lang="en-US" sz="3200" b="1" dirty="0" smtClean="0">
                <a:solidFill>
                  <a:prstClr val="white"/>
                </a:solidFill>
                <a:latin typeface="Century Gothic" pitchFamily="34" charset="0"/>
                <a:ea typeface="Verdana" pitchFamily="34" charset="0"/>
                <a:cs typeface="Verdana" pitchFamily="34" charset="0"/>
              </a:rPr>
              <a:t>myMix Install – Desk Mount </a:t>
            </a:r>
            <a:endParaRPr lang="en-US" sz="3200" b="1" dirty="0">
              <a:solidFill>
                <a:prstClr val="white"/>
              </a:solidFill>
              <a:latin typeface="Century Gothic" pitchFamily="34" charset="0"/>
              <a:ea typeface="Verdana" pitchFamily="34" charset="0"/>
              <a:cs typeface="Verdana" pitchFamily="34" charset="0"/>
            </a:endParaRPr>
          </a:p>
        </p:txBody>
      </p:sp>
    </p:spTree>
    <p:extLst>
      <p:ext uri="{BB962C8B-B14F-4D97-AF65-F5344CB8AC3E}">
        <p14:creationId xmlns="" xmlns:p14="http://schemas.microsoft.com/office/powerpoint/2010/main" val="419181432"/>
      </p:ext>
    </p:extLst>
  </p:cSld>
  <p:clrMapOvr>
    <a:masterClrMapping/>
  </p:clrMapOvr>
  <p:transition spd="slow">
    <p:split dir="in"/>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ogoEnhanced2 copy.png"/>
          <p:cNvPicPr>
            <a:picLocks noChangeAspect="1"/>
          </p:cNvPicPr>
          <p:nvPr/>
        </p:nvPicPr>
        <p:blipFill>
          <a:blip r:embed="rId2" cstate="email"/>
          <a:stretch>
            <a:fillRect/>
          </a:stretch>
        </p:blipFill>
        <p:spPr>
          <a:xfrm>
            <a:off x="6948264" y="5805264"/>
            <a:ext cx="1887988" cy="504425"/>
          </a:xfrm>
          <a:prstGeom prst="rect">
            <a:avLst/>
          </a:prstGeom>
          <a:effectLst>
            <a:reflection blurRad="6350" stA="50000" endA="300" endPos="90000" dir="5400000" sy="-100000" algn="bl" rotWithShape="0"/>
          </a:effectLst>
        </p:spPr>
      </p:pic>
      <p:sp>
        <p:nvSpPr>
          <p:cNvPr id="4" name="TextBox 3"/>
          <p:cNvSpPr txBox="1"/>
          <p:nvPr/>
        </p:nvSpPr>
        <p:spPr>
          <a:xfrm>
            <a:off x="1835696" y="467961"/>
            <a:ext cx="5791200" cy="584775"/>
          </a:xfrm>
          <a:prstGeom prst="rect">
            <a:avLst/>
          </a:prstGeom>
          <a:noFill/>
        </p:spPr>
        <p:txBody>
          <a:bodyPr wrap="square" rtlCol="0">
            <a:spAutoFit/>
          </a:bodyPr>
          <a:lstStyle/>
          <a:p>
            <a:pPr algn="ctr"/>
            <a:r>
              <a:rPr lang="en-US" sz="3200" b="1" dirty="0" smtClean="0">
                <a:solidFill>
                  <a:prstClr val="white"/>
                </a:solidFill>
                <a:latin typeface="Century Gothic" pitchFamily="34" charset="0"/>
                <a:ea typeface="Verdana" pitchFamily="34" charset="0"/>
                <a:cs typeface="Verdana" pitchFamily="34" charset="0"/>
              </a:rPr>
              <a:t>myMix Install – Wall Mount </a:t>
            </a:r>
            <a:endParaRPr lang="en-US" sz="3200" b="1" dirty="0">
              <a:solidFill>
                <a:prstClr val="white"/>
              </a:solidFill>
              <a:latin typeface="Century Gothic" pitchFamily="34" charset="0"/>
              <a:ea typeface="Verdana" pitchFamily="34" charset="0"/>
              <a:cs typeface="Verdana" pitchFamily="34" charset="0"/>
            </a:endParaRPr>
          </a:p>
        </p:txBody>
      </p:sp>
      <p:pic>
        <p:nvPicPr>
          <p:cNvPr id="6" name="Picture 5" descr="Ansicht 10.JPG"/>
          <p:cNvPicPr>
            <a:picLocks noChangeAspect="1"/>
          </p:cNvPicPr>
          <p:nvPr/>
        </p:nvPicPr>
        <p:blipFill>
          <a:blip r:embed="rId3" cstate="print"/>
          <a:srcRect l="27863" t="17363" r="7038" b="14388"/>
          <a:stretch>
            <a:fillRect/>
          </a:stretch>
        </p:blipFill>
        <p:spPr>
          <a:xfrm>
            <a:off x="251520" y="1772816"/>
            <a:ext cx="4211960" cy="4415765"/>
          </a:xfrm>
          <a:prstGeom prst="rect">
            <a:avLst/>
          </a:prstGeom>
        </p:spPr>
      </p:pic>
      <p:pic>
        <p:nvPicPr>
          <p:cNvPr id="7" name="Picture 6" descr="Ansicht 12.JPG"/>
          <p:cNvPicPr>
            <a:picLocks noChangeAspect="1"/>
          </p:cNvPicPr>
          <p:nvPr/>
        </p:nvPicPr>
        <p:blipFill>
          <a:blip r:embed="rId4" cstate="print"/>
          <a:srcRect l="40376" t="22526" r="6075" b="15525"/>
          <a:stretch>
            <a:fillRect/>
          </a:stretch>
        </p:blipFill>
        <p:spPr>
          <a:xfrm>
            <a:off x="5220072" y="1772816"/>
            <a:ext cx="3096344" cy="3582045"/>
          </a:xfrm>
          <a:prstGeom prst="rect">
            <a:avLst/>
          </a:prstGeom>
        </p:spPr>
      </p:pic>
    </p:spTree>
    <p:extLst>
      <p:ext uri="{BB962C8B-B14F-4D97-AF65-F5344CB8AC3E}">
        <p14:creationId xmlns="" xmlns:p14="http://schemas.microsoft.com/office/powerpoint/2010/main" val="143820158"/>
      </p:ext>
    </p:extLst>
  </p:cSld>
  <p:clrMapOvr>
    <a:masterClrMapping/>
  </p:clrMapOvr>
  <p:transition spd="slow">
    <p:split dir="in"/>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 xmlns:a14="http://schemas.microsoft.com/office/drawing/2010/main" val="0"/>
              </a:ext>
            </a:extLst>
          </a:blip>
          <a:srcRect t="5200" b="30676"/>
          <a:stretch/>
        </p:blipFill>
        <p:spPr>
          <a:xfrm>
            <a:off x="2597237" y="84641"/>
            <a:ext cx="3846971" cy="6640131"/>
          </a:xfrm>
          <a:prstGeom prst="rect">
            <a:avLst/>
          </a:prstGeom>
        </p:spPr>
      </p:pic>
    </p:spTree>
    <p:extLst>
      <p:ext uri="{BB962C8B-B14F-4D97-AF65-F5344CB8AC3E}">
        <p14:creationId xmlns="" xmlns:p14="http://schemas.microsoft.com/office/powerpoint/2010/main" val="1078144604"/>
      </p:ext>
    </p:extLst>
  </p:cSld>
  <p:clrMapOvr>
    <a:masterClrMapping/>
  </p:clrMapOvr>
  <p:transition spd="slow">
    <p:split dir="in"/>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Enhanced2 copy.png"/>
          <p:cNvPicPr>
            <a:picLocks noChangeAspect="1"/>
          </p:cNvPicPr>
          <p:nvPr/>
        </p:nvPicPr>
        <p:blipFill>
          <a:blip r:embed="rId2" cstate="email">
            <a:extLst>
              <a:ext uri="{28A0092B-C50C-407E-A947-70E740481C1C}">
                <a14:useLocalDpi xmlns="" xmlns:a14="http://schemas.microsoft.com/office/drawing/2010/main"/>
              </a:ext>
            </a:extLst>
          </a:blip>
          <a:stretch>
            <a:fillRect/>
          </a:stretch>
        </p:blipFill>
        <p:spPr>
          <a:xfrm>
            <a:off x="6948264" y="5805264"/>
            <a:ext cx="1887988" cy="504425"/>
          </a:xfrm>
          <a:prstGeom prst="rect">
            <a:avLst/>
          </a:prstGeom>
          <a:effectLst>
            <a:reflection blurRad="6350" stA="50000" endA="300" endPos="90000" dir="5400000" sy="-100000" algn="bl" rotWithShape="0"/>
          </a:effectLst>
        </p:spPr>
      </p:pic>
      <p:sp>
        <p:nvSpPr>
          <p:cNvPr id="12" name="TextBox 11"/>
          <p:cNvSpPr txBox="1"/>
          <p:nvPr/>
        </p:nvSpPr>
        <p:spPr>
          <a:xfrm>
            <a:off x="4572000" y="1485939"/>
            <a:ext cx="3384376" cy="4247317"/>
          </a:xfrm>
          <a:prstGeom prst="rect">
            <a:avLst/>
          </a:prstGeom>
          <a:noFill/>
        </p:spPr>
        <p:txBody>
          <a:bodyPr wrap="square" rtlCol="0">
            <a:spAutoFit/>
          </a:bodyPr>
          <a:lstStyle/>
          <a:p>
            <a:pPr algn="ctr"/>
            <a:r>
              <a:rPr lang="de-DE" dirty="0">
                <a:solidFill>
                  <a:prstClr val="white"/>
                </a:solidFill>
                <a:latin typeface="Century Gothic" pitchFamily="34" charset="0"/>
              </a:rPr>
              <a:t>A myMix system in a box:</a:t>
            </a:r>
          </a:p>
          <a:p>
            <a:pPr algn="ctr"/>
            <a:endParaRPr lang="de-DE" dirty="0">
              <a:solidFill>
                <a:prstClr val="white"/>
              </a:solidFill>
              <a:latin typeface="Century Gothic" pitchFamily="34" charset="0"/>
            </a:endParaRPr>
          </a:p>
          <a:p>
            <a:pPr algn="ctr"/>
            <a:r>
              <a:rPr lang="de-DE" dirty="0">
                <a:solidFill>
                  <a:prstClr val="white"/>
                </a:solidFill>
                <a:latin typeface="Century Gothic" pitchFamily="34" charset="0"/>
              </a:rPr>
              <a:t>DEMO8KIT</a:t>
            </a:r>
          </a:p>
          <a:p>
            <a:pPr algn="ctr"/>
            <a:r>
              <a:rPr lang="de-DE" dirty="0">
                <a:solidFill>
                  <a:prstClr val="white"/>
                </a:solidFill>
                <a:latin typeface="Century Gothic" pitchFamily="34" charset="0"/>
              </a:rPr>
              <a:t>With 8 myMix</a:t>
            </a:r>
          </a:p>
          <a:p>
            <a:pPr algn="ctr"/>
            <a:r>
              <a:rPr lang="de-DE" dirty="0">
                <a:solidFill>
                  <a:prstClr val="white"/>
                </a:solidFill>
                <a:latin typeface="Century Gothic" pitchFamily="34" charset="0"/>
              </a:rPr>
              <a:t>1 IEX16L (or IEX16L-A)</a:t>
            </a:r>
          </a:p>
          <a:p>
            <a:pPr algn="ctr"/>
            <a:r>
              <a:rPr lang="de-DE" dirty="0">
                <a:solidFill>
                  <a:prstClr val="white"/>
                </a:solidFill>
                <a:latin typeface="Century Gothic" pitchFamily="34" charset="0"/>
              </a:rPr>
              <a:t>1 POWER8 Switch</a:t>
            </a:r>
          </a:p>
          <a:p>
            <a:pPr algn="ctr"/>
            <a:r>
              <a:rPr lang="de-DE" dirty="0">
                <a:solidFill>
                  <a:prstClr val="white"/>
                </a:solidFill>
                <a:latin typeface="Century Gothic" pitchFamily="34" charset="0"/>
              </a:rPr>
              <a:t>Sturdy Case with cut foam inlet</a:t>
            </a:r>
          </a:p>
          <a:p>
            <a:pPr algn="ctr"/>
            <a:endParaRPr lang="de-DE" dirty="0">
              <a:solidFill>
                <a:prstClr val="white"/>
              </a:solidFill>
              <a:latin typeface="Century Gothic" pitchFamily="34" charset="0"/>
            </a:endParaRPr>
          </a:p>
          <a:p>
            <a:pPr algn="ctr"/>
            <a:r>
              <a:rPr lang="de-DE" dirty="0">
                <a:solidFill>
                  <a:prstClr val="white"/>
                </a:solidFill>
                <a:latin typeface="Century Gothic" pitchFamily="34" charset="0"/>
              </a:rPr>
              <a:t>DEMO10KIT</a:t>
            </a:r>
          </a:p>
          <a:p>
            <a:pPr algn="ctr"/>
            <a:r>
              <a:rPr lang="de-DE" dirty="0">
                <a:solidFill>
                  <a:prstClr val="white"/>
                </a:solidFill>
                <a:latin typeface="Century Gothic" pitchFamily="34" charset="0"/>
              </a:rPr>
              <a:t>Same but 10“ deep case</a:t>
            </a:r>
          </a:p>
          <a:p>
            <a:pPr algn="ctr"/>
            <a:r>
              <a:rPr lang="de-DE" dirty="0">
                <a:solidFill>
                  <a:prstClr val="white"/>
                </a:solidFill>
                <a:latin typeface="Century Gothic" pitchFamily="34" charset="0"/>
              </a:rPr>
              <a:t>With room for extra cabling (DB25 snakes, CAT5..), wheels and handle</a:t>
            </a:r>
          </a:p>
          <a:p>
            <a:pPr algn="ctr"/>
            <a:endParaRPr lang="de-DE" dirty="0">
              <a:solidFill>
                <a:prstClr val="white"/>
              </a:solidFill>
              <a:latin typeface="Century Gothic" pitchFamily="34" charset="0"/>
            </a:endParaRPr>
          </a:p>
        </p:txBody>
      </p:sp>
      <p:sp>
        <p:nvSpPr>
          <p:cNvPr id="11" name="TextBox 10"/>
          <p:cNvSpPr txBox="1"/>
          <p:nvPr/>
        </p:nvSpPr>
        <p:spPr>
          <a:xfrm>
            <a:off x="251520" y="260647"/>
            <a:ext cx="8280920" cy="461665"/>
          </a:xfrm>
          <a:prstGeom prst="rect">
            <a:avLst/>
          </a:prstGeom>
          <a:noFill/>
        </p:spPr>
        <p:txBody>
          <a:bodyPr wrap="square" rtlCol="0">
            <a:spAutoFit/>
          </a:bodyPr>
          <a:lstStyle/>
          <a:p>
            <a:pPr algn="ctr"/>
            <a:r>
              <a:rPr lang="de-DE" sz="2400" b="1" dirty="0" smtClean="0">
                <a:solidFill>
                  <a:prstClr val="white"/>
                </a:solidFill>
                <a:latin typeface="Century Gothic" pitchFamily="34" charset="0"/>
              </a:rPr>
              <a:t>The </a:t>
            </a:r>
            <a:r>
              <a:rPr lang="de-DE" sz="2400" b="1" dirty="0">
                <a:solidFill>
                  <a:prstClr val="white"/>
                </a:solidFill>
                <a:latin typeface="Century Gothic" pitchFamily="34" charset="0"/>
              </a:rPr>
              <a:t>myMix Demo Cases</a:t>
            </a:r>
            <a:endParaRPr lang="en-US" sz="2400" b="1" dirty="0">
              <a:solidFill>
                <a:prstClr val="white"/>
              </a:solidFill>
              <a:latin typeface="Century Gothic" pitchFamily="34" charset="0"/>
            </a:endParaRPr>
          </a:p>
        </p:txBody>
      </p:sp>
      <p:pic>
        <p:nvPicPr>
          <p:cNvPr id="64" name="Picture 63" descr="Demo10_web1 copy.jpg"/>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 xmlns:a14="http://schemas.microsoft.com/office/drawing/2010/main" val="0"/>
              </a:ext>
            </a:extLst>
          </a:blip>
          <a:stretch>
            <a:fillRect/>
          </a:stretch>
        </p:blipFill>
        <p:spPr>
          <a:xfrm>
            <a:off x="251520" y="980728"/>
            <a:ext cx="4051300" cy="5397500"/>
          </a:xfrm>
          <a:prstGeom prst="rect">
            <a:avLst/>
          </a:prstGeom>
        </p:spPr>
      </p:pic>
    </p:spTree>
    <p:extLst>
      <p:ext uri="{BB962C8B-B14F-4D97-AF65-F5344CB8AC3E}">
        <p14:creationId xmlns="" xmlns:p14="http://schemas.microsoft.com/office/powerpoint/2010/main" val="1953921783"/>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2379</Words>
  <Application>Microsoft Office PowerPoint</Application>
  <PresentationFormat>On-screen Show (4:3)</PresentationFormat>
  <Paragraphs>423</Paragraphs>
  <Slides>65</Slides>
  <Notes>23</Notes>
  <HiddenSlides>2</HiddenSlides>
  <MMClips>0</MMClips>
  <ScaleCrop>false</ScaleCrop>
  <HeadingPairs>
    <vt:vector size="4" baseType="variant">
      <vt:variant>
        <vt:lpstr>Theme</vt:lpstr>
      </vt:variant>
      <vt:variant>
        <vt:i4>2</vt:i4>
      </vt:variant>
      <vt:variant>
        <vt:lpstr>Slide Titles</vt:lpstr>
      </vt:variant>
      <vt:variant>
        <vt:i4>65</vt:i4>
      </vt:variant>
    </vt:vector>
  </HeadingPairs>
  <TitlesOfParts>
    <vt:vector size="67" baseType="lpstr">
      <vt:lpstr>Office Theme</vt:lpstr>
      <vt:lpstr>1_Office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CG</dc:creator>
  <cp:lastModifiedBy>CHRIS</cp:lastModifiedBy>
  <cp:revision>289</cp:revision>
  <cp:lastPrinted>2012-02-20T21:53:24Z</cp:lastPrinted>
  <dcterms:created xsi:type="dcterms:W3CDTF">2011-02-25T11:32:41Z</dcterms:created>
  <dcterms:modified xsi:type="dcterms:W3CDTF">2012-06-30T14:54:36Z</dcterms:modified>
</cp:coreProperties>
</file>