
<file path=[Content_Types].xml><?xml version="1.0" encoding="utf-8"?>
<Types xmlns="http://schemas.openxmlformats.org/package/2006/content-types">
  <Override PartName="/ppt/slideMasters/slideMaster3.xml" ContentType="application/vnd.openxmlformats-officedocument.presentationml.slideMaster+xml"/>
  <Override PartName="/ppt/slides/slide29.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tiff" ContentType="image/tiff"/>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50"/>
  </p:notesMasterIdLst>
  <p:sldIdLst>
    <p:sldId id="320" r:id="rId4"/>
    <p:sldId id="558" r:id="rId5"/>
    <p:sldId id="570" r:id="rId6"/>
    <p:sldId id="571" r:id="rId7"/>
    <p:sldId id="547" r:id="rId8"/>
    <p:sldId id="572" r:id="rId9"/>
    <p:sldId id="529" r:id="rId10"/>
    <p:sldId id="550" r:id="rId11"/>
    <p:sldId id="505" r:id="rId12"/>
    <p:sldId id="548" r:id="rId13"/>
    <p:sldId id="448" r:id="rId14"/>
    <p:sldId id="549" r:id="rId15"/>
    <p:sldId id="450" r:id="rId16"/>
    <p:sldId id="559" r:id="rId17"/>
    <p:sldId id="560" r:id="rId18"/>
    <p:sldId id="561" r:id="rId19"/>
    <p:sldId id="308" r:id="rId20"/>
    <p:sldId id="326" r:id="rId21"/>
    <p:sldId id="456" r:id="rId22"/>
    <p:sldId id="457" r:id="rId23"/>
    <p:sldId id="458" r:id="rId24"/>
    <p:sldId id="557" r:id="rId25"/>
    <p:sldId id="440" r:id="rId26"/>
    <p:sldId id="546" r:id="rId27"/>
    <p:sldId id="541" r:id="rId28"/>
    <p:sldId id="542" r:id="rId29"/>
    <p:sldId id="554" r:id="rId30"/>
    <p:sldId id="435" r:id="rId31"/>
    <p:sldId id="556" r:id="rId32"/>
    <p:sldId id="509" r:id="rId33"/>
    <p:sldId id="551" r:id="rId34"/>
    <p:sldId id="510" r:id="rId35"/>
    <p:sldId id="511" r:id="rId36"/>
    <p:sldId id="512" r:id="rId37"/>
    <p:sldId id="564" r:id="rId38"/>
    <p:sldId id="500" r:id="rId39"/>
    <p:sldId id="508" r:id="rId40"/>
    <p:sldId id="489" r:id="rId41"/>
    <p:sldId id="562" r:id="rId42"/>
    <p:sldId id="568" r:id="rId43"/>
    <p:sldId id="569" r:id="rId44"/>
    <p:sldId id="563" r:id="rId45"/>
    <p:sldId id="565" r:id="rId46"/>
    <p:sldId id="566" r:id="rId47"/>
    <p:sldId id="256" r:id="rId48"/>
    <p:sldId id="567"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333" autoAdjust="0"/>
  </p:normalViewPr>
  <p:slideViewPr>
    <p:cSldViewPr>
      <p:cViewPr>
        <p:scale>
          <a:sx n="90" d="100"/>
          <a:sy n="90" d="100"/>
        </p:scale>
        <p:origin x="-1656" y="-50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746C35F-F4FB-414B-8C23-DB9AA5A72141}" type="datetimeFigureOut">
              <a:rPr lang="en-US" smtClean="0"/>
              <a:pPr/>
              <a:t>9/13/2013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EB7CFE-84AE-470C-B1D9-62928B786DDA}" type="slidenum">
              <a:rPr lang="en-US" smtClean="0"/>
              <a:pPr/>
              <a:t>‹#›</a:t>
            </a:fld>
            <a:endParaRPr lang="en-US"/>
          </a:p>
        </p:txBody>
      </p:sp>
    </p:spTree>
    <p:extLst>
      <p:ext uri="{BB962C8B-B14F-4D97-AF65-F5344CB8AC3E}">
        <p14:creationId xmlns="" xmlns:p14="http://schemas.microsoft.com/office/powerpoint/2010/main" val="2299747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Adding additional to the panning a room or reverb helps recreating a 3D sound image. </a:t>
            </a:r>
          </a:p>
          <a:p>
            <a:r>
              <a:rPr lang="en-US" sz="1200" kern="1200" dirty="0" smtClean="0">
                <a:solidFill>
                  <a:schemeClr val="tx1"/>
                </a:solidFill>
                <a:latin typeface="+mn-lt"/>
                <a:ea typeface="+mn-ea"/>
                <a:cs typeface="+mn-cs"/>
              </a:rPr>
              <a:t>The voices and instruments are getting much more distinct and articulated. </a:t>
            </a:r>
          </a:p>
          <a:p>
            <a:r>
              <a:rPr lang="en-US" sz="1200" kern="1200" dirty="0" smtClean="0">
                <a:solidFill>
                  <a:schemeClr val="tx1"/>
                </a:solidFill>
                <a:latin typeface="+mn-lt"/>
                <a:ea typeface="+mn-ea"/>
                <a:cs typeface="+mn-cs"/>
              </a:rPr>
              <a:t>Changes in level, pitch or tune don’t bother and necessary corrections are reduced dramatically.   </a:t>
            </a:r>
          </a:p>
          <a:p>
            <a:r>
              <a:rPr lang="en-US" sz="1200" kern="1200" dirty="0" smtClean="0">
                <a:solidFill>
                  <a:schemeClr val="tx1"/>
                </a:solidFill>
                <a:latin typeface="+mn-lt"/>
                <a:ea typeface="+mn-ea"/>
                <a:cs typeface="+mn-cs"/>
              </a:rPr>
              <a:t> A good stereo mix with some well defined stereo effects helps to differentiate greatly, which is the key to easy listening and getting in the flow.</a:t>
            </a:r>
            <a:endParaRPr lang="de-DE"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And finally enjoy making music.</a:t>
            </a:r>
            <a:endParaRPr lang="de-DE" sz="1200" kern="1200" dirty="0" smtClean="0">
              <a:solidFill>
                <a:schemeClr val="tx1"/>
              </a:solidFill>
              <a:latin typeface="+mn-lt"/>
              <a:ea typeface="+mn-ea"/>
              <a:cs typeface="+mn-cs"/>
            </a:endParaRPr>
          </a:p>
          <a:p>
            <a:endParaRPr lang="de-DE" dirty="0"/>
          </a:p>
        </p:txBody>
      </p:sp>
      <p:sp>
        <p:nvSpPr>
          <p:cNvPr id="4" name="Slide Number Placeholder 3"/>
          <p:cNvSpPr>
            <a:spLocks noGrp="1"/>
          </p:cNvSpPr>
          <p:nvPr>
            <p:ph type="sldNum" sz="quarter" idx="10"/>
          </p:nvPr>
        </p:nvSpPr>
        <p:spPr/>
        <p:txBody>
          <a:bodyPr/>
          <a:lstStyle/>
          <a:p>
            <a:fld id="{FFC3F91D-044D-45AF-A895-F1F8152AB68B}" type="slidenum">
              <a:rPr lang="de-DE" smtClean="0"/>
              <a:pPr/>
              <a:t>6</a:t>
            </a:fld>
            <a:endParaRPr lang="de-DE"/>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sz="1200" kern="1200" dirty="0" smtClean="0">
                <a:solidFill>
                  <a:schemeClr val="tx1"/>
                </a:solidFill>
                <a:latin typeface="+mn-lt"/>
                <a:ea typeface="+mn-ea"/>
                <a:cs typeface="+mn-cs"/>
              </a:rPr>
              <a:t> Not a toy – a must to rebuilt</a:t>
            </a:r>
            <a:r>
              <a:rPr lang="en-US" sz="1200" kern="1200" baseline="0" dirty="0" smtClean="0">
                <a:solidFill>
                  <a:schemeClr val="tx1"/>
                </a:solidFill>
                <a:latin typeface="+mn-lt"/>
                <a:ea typeface="+mn-ea"/>
                <a:cs typeface="+mn-cs"/>
              </a:rPr>
              <a:t> a 3D sound image!</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solidFill>
                  <a:prstClr val="black"/>
                </a:solidFill>
              </a:rPr>
              <a:pPr/>
              <a:t>7</a:t>
            </a:fld>
            <a:endParaRPr lang="en-US" dirty="0">
              <a:solidFill>
                <a:prstClr val="black"/>
              </a:solidFill>
            </a:endParaRPr>
          </a:p>
        </p:txBody>
      </p:sp>
    </p:spTree>
    <p:extLst>
      <p:ext uri="{BB962C8B-B14F-4D97-AF65-F5344CB8AC3E}">
        <p14:creationId xmlns="" xmlns:p14="http://schemas.microsoft.com/office/powerpoint/2010/main" val="26987402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de-DE" dirty="0" smtClean="0"/>
              <a:t>Just the other day i had a church on the phone anxiously awaiting a myMix demo  because they had</a:t>
            </a:r>
            <a:r>
              <a:rPr lang="de-DE" baseline="0" dirty="0" smtClean="0"/>
              <a:t> three new musicians which could have benefited perferctly from the recording function. They would have taken home a mymix with the session from the last three sundays and could have studied.</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pPr/>
              <a:t>9</a:t>
            </a:fld>
            <a:endParaRPr lang="en-US"/>
          </a:p>
        </p:txBody>
      </p:sp>
    </p:spTree>
    <p:extLst>
      <p:ext uri="{BB962C8B-B14F-4D97-AF65-F5344CB8AC3E}">
        <p14:creationId xmlns:p14="http://schemas.microsoft.com/office/powerpoint/2010/main" xmlns="" val="468357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11</a:t>
            </a:fld>
            <a:endParaRPr lang="en-US" dirty="0">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13</a:t>
            </a:fld>
            <a:endParaRPr lang="en-US" dirty="0">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de-DE" dirty="0" smtClean="0"/>
              <a:t>Having 32</a:t>
            </a:r>
            <a:r>
              <a:rPr lang="de-DE" baseline="0" dirty="0" smtClean="0"/>
              <a:t> or more channels for each musician is overwhelming, </a:t>
            </a:r>
          </a:p>
          <a:p>
            <a:r>
              <a:rPr lang="de-DE" baseline="0" dirty="0" smtClean="0"/>
              <a:t> </a:t>
            </a:r>
          </a:p>
          <a:p>
            <a:r>
              <a:rPr lang="de-DE" baseline="0" dirty="0" smtClean="0"/>
              <a:t>So the perfect diet for the musicians contains:</a:t>
            </a:r>
          </a:p>
          <a:p>
            <a:endParaRPr lang="de-DE" baseline="0" dirty="0" smtClean="0"/>
          </a:p>
          <a:p>
            <a:r>
              <a:rPr lang="de-DE" baseline="0" dirty="0" smtClean="0"/>
              <a:t>of course the own instrument and maybe others from the same „group“  should be available individually.</a:t>
            </a:r>
          </a:p>
          <a:p>
            <a:r>
              <a:rPr lang="de-DE" baseline="0" dirty="0" smtClean="0"/>
              <a:t>(all individaul vocals mics for a person singing) </a:t>
            </a:r>
          </a:p>
          <a:p>
            <a:endParaRPr lang="de-DE" baseline="0" dirty="0" smtClean="0"/>
          </a:p>
          <a:p>
            <a:r>
              <a:rPr lang="de-DE" baseline="0" dirty="0" smtClean="0"/>
              <a:t>Useful submices consolidating „other“ channels</a:t>
            </a:r>
            <a:endParaRPr lang="de-DE" dirty="0"/>
          </a:p>
        </p:txBody>
      </p:sp>
      <p:sp>
        <p:nvSpPr>
          <p:cNvPr id="4" name="Slide Number Placeholder 3"/>
          <p:cNvSpPr>
            <a:spLocks noGrp="1"/>
          </p:cNvSpPr>
          <p:nvPr>
            <p:ph type="sldNum" sz="quarter" idx="10"/>
          </p:nvPr>
        </p:nvSpPr>
        <p:spPr/>
        <p:txBody>
          <a:bodyPr/>
          <a:lstStyle/>
          <a:p>
            <a:fld id="{FFC3F91D-044D-45AF-A895-F1F8152AB68B}" type="slidenum">
              <a:rPr lang="de-DE" smtClean="0"/>
              <a:pPr/>
              <a:t>15</a:t>
            </a:fld>
            <a:endParaRPr lang="de-DE"/>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de-DE" dirty="0"/>
          </a:p>
        </p:txBody>
      </p:sp>
      <p:sp>
        <p:nvSpPr>
          <p:cNvPr id="4" name="Slide Number Placeholder 3"/>
          <p:cNvSpPr>
            <a:spLocks noGrp="1"/>
          </p:cNvSpPr>
          <p:nvPr>
            <p:ph type="sldNum" sz="quarter" idx="10"/>
          </p:nvPr>
        </p:nvSpPr>
        <p:spPr/>
        <p:txBody>
          <a:bodyPr/>
          <a:lstStyle/>
          <a:p>
            <a:fld id="{FFC3F91D-044D-45AF-A895-F1F8152AB68B}" type="slidenum">
              <a:rPr lang="de-DE" smtClean="0"/>
              <a:pPr/>
              <a:t>16</a:t>
            </a:fld>
            <a:endParaRPr lang="de-DE"/>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19</a:t>
            </a:fld>
            <a:endParaRPr 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20</a:t>
            </a:fld>
            <a:endParaRPr 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en-US" dirty="0" smtClean="0"/>
              <a:t>Example using Y-cable</a:t>
            </a:r>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21</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de-DE" dirty="0" smtClean="0"/>
              <a:t>Drummer takes a second myMix:</a:t>
            </a:r>
          </a:p>
          <a:p>
            <a:r>
              <a:rPr lang="de-DE" dirty="0" smtClean="0"/>
              <a:t>1- create a submix of the drums with</a:t>
            </a:r>
            <a:r>
              <a:rPr lang="de-DE" baseline="0" dirty="0" smtClean="0"/>
              <a:t> pan and FX</a:t>
            </a:r>
          </a:p>
          <a:p>
            <a:r>
              <a:rPr lang="de-DE" baseline="0" dirty="0" smtClean="0"/>
              <a:t>2- use a second myMix to get the drums plus 14 more channels on.</a:t>
            </a:r>
            <a:endParaRPr lang="de-DE" dirty="0" smtClean="0"/>
          </a:p>
        </p:txBody>
      </p:sp>
      <p:sp>
        <p:nvSpPr>
          <p:cNvPr id="4" name="Slide Number Placeholder 3"/>
          <p:cNvSpPr>
            <a:spLocks noGrp="1"/>
          </p:cNvSpPr>
          <p:nvPr>
            <p:ph type="sldNum" sz="quarter" idx="10"/>
          </p:nvPr>
        </p:nvSpPr>
        <p:spPr/>
        <p:txBody>
          <a:bodyPr/>
          <a:lstStyle/>
          <a:p>
            <a:fld id="{FFC3F91D-044D-45AF-A895-F1F8152AB68B}" type="slidenum">
              <a:rPr lang="de-DE" smtClean="0"/>
              <a:pPr/>
              <a:t>25</a:t>
            </a:fld>
            <a:endParaRPr lang="de-DE"/>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r>
              <a:rPr lang="de-DE" dirty="0" smtClean="0"/>
              <a:t>Drummer takes a second myMix:</a:t>
            </a:r>
          </a:p>
          <a:p>
            <a:r>
              <a:rPr lang="de-DE" dirty="0" smtClean="0"/>
              <a:t>1- create a submix of the drums with</a:t>
            </a:r>
            <a:r>
              <a:rPr lang="de-DE" baseline="0" dirty="0" smtClean="0"/>
              <a:t> pan and FX</a:t>
            </a:r>
          </a:p>
          <a:p>
            <a:r>
              <a:rPr lang="de-DE" baseline="0" dirty="0" smtClean="0"/>
              <a:t>2- use a second myMix to get the drums plus 14 more channels on.</a:t>
            </a:r>
            <a:endParaRPr lang="de-DE" dirty="0" smtClean="0"/>
          </a:p>
        </p:txBody>
      </p:sp>
      <p:sp>
        <p:nvSpPr>
          <p:cNvPr id="4" name="Slide Number Placeholder 3"/>
          <p:cNvSpPr>
            <a:spLocks noGrp="1"/>
          </p:cNvSpPr>
          <p:nvPr>
            <p:ph type="sldNum" sz="quarter" idx="10"/>
          </p:nvPr>
        </p:nvSpPr>
        <p:spPr/>
        <p:txBody>
          <a:bodyPr/>
          <a:lstStyle/>
          <a:p>
            <a:fld id="{FFC3F91D-044D-45AF-A895-F1F8152AB68B}" type="slidenum">
              <a:rPr lang="de-DE" smtClean="0"/>
              <a:pPr/>
              <a:t>26</a:t>
            </a:fld>
            <a:endParaRPr lang="de-DE"/>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30</a:t>
            </a:fld>
            <a:endParaRPr 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32</a:t>
            </a:fld>
            <a:endParaRPr lang="en-US"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endParaRPr lang="en-US" b="1" dirty="0"/>
          </a:p>
        </p:txBody>
      </p:sp>
      <p:sp>
        <p:nvSpPr>
          <p:cNvPr id="4" name="Slide Number Placeholder 3"/>
          <p:cNvSpPr>
            <a:spLocks noGrp="1"/>
          </p:cNvSpPr>
          <p:nvPr>
            <p:ph type="sldNum" sz="quarter" idx="10"/>
          </p:nvPr>
        </p:nvSpPr>
        <p:spPr/>
        <p:txBody>
          <a:bodyPr/>
          <a:lstStyle/>
          <a:p>
            <a:fld id="{46F03F67-DF0A-4AB4-976C-F659B1156BD1}" type="slidenum">
              <a:rPr lang="en-US" smtClean="0">
                <a:solidFill>
                  <a:prstClr val="black"/>
                </a:solidFill>
              </a:rPr>
              <a:pPr/>
              <a:t>33</a:t>
            </a:fld>
            <a:endParaRPr lang="en-US" dirty="0">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smtClean="0"/>
              <a:t>Many places to use the intuitive UI and the networking capability of myMix.</a:t>
            </a:r>
            <a:endParaRPr lang="en-US" dirty="0"/>
          </a:p>
        </p:txBody>
      </p:sp>
      <p:sp>
        <p:nvSpPr>
          <p:cNvPr id="4" name="Slide Number Placeholder 3"/>
          <p:cNvSpPr>
            <a:spLocks noGrp="1"/>
          </p:cNvSpPr>
          <p:nvPr>
            <p:ph type="sldNum" sz="quarter" idx="10"/>
          </p:nvPr>
        </p:nvSpPr>
        <p:spPr/>
        <p:txBody>
          <a:bodyPr/>
          <a:lstStyle/>
          <a:p>
            <a:fld id="{FEEB7CFE-84AE-470C-B1D9-62928B786DDA}" type="slidenum">
              <a:rPr lang="en-US" smtClean="0">
                <a:solidFill>
                  <a:prstClr val="black"/>
                </a:solidFill>
              </a:rPr>
              <a:pPr/>
              <a:t>36</a:t>
            </a:fld>
            <a:endParaRPr lang="en-US">
              <a:solidFill>
                <a:prstClr val="black"/>
              </a:solidFill>
            </a:endParaRPr>
          </a:p>
        </p:txBody>
      </p:sp>
    </p:spTree>
    <p:extLst>
      <p:ext uri="{BB962C8B-B14F-4D97-AF65-F5344CB8AC3E}">
        <p14:creationId xmlns:p14="http://schemas.microsoft.com/office/powerpoint/2010/main" xmlns="" val="116062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4224CF-253F-4A24-B5DD-AE2BC9C60FDF}"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4224CF-253F-4A24-B5DD-AE2BC9C60FDF}" type="datetimeFigureOut">
              <a:rPr lang="en-US" smtClean="0"/>
              <a:pPr/>
              <a:t>9/13/2013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4224CF-253F-4A24-B5DD-AE2BC9C60FDF}" type="datetimeFigureOut">
              <a:rPr lang="en-US" smtClean="0"/>
              <a:pPr/>
              <a:t>9/13/2013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4224CF-253F-4A24-B5DD-AE2BC9C60FDF}" type="datetimeFigureOut">
              <a:rPr lang="en-US" smtClean="0"/>
              <a:pPr/>
              <a:t>9/13/2013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224CF-253F-4A24-B5DD-AE2BC9C60FDF}" type="datetimeFigureOut">
              <a:rPr lang="en-US" smtClean="0"/>
              <a:pPr/>
              <a:t>9/13/2013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224CF-253F-4A24-B5DD-AE2BC9C60FDF}" type="datetimeFigureOut">
              <a:rPr lang="en-US" smtClean="0"/>
              <a:pPr/>
              <a:t>9/13/2013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224CF-253F-4A24-B5DD-AE2BC9C60FDF}" type="datetimeFigureOut">
              <a:rPr lang="en-US" smtClean="0"/>
              <a:pPr/>
              <a:t>9/13/2013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pPr/>
              <a:t>9/13/2013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B3A8CC-5E97-4E2F-BC43-50FFF8942B1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477663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8414281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200975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6309923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29860560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119113320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734520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21286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36033105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736744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264390016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9"/>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1"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8" name="Footer Placeholder 7"/>
          <p:cNvSpPr>
            <a:spLocks noGrp="1"/>
          </p:cNvSpPr>
          <p:nvPr>
            <p:ph type="ftr" sz="quarter" idx="11"/>
          </p:nvPr>
        </p:nvSpPr>
        <p:spPr/>
        <p:txBody>
          <a:bodyPr/>
          <a:lstStyle/>
          <a:p>
            <a:endParaRPr lang="en-US">
              <a:solidFill>
                <a:prstClr val="white">
                  <a:tint val="75000"/>
                </a:prstClr>
              </a:solidFill>
            </a:endParaRPr>
          </a:p>
        </p:txBody>
      </p:sp>
      <p:sp>
        <p:nvSpPr>
          <p:cNvPr id="9" name="Slide Number Placeholder 8"/>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4" name="Footer Placeholder 3"/>
          <p:cNvSpPr>
            <a:spLocks noGrp="1"/>
          </p:cNvSpPr>
          <p:nvPr>
            <p:ph type="ftr" sz="quarter" idx="11"/>
          </p:nvPr>
        </p:nvSpPr>
        <p:spPr/>
        <p:txBody>
          <a:bodyPr/>
          <a:lstStyle/>
          <a:p>
            <a:endParaRPr lang="en-US">
              <a:solidFill>
                <a:prstClr val="white">
                  <a:tint val="75000"/>
                </a:prstClr>
              </a:solidFill>
            </a:endParaRPr>
          </a:p>
        </p:txBody>
      </p:sp>
      <p:sp>
        <p:nvSpPr>
          <p:cNvPr id="5" name="Slide Number Placeholder 4"/>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3" name="Footer Placeholder 2"/>
          <p:cNvSpPr>
            <a:spLocks noGrp="1"/>
          </p:cNvSpPr>
          <p:nvPr>
            <p:ph type="ftr" sz="quarter" idx="11"/>
          </p:nvPr>
        </p:nvSpPr>
        <p:spPr/>
        <p:txBody>
          <a:bodyPr/>
          <a:lstStyle/>
          <a:p>
            <a:endParaRPr lang="en-US">
              <a:solidFill>
                <a:prstClr val="white">
                  <a:tint val="75000"/>
                </a:prstClr>
              </a:solidFill>
            </a:endParaRPr>
          </a:p>
        </p:txBody>
      </p:sp>
      <p:sp>
        <p:nvSpPr>
          <p:cNvPr id="4" name="Slide Number Placeholder 3"/>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4"/>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6"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6" name="Footer Placeholder 5"/>
          <p:cNvSpPr>
            <a:spLocks noGrp="1"/>
          </p:cNvSpPr>
          <p:nvPr>
            <p:ph type="ftr" sz="quarter" idx="11"/>
          </p:nvPr>
        </p:nvSpPr>
        <p:spPr/>
        <p:txBody>
          <a:bodyPr/>
          <a:lstStyle/>
          <a:p>
            <a:endParaRPr lang="en-US">
              <a:solidFill>
                <a:prstClr val="white">
                  <a:tint val="75000"/>
                </a:prstClr>
              </a:solidFill>
            </a:endParaRPr>
          </a:p>
        </p:txBody>
      </p:sp>
      <p:sp>
        <p:nvSpPr>
          <p:cNvPr id="7" name="Slide Number Placeholder 6"/>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5" name="Footer Placeholder 4"/>
          <p:cNvSpPr>
            <a:spLocks noGrp="1"/>
          </p:cNvSpPr>
          <p:nvPr>
            <p:ph type="ftr" sz="quarter" idx="11"/>
          </p:nvPr>
        </p:nvSpPr>
        <p:spPr/>
        <p:txBody>
          <a:bodyPr/>
          <a:lstStyle/>
          <a:p>
            <a:endParaRPr lang="en-US">
              <a:solidFill>
                <a:prstClr val="white">
                  <a:tint val="75000"/>
                </a:prstClr>
              </a:solidFill>
            </a:endParaRPr>
          </a:p>
        </p:txBody>
      </p:sp>
      <p:sp>
        <p:nvSpPr>
          <p:cNvPr id="6" name="Slide Number Placeholder 5"/>
          <p:cNvSpPr>
            <a:spLocks noGrp="1"/>
          </p:cNvSpPr>
          <p:nvPr>
            <p:ph type="sldNum" sz="quarter" idx="12"/>
          </p:nvPr>
        </p:nvSpPr>
        <p:spPr/>
        <p:txBody>
          <a:body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224CF-253F-4A24-B5DD-AE2BC9C60FDF}" type="datetimeFigureOut">
              <a:rPr lang="en-US" smtClean="0"/>
              <a:pPr/>
              <a:t>9/13/2013</a:t>
            </a:fld>
            <a:endParaRPr lang="en-US"/>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3A8CC-5E97-4E2F-BC43-50FFF8942B1E}"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E7DA93-5F68-4ABB-ABFA-7372515EADAE}" type="datetimeFigureOut">
              <a:rPr lang="en-US" smtClean="0">
                <a:solidFill>
                  <a:prstClr val="black">
                    <a:tint val="75000"/>
                  </a:prstClr>
                </a:solidFill>
              </a:rPr>
              <a:pPr/>
              <a:t>9/13/2013</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107006F-B789-4757-AA5A-D7CC6FD2BB5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 xmlns:p14="http://schemas.microsoft.com/office/powerpoint/2010/main" val="416975962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224CF-253F-4A24-B5DD-AE2BC9C60FDF}" type="datetimeFigureOut">
              <a:rPr lang="en-US" smtClean="0">
                <a:solidFill>
                  <a:prstClr val="white">
                    <a:tint val="75000"/>
                  </a:prstClr>
                </a:solidFill>
              </a:rPr>
              <a:pPr/>
              <a:t>9/13/2013</a:t>
            </a:fld>
            <a:endParaRPr lang="en-US">
              <a:solidFill>
                <a:prstClr val="white">
                  <a:tint val="75000"/>
                </a:prstClr>
              </a:solidFill>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white">
                  <a:tint val="75000"/>
                </a:prstClr>
              </a:solidFill>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B3A8CC-5E97-4E2F-BC43-50FFF8942B1E}" type="slidenum">
              <a:rPr lang="en-US" smtClean="0">
                <a:solidFill>
                  <a:prstClr val="white">
                    <a:tint val="75000"/>
                  </a:prstClr>
                </a:solidFill>
              </a:rPr>
              <a:pPr/>
              <a:t>‹#›</a:t>
            </a:fld>
            <a:endParaRPr lang="en-US">
              <a:solidFill>
                <a:prstClr val="white">
                  <a:tint val="75000"/>
                </a:prstClr>
              </a:solidFill>
            </a:endParaRPr>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hyperlink" Target="http://www.mymixaudio.com/webinars/webinar-important-things-about-iems" TargetMode="External"/><Relationship Id="rId5"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hyperlink" Target="http://www.mymixaudio.com/webinars/what-signals-to-send"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29.xml"/></Relationships>
</file>

<file path=ppt/slides/_rels/slide23.xml.rels><?xml version="1.0" encoding="UTF-8" standalone="yes"?>
<Relationships xmlns="http://schemas.openxmlformats.org/package/2006/relationships"><Relationship Id="rId8" Type="http://schemas.openxmlformats.org/officeDocument/2006/relationships/hyperlink" Target="Guitar%20Mix.mp3" TargetMode="External"/><Relationship Id="rId13" Type="http://schemas.openxmlformats.org/officeDocument/2006/relationships/image" Target="../media/image25.png"/><Relationship Id="rId18" Type="http://schemas.openxmlformats.org/officeDocument/2006/relationships/image" Target="../media/image30.png"/><Relationship Id="rId3" Type="http://schemas.openxmlformats.org/officeDocument/2006/relationships/image" Target="../media/image20.png"/><Relationship Id="rId7" Type="http://schemas.openxmlformats.org/officeDocument/2006/relationships/image" Target="../media/image22.png"/><Relationship Id="rId12" Type="http://schemas.openxmlformats.org/officeDocument/2006/relationships/hyperlink" Target="Vocal%20Mix.mp3" TargetMode="External"/><Relationship Id="rId17" Type="http://schemas.openxmlformats.org/officeDocument/2006/relationships/image" Target="../media/image29.png"/><Relationship Id="rId2" Type="http://schemas.openxmlformats.org/officeDocument/2006/relationships/image" Target="../media/image19.png"/><Relationship Id="rId16" Type="http://schemas.openxmlformats.org/officeDocument/2006/relationships/image" Target="../media/image28.tiff"/><Relationship Id="rId1" Type="http://schemas.openxmlformats.org/officeDocument/2006/relationships/slideLayout" Target="../slideLayouts/slideLayout18.xml"/><Relationship Id="rId6" Type="http://schemas.openxmlformats.org/officeDocument/2006/relationships/hyperlink" Target="Bass%20Players%20Mix.mp3" TargetMode="External"/><Relationship Id="rId11" Type="http://schemas.openxmlformats.org/officeDocument/2006/relationships/image" Target="../media/image24.png"/><Relationship Id="rId5" Type="http://schemas.openxmlformats.org/officeDocument/2006/relationships/image" Target="../media/image21.png"/><Relationship Id="rId15" Type="http://schemas.openxmlformats.org/officeDocument/2006/relationships/image" Target="../media/image27.tiff"/><Relationship Id="rId10" Type="http://schemas.openxmlformats.org/officeDocument/2006/relationships/hyperlink" Target="Keyboarders%20Mix.mp3" TargetMode="External"/><Relationship Id="rId19" Type="http://schemas.openxmlformats.org/officeDocument/2006/relationships/image" Target="../media/image31.png"/><Relationship Id="rId4" Type="http://schemas.openxmlformats.org/officeDocument/2006/relationships/hyperlink" Target="Drummers%20Mix.mp3" TargetMode="External"/><Relationship Id="rId9" Type="http://schemas.openxmlformats.org/officeDocument/2006/relationships/image" Target="../media/image23.png"/><Relationship Id="rId1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4.png"/><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youtube.com/watch?v=IfhegjtrG1k&amp;feature=youtu.be" TargetMode="Externa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8" Type="http://schemas.openxmlformats.org/officeDocument/2006/relationships/image" Target="../media/image49.jpeg"/><Relationship Id="rId3" Type="http://schemas.openxmlformats.org/officeDocument/2006/relationships/image" Target="../media/image45.jpeg"/><Relationship Id="rId7"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48.jpeg"/><Relationship Id="rId11" Type="http://schemas.openxmlformats.org/officeDocument/2006/relationships/image" Target="../media/image52.jpeg"/><Relationship Id="rId5" Type="http://schemas.openxmlformats.org/officeDocument/2006/relationships/image" Target="../media/image47.jpeg"/><Relationship Id="rId10" Type="http://schemas.openxmlformats.org/officeDocument/2006/relationships/image" Target="../media/image51.jpeg"/><Relationship Id="rId4" Type="http://schemas.openxmlformats.org/officeDocument/2006/relationships/image" Target="../media/image46.jpeg"/><Relationship Id="rId9"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7.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62.png"/><Relationship Id="rId4" Type="http://schemas.openxmlformats.org/officeDocument/2006/relationships/image" Target="../media/image61.jpeg"/></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53.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4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53.png"/><Relationship Id="rId1" Type="http://schemas.openxmlformats.org/officeDocument/2006/relationships/slideLayout" Target="../slideLayouts/slideLayout7.xml"/><Relationship Id="rId5" Type="http://schemas.openxmlformats.org/officeDocument/2006/relationships/image" Target="../media/image69.png"/><Relationship Id="rId4" Type="http://schemas.openxmlformats.org/officeDocument/2006/relationships/image" Target="../media/image68.png"/></Relationships>
</file>

<file path=ppt/slides/_rels/slide45.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hyperlink" Target="http://www.mymixaudio.com/" TargetMode="Externa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 y="5589243"/>
            <a:ext cx="8972771" cy="892552"/>
          </a:xfrm>
          <a:prstGeom prst="rect">
            <a:avLst/>
          </a:prstGeom>
          <a:noFill/>
        </p:spPr>
        <p:txBody>
          <a:bodyPr wrap="square" lIns="91440" tIns="45720" rIns="91440" bIns="45720">
            <a:spAutoFit/>
          </a:bodyPr>
          <a:lstStyle/>
          <a:p>
            <a:pPr algn="ctr"/>
            <a:r>
              <a:rPr lang="de-DE"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Update September 2013</a:t>
            </a:r>
          </a:p>
          <a:p>
            <a:pPr algn="ctr"/>
            <a:endParaRPr lang="en-US" sz="2400" dirty="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Century Gothic" pitchFamily="34" charset="0"/>
            </a:endParaRPr>
          </a:p>
        </p:txBody>
      </p:sp>
      <p:pic>
        <p:nvPicPr>
          <p:cNvPr id="5" name="Picture 4" descr="mymixisbetter-visual copy.jpg"/>
          <p:cNvPicPr>
            <a:picLocks noChangeAspect="1"/>
          </p:cNvPicPr>
          <p:nvPr/>
        </p:nvPicPr>
        <p:blipFill>
          <a:blip r:embed="rId2" cstate="print"/>
          <a:stretch>
            <a:fillRect/>
          </a:stretch>
        </p:blipFill>
        <p:spPr>
          <a:xfrm>
            <a:off x="2411760" y="1412776"/>
            <a:ext cx="4260215" cy="3087977"/>
          </a:xfrm>
          <a:prstGeom prst="rect">
            <a:avLst/>
          </a:prstGeom>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988840"/>
            <a:ext cx="8972771" cy="3477875"/>
          </a:xfrm>
          <a:prstGeom prst="rect">
            <a:avLst/>
          </a:prstGeom>
          <a:noFill/>
        </p:spPr>
        <p:txBody>
          <a:bodyPr wrap="square" lIns="91440" tIns="45720" rIns="91440" bIns="45720">
            <a:spAutoFit/>
          </a:bodyPr>
          <a:lstStyle/>
          <a:p>
            <a:pPr algn="ctr"/>
            <a:r>
              <a:rPr lang="de-DE" sz="32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Update September 2013</a:t>
            </a:r>
          </a:p>
          <a:p>
            <a:pPr algn="ctr"/>
            <a:endParaRPr lang="de-DE" sz="24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endParaRPr>
          </a:p>
          <a:p>
            <a:pPr algn="ctr"/>
            <a:r>
              <a:rPr lang="de-DE"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Recap of myMix Unique Customer Benefits</a:t>
            </a:r>
          </a:p>
          <a:p>
            <a:pPr algn="ctr"/>
            <a:endParaRPr lang="de-DE"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endParaRPr>
          </a:p>
          <a:p>
            <a:pPr algn="ctr"/>
            <a:r>
              <a:rPr lang="de-DE"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myMix Install</a:t>
            </a:r>
          </a:p>
          <a:p>
            <a:pPr algn="ctr"/>
            <a:endParaRPr lang="de-DE"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endParaRPr>
          </a:p>
          <a:p>
            <a:pPr algn="ctr"/>
            <a:r>
              <a:rPr lang="de-DE"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Potential New Products- Discussion</a:t>
            </a:r>
          </a:p>
          <a:p>
            <a:pPr algn="ctr"/>
            <a:endParaRPr lang="de-DE"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endParaRPr>
          </a:p>
          <a:p>
            <a:pPr algn="ctr"/>
            <a:r>
              <a:rPr lang="de-DE" sz="2000" dirty="0" smtClean="0">
                <a:ln w="18415" cmpd="sng">
                  <a:solidFill>
                    <a:srgbClr val="FFFFFF"/>
                  </a:solidFill>
                  <a:prstDash val="solid"/>
                </a:ln>
                <a:solidFill>
                  <a:srgbClr val="FFFFFF"/>
                </a:solidFill>
                <a:effectLst>
                  <a:outerShdw blurRad="63500" dir="3600000" algn="tl" rotWithShape="0">
                    <a:srgbClr val="000000">
                      <a:alpha val="70000"/>
                    </a:srgbClr>
                  </a:outerShdw>
                </a:effectLst>
                <a:latin typeface="Century Gothic" pitchFamily="34" charset="0"/>
              </a:rPr>
              <a:t>Local Activities – What can we do to boost your myMix sales?</a:t>
            </a:r>
          </a:p>
          <a:p>
            <a:pPr algn="ctr"/>
            <a:endParaRPr lang="en-US" sz="2400" dirty="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Century Gothic" pitchFamily="34" charset="0"/>
            </a:endParaRPr>
          </a:p>
        </p:txBody>
      </p:sp>
      <p:pic>
        <p:nvPicPr>
          <p:cNvPr id="6" name="Picture 5" descr="mymixisbetter-visual copy.jpg"/>
          <p:cNvPicPr>
            <a:picLocks noChangeAspect="1"/>
          </p:cNvPicPr>
          <p:nvPr/>
        </p:nvPicPr>
        <p:blipFill>
          <a:blip r:embed="rId2" cstate="print"/>
          <a:stretch>
            <a:fillRect/>
          </a:stretch>
        </p:blipFill>
        <p:spPr>
          <a:xfrm>
            <a:off x="251521" y="332656"/>
            <a:ext cx="2016224" cy="1461441"/>
          </a:xfrm>
          <a:prstGeom prst="rect">
            <a:avLst/>
          </a:prstGeom>
        </p:spPr>
      </p:pic>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20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2000"/>
                                        <p:tgtEl>
                                          <p:spTgt spid="4">
                                            <p:txEl>
                                              <p:pRg st="2" end="2"/>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animEffect transition="in" filter="fade">
                                      <p:cBhvr>
                                        <p:cTn id="13" dur="2000"/>
                                        <p:tgtEl>
                                          <p:spTgt spid="4">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6" end="6"/>
                                            </p:txEl>
                                          </p:spTgt>
                                        </p:tgtEl>
                                        <p:attrNameLst>
                                          <p:attrName>style.visibility</p:attrName>
                                        </p:attrNameLst>
                                      </p:cBhvr>
                                      <p:to>
                                        <p:strVal val="visible"/>
                                      </p:to>
                                    </p:set>
                                    <p:animEffect transition="in" filter="fade">
                                      <p:cBhvr>
                                        <p:cTn id="16" dur="2000"/>
                                        <p:tgtEl>
                                          <p:spTgt spid="4">
                                            <p:txEl>
                                              <p:pRg st="6" end="6"/>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
                                            <p:txEl>
                                              <p:pRg st="8" end="8"/>
                                            </p:txEl>
                                          </p:spTgt>
                                        </p:tgtEl>
                                        <p:attrNameLst>
                                          <p:attrName>style.visibility</p:attrName>
                                        </p:attrNameLst>
                                      </p:cBhvr>
                                      <p:to>
                                        <p:strVal val="visible"/>
                                      </p:to>
                                    </p:set>
                                    <p:animEffect transition="in" filter="fade">
                                      <p:cBhvr>
                                        <p:cTn id="19" dur="2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741" y="879103"/>
            <a:ext cx="8972771" cy="461665"/>
          </a:xfrm>
          <a:prstGeom prst="rect">
            <a:avLst/>
          </a:prstGeom>
          <a:noFill/>
        </p:spPr>
        <p:txBody>
          <a:bodyPr wrap="square" lIns="91440" tIns="45720" rIns="91440" bIns="45720">
            <a:spAutoFit/>
          </a:bodyPr>
          <a:lstStyle/>
          <a:p>
            <a:pPr algn="ctr"/>
            <a:r>
              <a:rPr lang="en-US" sz="2400" dirty="0" smtClean="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Univers Extended" pitchFamily="34" charset="0"/>
              </a:rPr>
              <a:t>Why is myMix better?</a:t>
            </a:r>
            <a:endParaRPr lang="en-US" sz="2400" dirty="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Univers Extended" pitchFamily="34" charset="0"/>
            </a:endParaRPr>
          </a:p>
        </p:txBody>
      </p:sp>
      <p:pic>
        <p:nvPicPr>
          <p:cNvPr id="6" name="Picture 5" descr="mymixisbetter-visual copy.jpg"/>
          <p:cNvPicPr>
            <a:picLocks noChangeAspect="1"/>
          </p:cNvPicPr>
          <p:nvPr/>
        </p:nvPicPr>
        <p:blipFill>
          <a:blip r:embed="rId2" cstate="print"/>
          <a:stretch>
            <a:fillRect/>
          </a:stretch>
        </p:blipFill>
        <p:spPr>
          <a:xfrm>
            <a:off x="251521" y="332656"/>
            <a:ext cx="2016224" cy="1461441"/>
          </a:xfrm>
          <a:prstGeom prst="rect">
            <a:avLst/>
          </a:prstGeom>
        </p:spPr>
      </p:pic>
      <p:sp>
        <p:nvSpPr>
          <p:cNvPr id="5" name="Rectangle 4"/>
          <p:cNvSpPr/>
          <p:nvPr/>
        </p:nvSpPr>
        <p:spPr>
          <a:xfrm>
            <a:off x="1475656" y="1916832"/>
            <a:ext cx="6768752" cy="3139321"/>
          </a:xfrm>
          <a:prstGeom prst="rect">
            <a:avLst/>
          </a:prstGeom>
        </p:spPr>
        <p:txBody>
          <a:bodyPr wrap="square">
            <a:noAutofit/>
          </a:bodyPr>
          <a:lstStyle/>
          <a:p>
            <a:pPr algn="ctr"/>
            <a:endParaRPr lang="de-DE" kern="0" dirty="0" smtClean="0">
              <a:ln w="18415" cmpd="sng">
                <a:solidFill>
                  <a:srgbClr val="FFFFFF"/>
                </a:solidFill>
                <a:prstDash val="solid"/>
              </a:ln>
              <a:solidFill>
                <a:srgbClr val="FFFFFF"/>
              </a:solidFill>
              <a:latin typeface="+mj-lt"/>
            </a:endParaRPr>
          </a:p>
        </p:txBody>
      </p:sp>
      <p:sp>
        <p:nvSpPr>
          <p:cNvPr id="7" name="TextBox 6"/>
          <p:cNvSpPr txBox="1"/>
          <p:nvPr/>
        </p:nvSpPr>
        <p:spPr>
          <a:xfrm>
            <a:off x="2195736" y="1772816"/>
            <a:ext cx="4968552" cy="3416320"/>
          </a:xfrm>
          <a:prstGeom prst="rect">
            <a:avLst/>
          </a:prstGeom>
          <a:noFill/>
        </p:spPr>
        <p:txBody>
          <a:bodyPr wrap="square" rtlCol="0">
            <a:spAutoFit/>
          </a:bodyPr>
          <a:lstStyle/>
          <a:p>
            <a:pPr algn="ctr"/>
            <a:r>
              <a:rPr lang="de-DE" i="1" kern="0" dirty="0" smtClean="0">
                <a:ln w="18415" cmpd="sng">
                  <a:solidFill>
                    <a:srgbClr val="FFFFFF"/>
                  </a:solidFill>
                  <a:prstDash val="solid"/>
                </a:ln>
                <a:solidFill>
                  <a:srgbClr val="FF0000"/>
                </a:solidFill>
                <a:latin typeface="Univers-Extended" pitchFamily="2" charset="0"/>
              </a:rPr>
              <a:t>The only system with a Dezentralized Network Architecture</a:t>
            </a:r>
          </a:p>
          <a:p>
            <a:pPr algn="ctr"/>
            <a:r>
              <a:rPr lang="de-DE" i="1" kern="0" dirty="0" smtClean="0">
                <a:ln w="18415" cmpd="sng">
                  <a:solidFill>
                    <a:srgbClr val="FFFFFF"/>
                  </a:solidFill>
                  <a:prstDash val="solid"/>
                </a:ln>
                <a:solidFill>
                  <a:srgbClr val="FF0000"/>
                </a:solidFill>
                <a:latin typeface="Univers-Extended" pitchFamily="2" charset="0"/>
              </a:rPr>
              <a:t>= there is no dedicated center unit</a:t>
            </a:r>
          </a:p>
          <a:p>
            <a:pPr algn="ct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flexible number of audio network channels by adding units</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myMix  can be used stand alone</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myMix devices can be used with  common Ethernet Switches</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nodePh="1">
                                  <p:stCondLst>
                                    <p:cond delay="200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dvAuto="200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07741" y="879103"/>
            <a:ext cx="8972771" cy="461665"/>
          </a:xfrm>
          <a:prstGeom prst="rect">
            <a:avLst/>
          </a:prstGeom>
          <a:noFill/>
        </p:spPr>
        <p:txBody>
          <a:bodyPr wrap="square" lIns="91440" tIns="45720" rIns="91440" bIns="45720">
            <a:spAutoFit/>
          </a:bodyPr>
          <a:lstStyle/>
          <a:p>
            <a:pPr algn="ctr"/>
            <a:r>
              <a:rPr lang="en-US" sz="2400" dirty="0" smtClean="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Univers Extended" pitchFamily="34" charset="0"/>
              </a:rPr>
              <a:t>Why is myMix better?</a:t>
            </a:r>
            <a:endParaRPr lang="en-US" sz="2400" dirty="0">
              <a:ln w="18415" cmpd="sng">
                <a:solidFill>
                  <a:srgbClr val="FFFFFF"/>
                </a:solidFill>
                <a:prstDash val="solid"/>
              </a:ln>
              <a:solidFill>
                <a:srgbClr val="FFFFFF"/>
              </a:solidFill>
              <a:effectLst>
                <a:glow rad="228600">
                  <a:schemeClr val="accent4">
                    <a:satMod val="175000"/>
                    <a:alpha val="40000"/>
                  </a:schemeClr>
                </a:glow>
                <a:outerShdw blurRad="63500" dir="3600000" algn="tl" rotWithShape="0">
                  <a:srgbClr val="000000">
                    <a:alpha val="70000"/>
                  </a:srgbClr>
                </a:outerShdw>
              </a:effectLst>
              <a:latin typeface="Univers Extended" pitchFamily="34" charset="0"/>
            </a:endParaRPr>
          </a:p>
        </p:txBody>
      </p:sp>
      <p:pic>
        <p:nvPicPr>
          <p:cNvPr id="6" name="Picture 5" descr="mymixisbetter-visual copy.jpg"/>
          <p:cNvPicPr>
            <a:picLocks noChangeAspect="1"/>
          </p:cNvPicPr>
          <p:nvPr/>
        </p:nvPicPr>
        <p:blipFill>
          <a:blip r:embed="rId2" cstate="print"/>
          <a:stretch>
            <a:fillRect/>
          </a:stretch>
        </p:blipFill>
        <p:spPr>
          <a:xfrm>
            <a:off x="251521" y="332656"/>
            <a:ext cx="2016224" cy="1461441"/>
          </a:xfrm>
          <a:prstGeom prst="rect">
            <a:avLst/>
          </a:prstGeom>
        </p:spPr>
      </p:pic>
      <p:sp>
        <p:nvSpPr>
          <p:cNvPr id="5" name="Rectangle 4"/>
          <p:cNvSpPr/>
          <p:nvPr/>
        </p:nvSpPr>
        <p:spPr>
          <a:xfrm>
            <a:off x="1475656" y="1916832"/>
            <a:ext cx="6768752" cy="3139321"/>
          </a:xfrm>
          <a:prstGeom prst="rect">
            <a:avLst/>
          </a:prstGeom>
        </p:spPr>
        <p:txBody>
          <a:bodyPr wrap="square">
            <a:noAutofit/>
          </a:bodyPr>
          <a:lstStyle/>
          <a:p>
            <a:pPr algn="ctr"/>
            <a:endParaRPr lang="de-DE" kern="0" dirty="0" smtClean="0">
              <a:ln w="18415" cmpd="sng">
                <a:solidFill>
                  <a:srgbClr val="FFFFFF"/>
                </a:solidFill>
                <a:prstDash val="solid"/>
              </a:ln>
              <a:solidFill>
                <a:srgbClr val="FFFFFF"/>
              </a:solidFill>
              <a:latin typeface="+mj-lt"/>
            </a:endParaRPr>
          </a:p>
        </p:txBody>
      </p:sp>
      <p:sp>
        <p:nvSpPr>
          <p:cNvPr id="7" name="TextBox 6"/>
          <p:cNvSpPr txBox="1"/>
          <p:nvPr/>
        </p:nvSpPr>
        <p:spPr>
          <a:xfrm>
            <a:off x="2195736" y="1772816"/>
            <a:ext cx="4968552" cy="4801314"/>
          </a:xfrm>
          <a:prstGeom prst="rect">
            <a:avLst/>
          </a:prstGeom>
          <a:noFill/>
        </p:spPr>
        <p:txBody>
          <a:bodyPr wrap="square" rtlCol="0">
            <a:spAutoFit/>
          </a:bodyPr>
          <a:lstStyle/>
          <a:p>
            <a:pPr algn="ctr"/>
            <a:r>
              <a:rPr lang="de-DE" kern="0" dirty="0" smtClean="0">
                <a:ln w="18415" cmpd="sng">
                  <a:solidFill>
                    <a:srgbClr val="FFFFFF"/>
                  </a:solidFill>
                  <a:prstDash val="solid"/>
                </a:ln>
                <a:solidFill>
                  <a:srgbClr val="FFFFFF"/>
                </a:solidFill>
                <a:latin typeface="Univers-Extended" pitchFamily="2" charset="0"/>
              </a:rPr>
              <a:t>User firendly, flexible, versatile:</a:t>
            </a:r>
          </a:p>
          <a:p>
            <a:pPr algn="ct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Intuitive UI with device and channel names</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Multi Track Recording and Playback / Play Along</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3D sound image due to individual stereo effects sends per channel</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Stereo Mixes available as network channels</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a:p>
            <a:pPr algn="ctr">
              <a:buFontTx/>
              <a:buChar char="-"/>
            </a:pPr>
            <a:r>
              <a:rPr lang="de-DE" kern="0" dirty="0" smtClean="0">
                <a:ln w="18415" cmpd="sng">
                  <a:solidFill>
                    <a:srgbClr val="FFFFFF"/>
                  </a:solidFill>
                  <a:prstDash val="solid"/>
                </a:ln>
                <a:solidFill>
                  <a:srgbClr val="FFFFFF"/>
                </a:solidFill>
                <a:latin typeface="Univers-Extended" pitchFamily="2" charset="0"/>
              </a:rPr>
              <a:t> can work without or with any analogue or digital console</a:t>
            </a:r>
          </a:p>
          <a:p>
            <a:pPr algn="ctr">
              <a:buFontTx/>
              <a:buChar char="-"/>
            </a:pPr>
            <a:endParaRPr lang="de-DE" kern="0" dirty="0" smtClean="0">
              <a:ln w="18415" cmpd="sng">
                <a:solidFill>
                  <a:srgbClr val="FFFFFF"/>
                </a:solidFill>
                <a:prstDash val="solid"/>
              </a:ln>
              <a:solidFill>
                <a:srgbClr val="FFFFFF"/>
              </a:solidFill>
              <a:latin typeface="Univers-Extended" pitchFamily="2" charset="0"/>
            </a:endParaRP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nodePh="1">
                                  <p:stCondLst>
                                    <p:cond delay="2000"/>
                                  </p:stCondLst>
                                  <p:endCondLst>
                                    <p:cond evt="begin" delay="0">
                                      <p:tn val="5"/>
                                    </p:cond>
                                  </p:end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linds(horizontal)">
                                      <p:cBhvr>
                                        <p:cTn id="7" dur="5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dvAuto="200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3046988"/>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is the only system with 7 different built-in stereo FX to create a 3D sound image for IEMs</a:t>
            </a:r>
            <a:endParaRPr lang="en-US" sz="4800" b="1" dirty="0">
              <a:solidFill>
                <a:srgbClr val="FF0000"/>
              </a:solidFill>
              <a:latin typeface="Century Gothic" pitchFamily="34" charset="0"/>
            </a:endParaRPr>
          </a:p>
        </p:txBody>
      </p:sp>
      <p:pic>
        <p:nvPicPr>
          <p:cNvPr id="3" name="Picture 2"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5" name="Picture 4"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260648"/>
            <a:ext cx="7772400" cy="792088"/>
          </a:xfrm>
        </p:spPr>
        <p:txBody>
          <a:bodyPr>
            <a:normAutofit/>
          </a:bodyPr>
          <a:lstStyle/>
          <a:p>
            <a:r>
              <a:rPr lang="en-US" sz="2800" dirty="0" smtClean="0">
                <a:latin typeface="Century Gothic" pitchFamily="34" charset="0"/>
              </a:rPr>
              <a:t>Adding stereo effects per channel = 3D</a:t>
            </a:r>
            <a:endParaRPr lang="en-US" sz="2800" noProof="0" dirty="0">
              <a:latin typeface="Century Gothic" pitchFamily="34" charset="0"/>
            </a:endParaRPr>
          </a:p>
        </p:txBody>
      </p:sp>
      <p:sp>
        <p:nvSpPr>
          <p:cNvPr id="3" name="Subtitle 2"/>
          <p:cNvSpPr>
            <a:spLocks noGrp="1"/>
          </p:cNvSpPr>
          <p:nvPr>
            <p:ph type="subTitle" idx="1"/>
          </p:nvPr>
        </p:nvSpPr>
        <p:spPr>
          <a:xfrm>
            <a:off x="1547664" y="1124744"/>
            <a:ext cx="5400600" cy="1056117"/>
          </a:xfrm>
        </p:spPr>
        <p:txBody>
          <a:bodyPr>
            <a:noAutofit/>
          </a:bodyPr>
          <a:lstStyle/>
          <a:p>
            <a:pPr>
              <a:lnSpc>
                <a:spcPct val="150000"/>
              </a:lnSpc>
            </a:pPr>
            <a:r>
              <a:rPr lang="en-US" sz="1600" noProof="0" dirty="0" smtClean="0">
                <a:latin typeface="Century Gothic" pitchFamily="34" charset="0"/>
              </a:rPr>
              <a:t> </a:t>
            </a:r>
          </a:p>
          <a:p>
            <a:pPr>
              <a:lnSpc>
                <a:spcPct val="150000"/>
              </a:lnSpc>
            </a:pPr>
            <a:endParaRPr lang="en-US" sz="1600" noProof="0" dirty="0" smtClean="0">
              <a:latin typeface="Century Gothic" pitchFamily="34" charset="0"/>
            </a:endParaRPr>
          </a:p>
          <a:p>
            <a:pPr>
              <a:lnSpc>
                <a:spcPct val="150000"/>
              </a:lnSpc>
            </a:pPr>
            <a:endParaRPr lang="en-US" sz="1600" noProof="0" dirty="0" smtClean="0">
              <a:latin typeface="Century Gothic" pitchFamily="34" charset="0"/>
            </a:endParaRPr>
          </a:p>
        </p:txBody>
      </p:sp>
      <p:sp>
        <p:nvSpPr>
          <p:cNvPr id="26" name="Subtitle 2"/>
          <p:cNvSpPr txBox="1">
            <a:spLocks/>
          </p:cNvSpPr>
          <p:nvPr/>
        </p:nvSpPr>
        <p:spPr>
          <a:xfrm>
            <a:off x="683568" y="908720"/>
            <a:ext cx="8136904" cy="1560173"/>
          </a:xfrm>
          <a:prstGeom prst="rect">
            <a:avLst/>
          </a:prstGeom>
        </p:spPr>
        <p:txBody>
          <a:bodyPr vert="horz" lIns="91440" tIns="45720" rIns="91440" bIns="45720" rtlCol="0">
            <a:noAutofit/>
          </a:bodyPr>
          <a:lstStyle/>
          <a:p>
            <a:pPr marL="0" marR="0" lvl="0" indent="0" algn="ctr" defTabSz="914400" rtl="0" eaLnBrk="1" fontAlgn="auto" latinLnBrk="0" hangingPunct="1">
              <a:spcBef>
                <a:spcPct val="20000"/>
              </a:spcBef>
              <a:spcAft>
                <a:spcPts val="0"/>
              </a:spcAft>
              <a:buClrTx/>
              <a:buSzTx/>
              <a:buFont typeface="Arial" pitchFamily="34" charset="0"/>
              <a:buNone/>
              <a:tabLst/>
              <a:defRPr/>
            </a:pPr>
            <a:r>
              <a:rPr lang="en-US" sz="1600" dirty="0" smtClean="0">
                <a:solidFill>
                  <a:schemeClr val="tx1">
                    <a:tint val="75000"/>
                  </a:schemeClr>
                </a:solidFill>
                <a:latin typeface="Century Gothic" pitchFamily="34" charset="0"/>
              </a:rPr>
              <a:t>Each signal  gets its own spatial information </a:t>
            </a:r>
          </a:p>
          <a:p>
            <a:pPr marL="0" marR="0" lvl="0" indent="0" algn="ctr" defTabSz="914400" rtl="0" eaLnBrk="1" fontAlgn="auto" latinLnBrk="0" hangingPunct="1">
              <a:spcBef>
                <a:spcPct val="20000"/>
              </a:spcBef>
              <a:spcAft>
                <a:spcPts val="0"/>
              </a:spcAft>
              <a:buClrTx/>
              <a:buSzTx/>
              <a:buFont typeface="Arial" pitchFamily="34" charset="0"/>
              <a:buNone/>
              <a:tabLst/>
              <a:defRPr/>
            </a:pPr>
            <a:r>
              <a:rPr lang="en-US" sz="1600" dirty="0" smtClean="0">
                <a:solidFill>
                  <a:schemeClr val="tx1">
                    <a:tint val="75000"/>
                  </a:schemeClr>
                </a:solidFill>
                <a:latin typeface="Century Gothic" pitchFamily="34" charset="0"/>
              </a:rPr>
              <a:t>=All voices / instruments early and easily </a:t>
            </a:r>
            <a:r>
              <a:rPr lang="en-US" sz="1600" b="1" dirty="0" smtClean="0">
                <a:solidFill>
                  <a:schemeClr val="tx1">
                    <a:tint val="75000"/>
                  </a:schemeClr>
                </a:solidFill>
                <a:latin typeface="Century Gothic" pitchFamily="34" charset="0"/>
              </a:rPr>
              <a:t>differentiable</a:t>
            </a:r>
            <a:r>
              <a:rPr lang="en-US" sz="1600" dirty="0" smtClean="0">
                <a:solidFill>
                  <a:schemeClr val="tx1">
                    <a:tint val="75000"/>
                  </a:schemeClr>
                </a:solidFill>
                <a:latin typeface="Century Gothic" pitchFamily="34" charset="0"/>
              </a:rPr>
              <a:t> </a:t>
            </a:r>
          </a:p>
          <a:p>
            <a:pPr marL="0" marR="0" lvl="0" indent="0" algn="ctr" defTabSz="914400" rtl="0" eaLnBrk="1" fontAlgn="auto" latinLnBrk="0" hangingPunct="1">
              <a:spcBef>
                <a:spcPct val="20000"/>
              </a:spcBef>
              <a:spcAft>
                <a:spcPts val="0"/>
              </a:spcAft>
              <a:buClrTx/>
              <a:buSzTx/>
              <a:buFont typeface="Arial" pitchFamily="34" charset="0"/>
              <a:buNone/>
              <a:tabLst/>
              <a:defRPr/>
            </a:pPr>
            <a:r>
              <a:rPr lang="en-US" sz="1600" dirty="0" smtClean="0">
                <a:solidFill>
                  <a:schemeClr val="tx1">
                    <a:tint val="75000"/>
                  </a:schemeClr>
                </a:solidFill>
                <a:latin typeface="Century Gothic" pitchFamily="34" charset="0"/>
              </a:rPr>
              <a:t>&gt; changes in level, pitch or tune don’t require permanent correction</a:t>
            </a:r>
          </a:p>
          <a:p>
            <a:pPr marL="0" marR="0" lvl="0" indent="0" algn="ctr" defTabSz="914400" rtl="0" eaLnBrk="1" fontAlgn="auto" latinLnBrk="0" hangingPunct="1">
              <a:spcBef>
                <a:spcPct val="20000"/>
              </a:spcBef>
              <a:spcAft>
                <a:spcPts val="0"/>
              </a:spcAft>
              <a:buClrTx/>
              <a:buSzTx/>
              <a:tabLst/>
              <a:defRPr/>
            </a:pPr>
            <a:r>
              <a:rPr lang="en-US" sz="1600" dirty="0" smtClean="0">
                <a:solidFill>
                  <a:schemeClr val="tx1">
                    <a:tint val="75000"/>
                  </a:schemeClr>
                </a:solidFill>
                <a:latin typeface="Century Gothic" pitchFamily="34" charset="0"/>
              </a:rPr>
              <a:t>&gt; No fatiguing (because the brain can work as usual)</a:t>
            </a:r>
          </a:p>
          <a:p>
            <a:pPr marL="0" marR="0" lvl="0" indent="0" algn="ctr" defTabSz="914400" rtl="0" eaLnBrk="1" fontAlgn="auto" latinLnBrk="0" hangingPunct="1">
              <a:spcBef>
                <a:spcPct val="20000"/>
              </a:spcBef>
              <a:spcAft>
                <a:spcPts val="0"/>
              </a:spcAft>
              <a:buClrTx/>
              <a:buSzTx/>
              <a:buFontTx/>
              <a:buChar char="-"/>
              <a:tabLst/>
              <a:defRPr/>
            </a:pPr>
            <a:r>
              <a:rPr lang="en-US" sz="1600" dirty="0" smtClean="0">
                <a:solidFill>
                  <a:schemeClr val="tx1">
                    <a:tint val="75000"/>
                  </a:schemeClr>
                </a:solidFill>
                <a:latin typeface="Century Gothic" pitchFamily="34" charset="0"/>
              </a:rPr>
              <a:t>&gt; Great, sound with more fun for the musician</a:t>
            </a:r>
          </a:p>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endParaRPr lang="en-US" sz="1600" dirty="0" smtClean="0">
              <a:solidFill>
                <a:schemeClr val="tx1">
                  <a:tint val="75000"/>
                </a:schemeClr>
              </a:solidFill>
              <a:latin typeface="Century Gothic" pitchFamily="34" charset="0"/>
            </a:endParaRPr>
          </a:p>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endParaRPr lang="en-US" sz="1600" dirty="0" smtClean="0">
              <a:solidFill>
                <a:schemeClr val="tx1">
                  <a:tint val="75000"/>
                </a:schemeClr>
              </a:solidFill>
              <a:latin typeface="Century Gothic" pitchFamily="34" charset="0"/>
            </a:endParaRPr>
          </a:p>
        </p:txBody>
      </p:sp>
      <p:sp>
        <p:nvSpPr>
          <p:cNvPr id="27" name="Subtitle 2"/>
          <p:cNvSpPr txBox="1">
            <a:spLocks/>
          </p:cNvSpPr>
          <p:nvPr/>
        </p:nvSpPr>
        <p:spPr>
          <a:xfrm>
            <a:off x="467544" y="5445224"/>
            <a:ext cx="7488832" cy="576064"/>
          </a:xfrm>
          <a:prstGeom prst="rect">
            <a:avLst/>
          </a:prstGeom>
          <a:effectLst/>
        </p:spPr>
        <p:txBody>
          <a:bodyPr vert="horz" lIns="91440" tIns="45720" rIns="91440" bIns="45720" rtlCol="0">
            <a:noAutofit/>
          </a:bodyPr>
          <a:lstStyle/>
          <a:p>
            <a:pPr algn="ctr">
              <a:lnSpc>
                <a:spcPct val="150000"/>
              </a:lnSpc>
              <a:spcBef>
                <a:spcPct val="20000"/>
              </a:spcBef>
              <a:defRPr/>
            </a:pPr>
            <a:r>
              <a:rPr lang="en-US" sz="1600" dirty="0" smtClean="0">
                <a:solidFill>
                  <a:schemeClr val="tx1">
                    <a:tint val="75000"/>
                  </a:schemeClr>
                </a:solidFill>
                <a:latin typeface="Century Gothic" pitchFamily="34" charset="0"/>
              </a:rPr>
              <a:t>Many musicians still listen to 1D (or 2D) mixes and are not aware of the consequences!</a:t>
            </a:r>
          </a:p>
          <a:p>
            <a:pPr marL="0" marR="0" lvl="0" indent="0" algn="ctr" defTabSz="914400" rtl="0" eaLnBrk="1" fontAlgn="auto" latinLnBrk="0" hangingPunct="1">
              <a:lnSpc>
                <a:spcPct val="150000"/>
              </a:lnSpc>
              <a:spcBef>
                <a:spcPct val="20000"/>
              </a:spcBef>
              <a:spcAft>
                <a:spcPts val="0"/>
              </a:spcAft>
              <a:buClrTx/>
              <a:buSzTx/>
              <a:buFont typeface="Arial" pitchFamily="34" charset="0"/>
              <a:buNone/>
              <a:tabLst/>
              <a:defRPr/>
            </a:pPr>
            <a:endParaRPr lang="en-US" dirty="0" smtClean="0">
              <a:solidFill>
                <a:schemeClr val="tx1">
                  <a:tint val="75000"/>
                </a:schemeClr>
              </a:solidFill>
              <a:effectLst>
                <a:glow rad="139700">
                  <a:schemeClr val="accent1">
                    <a:satMod val="175000"/>
                    <a:alpha val="40000"/>
                  </a:schemeClr>
                </a:glow>
              </a:effectLst>
              <a:latin typeface="Century Gothic" pitchFamily="34" charset="0"/>
            </a:endParaRPr>
          </a:p>
        </p:txBody>
      </p:sp>
      <p:pic>
        <p:nvPicPr>
          <p:cNvPr id="8" name="Picture 7" descr="LogoEnhanced2 copy.png"/>
          <p:cNvPicPr>
            <a:picLocks noChangeAspect="1"/>
          </p:cNvPicPr>
          <p:nvPr/>
        </p:nvPicPr>
        <p:blipFill>
          <a:blip r:embed="rId3" cstate="email"/>
          <a:stretch>
            <a:fillRect/>
          </a:stretch>
        </p:blipFill>
        <p:spPr>
          <a:xfrm>
            <a:off x="7380312" y="5949281"/>
            <a:ext cx="1455940" cy="360411"/>
          </a:xfrm>
          <a:prstGeom prst="rect">
            <a:avLst/>
          </a:prstGeom>
          <a:effectLst>
            <a:reflection blurRad="6350" stA="50000" endA="300" endPos="90000" dir="5400000" sy="-100000" algn="bl" rotWithShape="0"/>
          </a:effectLst>
        </p:spPr>
      </p:pic>
      <p:pic>
        <p:nvPicPr>
          <p:cNvPr id="10" name="Picture 9" descr="1D-sound.png"/>
          <p:cNvPicPr>
            <a:picLocks noChangeAspect="1"/>
          </p:cNvPicPr>
          <p:nvPr/>
        </p:nvPicPr>
        <p:blipFill>
          <a:blip r:embed="rId4" cstate="print"/>
          <a:stretch>
            <a:fillRect/>
          </a:stretch>
        </p:blipFill>
        <p:spPr>
          <a:xfrm>
            <a:off x="179512" y="2564904"/>
            <a:ext cx="3096344" cy="2197258"/>
          </a:xfrm>
          <a:prstGeom prst="rect">
            <a:avLst/>
          </a:prstGeom>
        </p:spPr>
      </p:pic>
      <p:pic>
        <p:nvPicPr>
          <p:cNvPr id="12" name="Picture 11" descr="2D-Sound.png"/>
          <p:cNvPicPr>
            <a:picLocks noChangeAspect="1"/>
          </p:cNvPicPr>
          <p:nvPr/>
        </p:nvPicPr>
        <p:blipFill>
          <a:blip r:embed="rId5" cstate="print"/>
          <a:stretch>
            <a:fillRect/>
          </a:stretch>
        </p:blipFill>
        <p:spPr>
          <a:xfrm>
            <a:off x="2771800" y="2539915"/>
            <a:ext cx="3168004" cy="2185229"/>
          </a:xfrm>
          <a:prstGeom prst="rect">
            <a:avLst/>
          </a:prstGeom>
        </p:spPr>
      </p:pic>
      <p:sp>
        <p:nvSpPr>
          <p:cNvPr id="13" name="TextBox 12"/>
          <p:cNvSpPr txBox="1"/>
          <p:nvPr/>
        </p:nvSpPr>
        <p:spPr>
          <a:xfrm>
            <a:off x="971600" y="2617167"/>
            <a:ext cx="1979712" cy="307777"/>
          </a:xfrm>
          <a:prstGeom prst="rect">
            <a:avLst/>
          </a:prstGeom>
          <a:noFill/>
        </p:spPr>
        <p:txBody>
          <a:bodyPr wrap="square" rtlCol="0">
            <a:spAutoFit/>
          </a:bodyPr>
          <a:lstStyle/>
          <a:p>
            <a:pPr algn="ctr"/>
            <a:r>
              <a:rPr lang="de-DE" sz="1400" dirty="0" smtClean="0">
                <a:solidFill>
                  <a:srgbClr val="FF0000"/>
                </a:solidFill>
                <a:latin typeface="Univers-Extended" pitchFamily="2" charset="0"/>
              </a:rPr>
              <a:t>Mono 1D</a:t>
            </a:r>
            <a:endParaRPr lang="de-DE" sz="1400" dirty="0">
              <a:solidFill>
                <a:srgbClr val="FF0000"/>
              </a:solidFill>
              <a:latin typeface="Univers-Extended" pitchFamily="2" charset="0"/>
            </a:endParaRPr>
          </a:p>
        </p:txBody>
      </p:sp>
      <p:sp>
        <p:nvSpPr>
          <p:cNvPr id="14" name="TextBox 13"/>
          <p:cNvSpPr txBox="1"/>
          <p:nvPr/>
        </p:nvSpPr>
        <p:spPr>
          <a:xfrm>
            <a:off x="3528392" y="2564904"/>
            <a:ext cx="1979712" cy="307777"/>
          </a:xfrm>
          <a:prstGeom prst="rect">
            <a:avLst/>
          </a:prstGeom>
          <a:noFill/>
        </p:spPr>
        <p:txBody>
          <a:bodyPr wrap="square" rtlCol="0">
            <a:spAutoFit/>
          </a:bodyPr>
          <a:lstStyle/>
          <a:p>
            <a:pPr algn="ctr"/>
            <a:r>
              <a:rPr lang="de-DE" sz="1400" dirty="0" smtClean="0">
                <a:solidFill>
                  <a:srgbClr val="FF0000"/>
                </a:solidFill>
                <a:latin typeface="Univers-Extended" pitchFamily="2" charset="0"/>
              </a:rPr>
              <a:t>PAN Stereo, 2D</a:t>
            </a:r>
            <a:endParaRPr lang="de-DE" sz="1400" dirty="0">
              <a:solidFill>
                <a:srgbClr val="FF0000"/>
              </a:solidFill>
              <a:latin typeface="Univers-Extended" pitchFamily="2" charset="0"/>
            </a:endParaRPr>
          </a:p>
        </p:txBody>
      </p:sp>
      <p:pic>
        <p:nvPicPr>
          <p:cNvPr id="11" name="Picture 10" descr="3D-Sound.png"/>
          <p:cNvPicPr>
            <a:picLocks noChangeAspect="1"/>
          </p:cNvPicPr>
          <p:nvPr/>
        </p:nvPicPr>
        <p:blipFill>
          <a:blip r:embed="rId6" cstate="print"/>
          <a:stretch>
            <a:fillRect/>
          </a:stretch>
        </p:blipFill>
        <p:spPr>
          <a:xfrm>
            <a:off x="5724128" y="2524632"/>
            <a:ext cx="3096344" cy="2488544"/>
          </a:xfrm>
          <a:prstGeom prst="rect">
            <a:avLst/>
          </a:prstGeom>
        </p:spPr>
      </p:pic>
      <p:sp>
        <p:nvSpPr>
          <p:cNvPr id="15" name="TextBox 14"/>
          <p:cNvSpPr txBox="1"/>
          <p:nvPr/>
        </p:nvSpPr>
        <p:spPr>
          <a:xfrm>
            <a:off x="6588224" y="2545159"/>
            <a:ext cx="1979712" cy="307777"/>
          </a:xfrm>
          <a:prstGeom prst="rect">
            <a:avLst/>
          </a:prstGeom>
          <a:noFill/>
        </p:spPr>
        <p:txBody>
          <a:bodyPr wrap="square" rtlCol="0">
            <a:spAutoFit/>
          </a:bodyPr>
          <a:lstStyle/>
          <a:p>
            <a:pPr algn="ctr"/>
            <a:r>
              <a:rPr lang="de-DE" sz="1400" dirty="0" smtClean="0">
                <a:solidFill>
                  <a:srgbClr val="FF0000"/>
                </a:solidFill>
                <a:latin typeface="Univers-Extended" pitchFamily="2" charset="0"/>
              </a:rPr>
              <a:t>Pan + StFX= 3D</a:t>
            </a:r>
            <a:endParaRPr lang="de-DE" sz="1400" dirty="0">
              <a:solidFill>
                <a:srgbClr val="FF0000"/>
              </a:solidFill>
              <a:latin typeface="Univers-Extended" pitchFamily="2" charset="0"/>
            </a:endParaRPr>
          </a:p>
        </p:txBody>
      </p:sp>
    </p:spTree>
  </p:cSld>
  <p:clrMapOvr>
    <a:masterClrMapping/>
  </p:clrMapOvr>
  <p:transition spd="slow">
    <p:randomBa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linds(horizontal)">
                                      <p:cBhvr>
                                        <p:cTn id="13" dur="500"/>
                                        <p:tgtEl>
                                          <p:spTgt spid="12"/>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14"/>
                                        </p:tgtEl>
                                        <p:attrNameLst>
                                          <p:attrName>style.visibility</p:attrName>
                                        </p:attrNameLst>
                                      </p:cBhvr>
                                      <p:to>
                                        <p:strVal val="visible"/>
                                      </p:to>
                                    </p:set>
                                    <p:animEffect transition="in" filter="blinds(horizontal)">
                                      <p:cBhvr>
                                        <p:cTn id="16" dur="500"/>
                                        <p:tgtEl>
                                          <p:spTgt spid="14"/>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blinds(horizontal)">
                                      <p:cBhvr>
                                        <p:cTn id="21" dur="500"/>
                                        <p:tgtEl>
                                          <p:spTgt spid="11"/>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blinds(horizontal)">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blinds(horizontal)">
                                      <p:cBhvr>
                                        <p:cTn id="29" dur="500"/>
                                        <p:tgtEl>
                                          <p:spTgt spid="26"/>
                                        </p:tgtEl>
                                      </p:cBhvr>
                                    </p:animEffect>
                                  </p:childTnLst>
                                </p:cTn>
                              </p:par>
                            </p:childTnLst>
                          </p:cTn>
                        </p:par>
                      </p:childTnLst>
                    </p:cTn>
                  </p:par>
                  <p:par>
                    <p:cTn id="30" fill="hold">
                      <p:stCondLst>
                        <p:cond delay="indefinite"/>
                      </p:stCondLst>
                      <p:childTnLst>
                        <p:par>
                          <p:cTn id="31" fill="hold">
                            <p:stCondLst>
                              <p:cond delay="0"/>
                            </p:stCondLst>
                            <p:childTnLst>
                              <p:par>
                                <p:cTn id="32" presetID="55" presetClass="entr" presetSubtype="0" fill="hold" grpId="0" nodeType="click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1000" fill="hold"/>
                                        <p:tgtEl>
                                          <p:spTgt spid="27"/>
                                        </p:tgtEl>
                                        <p:attrNameLst>
                                          <p:attrName>ppt_w</p:attrName>
                                        </p:attrNameLst>
                                      </p:cBhvr>
                                      <p:tavLst>
                                        <p:tav tm="0">
                                          <p:val>
                                            <p:strVal val="#ppt_w*0.70"/>
                                          </p:val>
                                        </p:tav>
                                        <p:tav tm="100000">
                                          <p:val>
                                            <p:strVal val="#ppt_w"/>
                                          </p:val>
                                        </p:tav>
                                      </p:tavLst>
                                    </p:anim>
                                    <p:anim calcmode="lin" valueType="num">
                                      <p:cBhvr>
                                        <p:cTn id="35" dur="1000" fill="hold"/>
                                        <p:tgtEl>
                                          <p:spTgt spid="27"/>
                                        </p:tgtEl>
                                        <p:attrNameLst>
                                          <p:attrName>ppt_h</p:attrName>
                                        </p:attrNameLst>
                                      </p:cBhvr>
                                      <p:tavLst>
                                        <p:tav tm="0">
                                          <p:val>
                                            <p:strVal val="#ppt_h"/>
                                          </p:val>
                                        </p:tav>
                                        <p:tav tm="100000">
                                          <p:val>
                                            <p:strVal val="#ppt_h"/>
                                          </p:val>
                                        </p:tav>
                                      </p:tavLst>
                                    </p:anim>
                                    <p:animEffect transition="in" filter="fade">
                                      <p:cBhvr>
                                        <p:cTn id="36"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13" grpId="0"/>
      <p:bldP spid="14"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inOverview17.jpg"/>
          <p:cNvPicPr>
            <a:picLocks noChangeAspect="1"/>
          </p:cNvPicPr>
          <p:nvPr/>
        </p:nvPicPr>
        <p:blipFill>
          <a:blip r:embed="rId3" cstate="email"/>
          <a:srcRect r="7054"/>
          <a:stretch>
            <a:fillRect/>
          </a:stretch>
        </p:blipFill>
        <p:spPr>
          <a:xfrm>
            <a:off x="3176830" y="2204864"/>
            <a:ext cx="2856846" cy="1656184"/>
          </a:xfrm>
          <a:prstGeom prst="rect">
            <a:avLst/>
          </a:prstGeom>
        </p:spPr>
      </p:pic>
      <p:sp>
        <p:nvSpPr>
          <p:cNvPr id="3" name="TextBox 2"/>
          <p:cNvSpPr txBox="1"/>
          <p:nvPr/>
        </p:nvSpPr>
        <p:spPr>
          <a:xfrm>
            <a:off x="6732240" y="2180863"/>
            <a:ext cx="1988096" cy="2308324"/>
          </a:xfrm>
          <a:prstGeom prst="rect">
            <a:avLst/>
          </a:prstGeom>
          <a:noFill/>
        </p:spPr>
        <p:txBody>
          <a:bodyPr wrap="square" rtlCol="0">
            <a:spAutoFit/>
          </a:bodyPr>
          <a:lstStyle/>
          <a:p>
            <a:r>
              <a:rPr lang="en-US" dirty="0" smtClean="0">
                <a:solidFill>
                  <a:prstClr val="white"/>
                </a:solidFill>
                <a:latin typeface="Century Gothic" pitchFamily="34" charset="0"/>
                <a:ea typeface="Verdana" pitchFamily="34" charset="0"/>
                <a:cs typeface="Verdana" pitchFamily="34" charset="0"/>
              </a:rPr>
              <a:t>stereo effect </a:t>
            </a:r>
            <a:r>
              <a:rPr lang="en-US" dirty="0">
                <a:solidFill>
                  <a:prstClr val="white"/>
                </a:solidFill>
                <a:latin typeface="Century Gothic" pitchFamily="34" charset="0"/>
                <a:ea typeface="Verdana" pitchFamily="34" charset="0"/>
                <a:cs typeface="Verdana" pitchFamily="34" charset="0"/>
              </a:rPr>
              <a:t>send </a:t>
            </a:r>
            <a:r>
              <a:rPr lang="en-US" dirty="0" smtClean="0">
                <a:solidFill>
                  <a:prstClr val="white"/>
                </a:solidFill>
                <a:latin typeface="Century Gothic" pitchFamily="34" charset="0"/>
                <a:ea typeface="Verdana" pitchFamily="34" charset="0"/>
                <a:cs typeface="Verdana" pitchFamily="34" charset="0"/>
              </a:rPr>
              <a:t>level per channel</a:t>
            </a:r>
          </a:p>
          <a:p>
            <a:endParaRPr lang="en-US" dirty="0" smtClean="0">
              <a:solidFill>
                <a:prstClr val="white"/>
              </a:solidFill>
              <a:latin typeface="Century Gothic" pitchFamily="34" charset="0"/>
              <a:ea typeface="Verdana" pitchFamily="34" charset="0"/>
              <a:cs typeface="Verdana" pitchFamily="34" charset="0"/>
            </a:endParaRPr>
          </a:p>
          <a:p>
            <a:r>
              <a:rPr lang="en-US" dirty="0" smtClean="0">
                <a:solidFill>
                  <a:prstClr val="white"/>
                </a:solidFill>
                <a:latin typeface="Century Gothic" pitchFamily="34" charset="0"/>
                <a:ea typeface="Verdana" pitchFamily="34" charset="0"/>
                <a:cs typeface="Verdana" pitchFamily="34" charset="0"/>
              </a:rPr>
              <a:t>Choice of </a:t>
            </a:r>
          </a:p>
          <a:p>
            <a:r>
              <a:rPr lang="en-US" dirty="0" smtClean="0">
                <a:solidFill>
                  <a:prstClr val="white"/>
                </a:solidFill>
                <a:latin typeface="Century Gothic" pitchFamily="34" charset="0"/>
                <a:ea typeface="Verdana" pitchFamily="34" charset="0"/>
                <a:cs typeface="Verdana" pitchFamily="34" charset="0"/>
              </a:rPr>
              <a:t>3 rooms</a:t>
            </a:r>
          </a:p>
          <a:p>
            <a:r>
              <a:rPr lang="en-US" dirty="0" smtClean="0">
                <a:solidFill>
                  <a:prstClr val="white"/>
                </a:solidFill>
                <a:latin typeface="Century Gothic" pitchFamily="34" charset="0"/>
                <a:ea typeface="Verdana" pitchFamily="34" charset="0"/>
                <a:cs typeface="Verdana" pitchFamily="34" charset="0"/>
              </a:rPr>
              <a:t>3 reverbs</a:t>
            </a:r>
          </a:p>
          <a:p>
            <a:r>
              <a:rPr lang="en-US" dirty="0" smtClean="0">
                <a:solidFill>
                  <a:prstClr val="white"/>
                </a:solidFill>
                <a:latin typeface="Century Gothic" pitchFamily="34" charset="0"/>
                <a:ea typeface="Verdana" pitchFamily="34" charset="0"/>
                <a:cs typeface="Verdana" pitchFamily="34" charset="0"/>
              </a:rPr>
              <a:t>1 Delay </a:t>
            </a:r>
            <a:endParaRPr lang="en-US" dirty="0">
              <a:solidFill>
                <a:prstClr val="white"/>
              </a:solidFill>
              <a:latin typeface="Century Gothic" pitchFamily="34" charset="0"/>
              <a:ea typeface="Verdana" pitchFamily="34" charset="0"/>
              <a:cs typeface="Verdana" pitchFamily="34" charset="0"/>
            </a:endParaRPr>
          </a:p>
        </p:txBody>
      </p:sp>
      <p:cxnSp>
        <p:nvCxnSpPr>
          <p:cNvPr id="4" name="Straight Arrow Connector 3"/>
          <p:cNvCxnSpPr/>
          <p:nvPr/>
        </p:nvCxnSpPr>
        <p:spPr>
          <a:xfrm flipH="1">
            <a:off x="5796136" y="2564904"/>
            <a:ext cx="936104" cy="67207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179512" y="509194"/>
            <a:ext cx="8640960" cy="461665"/>
          </a:xfrm>
          <a:prstGeom prst="rect">
            <a:avLst/>
          </a:prstGeom>
          <a:noFill/>
        </p:spPr>
        <p:txBody>
          <a:bodyPr wrap="square" rtlCol="0">
            <a:spAutoFit/>
          </a:bodyPr>
          <a:lstStyle/>
          <a:p>
            <a:pPr algn="ctr"/>
            <a:r>
              <a:rPr lang="en-US" sz="2400" dirty="0" smtClean="0">
                <a:solidFill>
                  <a:prstClr val="white"/>
                </a:solidFill>
                <a:latin typeface="Verdana" pitchFamily="34" charset="0"/>
                <a:ea typeface="Verdana" pitchFamily="34" charset="0"/>
                <a:cs typeface="Verdana" pitchFamily="34" charset="0"/>
              </a:rPr>
              <a:t>With myMix musicians enjoy a 3D sound image </a:t>
            </a:r>
            <a:endParaRPr lang="en-US" sz="2400" dirty="0">
              <a:solidFill>
                <a:prstClr val="white"/>
              </a:solidFill>
              <a:latin typeface="Verdana" pitchFamily="34" charset="0"/>
              <a:ea typeface="Verdana" pitchFamily="34" charset="0"/>
              <a:cs typeface="Verdana" pitchFamily="34" charset="0"/>
            </a:endParaRPr>
          </a:p>
        </p:txBody>
      </p:sp>
      <p:pic>
        <p:nvPicPr>
          <p:cNvPr id="10" name="Picture 9" descr="800px-Smiley_svg2.png"/>
          <p:cNvPicPr>
            <a:picLocks noChangeAspect="1"/>
          </p:cNvPicPr>
          <p:nvPr/>
        </p:nvPicPr>
        <p:blipFill>
          <a:blip r:embed="rId4" cstate="print"/>
          <a:stretch>
            <a:fillRect/>
          </a:stretch>
        </p:blipFill>
        <p:spPr>
          <a:xfrm>
            <a:off x="3995936" y="1124744"/>
            <a:ext cx="1069832" cy="936104"/>
          </a:xfrm>
          <a:prstGeom prst="rect">
            <a:avLst/>
          </a:prstGeom>
        </p:spPr>
      </p:pic>
      <p:pic>
        <p:nvPicPr>
          <p:cNvPr id="8" name="Picture 7" descr="LogoEnhanced2 copy.png"/>
          <p:cNvPicPr>
            <a:picLocks noChangeAspect="1"/>
          </p:cNvPicPr>
          <p:nvPr/>
        </p:nvPicPr>
        <p:blipFill>
          <a:blip r:embed="rId5" cstate="email"/>
          <a:stretch>
            <a:fillRect/>
          </a:stretch>
        </p:blipFill>
        <p:spPr>
          <a:xfrm>
            <a:off x="7380312" y="5949281"/>
            <a:ext cx="1455940" cy="360411"/>
          </a:xfrm>
          <a:prstGeom prst="rect">
            <a:avLst/>
          </a:prstGeom>
          <a:effectLst>
            <a:reflection blurRad="6350" stA="50000" endA="300" endPos="90000" dir="5400000" sy="-100000" algn="bl" rotWithShape="0"/>
          </a:effectLst>
        </p:spPr>
      </p:pic>
      <p:sp>
        <p:nvSpPr>
          <p:cNvPr id="9" name="TextBox 8"/>
          <p:cNvSpPr txBox="1"/>
          <p:nvPr/>
        </p:nvSpPr>
        <p:spPr>
          <a:xfrm>
            <a:off x="251520" y="4581128"/>
            <a:ext cx="8640960" cy="1938992"/>
          </a:xfrm>
          <a:prstGeom prst="rect">
            <a:avLst/>
          </a:prstGeom>
          <a:noFill/>
        </p:spPr>
        <p:txBody>
          <a:bodyPr wrap="square" rtlCol="0">
            <a:spAutoFit/>
          </a:bodyPr>
          <a:lstStyle/>
          <a:p>
            <a:pPr algn="ctr"/>
            <a:r>
              <a:rPr lang="en-US" sz="2400" dirty="0" smtClean="0">
                <a:solidFill>
                  <a:prstClr val="white"/>
                </a:solidFill>
                <a:latin typeface="Verdana" pitchFamily="34" charset="0"/>
                <a:ea typeface="Verdana" pitchFamily="34" charset="0"/>
                <a:cs typeface="Verdana" pitchFamily="34" charset="0"/>
              </a:rPr>
              <a:t>Also see the webinar on the website:</a:t>
            </a:r>
          </a:p>
          <a:p>
            <a:pPr algn="ctr"/>
            <a:r>
              <a:rPr lang="en-US" sz="2400" dirty="0" smtClean="0">
                <a:solidFill>
                  <a:prstClr val="white"/>
                </a:solidFill>
                <a:latin typeface="Verdana" pitchFamily="34" charset="0"/>
                <a:ea typeface="Verdana" pitchFamily="34" charset="0"/>
                <a:cs typeface="Verdana" pitchFamily="34" charset="0"/>
              </a:rPr>
              <a:t>Video – Audio Files – Hand Out</a:t>
            </a:r>
          </a:p>
          <a:p>
            <a:pPr algn="ctr"/>
            <a:r>
              <a:rPr lang="de-DE" sz="2400" dirty="0" smtClean="0">
                <a:hlinkClick r:id="rId6"/>
              </a:rPr>
              <a:t>http://www.mymixaudio.com/webinars/webinar-important-things-about-iems</a:t>
            </a:r>
            <a:endParaRPr lang="en-US" sz="2400" dirty="0" smtClean="0">
              <a:solidFill>
                <a:prstClr val="white"/>
              </a:solidFill>
              <a:latin typeface="Verdana" pitchFamily="34" charset="0"/>
              <a:ea typeface="Verdana" pitchFamily="34" charset="0"/>
              <a:cs typeface="Verdana" pitchFamily="34" charset="0"/>
            </a:endParaRPr>
          </a:p>
          <a:p>
            <a:pPr algn="ctr"/>
            <a:r>
              <a:rPr lang="en-US" sz="2400" dirty="0" smtClean="0">
                <a:solidFill>
                  <a:prstClr val="white"/>
                </a:solidFill>
                <a:latin typeface="Verdana" pitchFamily="34" charset="0"/>
                <a:ea typeface="Verdana" pitchFamily="34" charset="0"/>
                <a:cs typeface="Verdana" pitchFamily="34" charset="0"/>
              </a:rPr>
              <a:t> </a:t>
            </a:r>
            <a:endParaRPr lang="en-US" sz="2400" dirty="0">
              <a:solidFill>
                <a:prstClr val="white"/>
              </a:solidFill>
              <a:latin typeface="Verdana" pitchFamily="34" charset="0"/>
              <a:ea typeface="Verdana" pitchFamily="34" charset="0"/>
              <a:cs typeface="Verdana" pitchFamily="34" charset="0"/>
            </a:endParaRPr>
          </a:p>
        </p:txBody>
      </p:sp>
    </p:spTree>
    <p:extLst>
      <p:ext uri="{BB962C8B-B14F-4D97-AF65-F5344CB8AC3E}">
        <p14:creationId xmlns="" xmlns:p14="http://schemas.microsoft.com/office/powerpoint/2010/main" val="393163365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150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 presetClass="entr" presetSubtype="4"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2862322"/>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is the only system with built-in multi-track recording and playback</a:t>
            </a:r>
          </a:p>
          <a:p>
            <a:pPr algn="ctr"/>
            <a:r>
              <a:rPr lang="en-US" sz="3600" b="1" dirty="0" smtClean="0">
                <a:solidFill>
                  <a:srgbClr val="FF0000"/>
                </a:solidFill>
                <a:latin typeface="Century Gothic" pitchFamily="34" charset="0"/>
              </a:rPr>
              <a:t>- Turn a practice into a rehearsal</a:t>
            </a:r>
            <a:endParaRPr lang="en-US" sz="3600" b="1" dirty="0">
              <a:solidFill>
                <a:srgbClr val="FF0000"/>
              </a:solidFill>
              <a:latin typeface="Century Gothic" pitchFamily="34" charset="0"/>
            </a:endParaRPr>
          </a:p>
        </p:txBody>
      </p:sp>
      <p:pic>
        <p:nvPicPr>
          <p:cNvPr id="3" name="Picture 2"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5" name="Picture 4"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yMixLESD.png"/>
          <p:cNvPicPr>
            <a:picLocks noChangeAspect="1"/>
          </p:cNvPicPr>
          <p:nvPr/>
        </p:nvPicPr>
        <p:blipFill>
          <a:blip r:embed="rId3" cstate="email"/>
          <a:stretch>
            <a:fillRect/>
          </a:stretch>
        </p:blipFill>
        <p:spPr>
          <a:xfrm>
            <a:off x="683568" y="980728"/>
            <a:ext cx="5567536" cy="5093949"/>
          </a:xfrm>
          <a:prstGeom prst="rect">
            <a:avLst/>
          </a:prstGeom>
        </p:spPr>
      </p:pic>
      <p:sp>
        <p:nvSpPr>
          <p:cNvPr id="4" name="TextBox 3"/>
          <p:cNvSpPr txBox="1"/>
          <p:nvPr/>
        </p:nvSpPr>
        <p:spPr>
          <a:xfrm>
            <a:off x="6475025" y="1844824"/>
            <a:ext cx="2438400" cy="2677656"/>
          </a:xfrm>
          <a:prstGeom prst="rect">
            <a:avLst/>
          </a:prstGeom>
          <a:noFill/>
        </p:spPr>
        <p:txBody>
          <a:bodyPr wrap="square" rtlCol="0">
            <a:spAutoFit/>
          </a:bodyPr>
          <a:lstStyle/>
          <a:p>
            <a:r>
              <a:rPr lang="en-US" sz="1400" dirty="0" smtClean="0">
                <a:latin typeface="Verdana" pitchFamily="34" charset="0"/>
                <a:ea typeface="Verdana" pitchFamily="34" charset="0"/>
                <a:cs typeface="Verdana" pitchFamily="34" charset="0"/>
              </a:rPr>
              <a:t>Record up to 18 tracks of 24bit, 48kHz time stamped broadcast .WAV audio on each myMix to SDHC cards.</a:t>
            </a:r>
          </a:p>
          <a:p>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Multi-track audio is tapped directly after the preamps on each unit</a:t>
            </a:r>
          </a:p>
          <a:p>
            <a:endParaRPr lang="en-US" sz="1400" dirty="0" smtClean="0">
              <a:latin typeface="Verdana" pitchFamily="34" charset="0"/>
              <a:ea typeface="Verdana" pitchFamily="34" charset="0"/>
              <a:cs typeface="Verdana" pitchFamily="34" charset="0"/>
            </a:endParaRPr>
          </a:p>
          <a:p>
            <a:r>
              <a:rPr lang="en-US" sz="1400" dirty="0" smtClean="0">
                <a:latin typeface="Verdana" pitchFamily="34" charset="0"/>
                <a:ea typeface="Verdana" pitchFamily="34" charset="0"/>
                <a:cs typeface="Verdana" pitchFamily="34" charset="0"/>
              </a:rPr>
              <a:t>Channels 17 &amp; 18 = YOUR stereo mix</a:t>
            </a:r>
            <a:endParaRPr lang="en-US" sz="1400" dirty="0">
              <a:latin typeface="Verdana" pitchFamily="34" charset="0"/>
              <a:ea typeface="Verdana" pitchFamily="34" charset="0"/>
              <a:cs typeface="Verdana" pitchFamily="34" charset="0"/>
            </a:endParaRPr>
          </a:p>
        </p:txBody>
      </p:sp>
      <p:sp>
        <p:nvSpPr>
          <p:cNvPr id="6" name="Title 1"/>
          <p:cNvSpPr txBox="1">
            <a:spLocks/>
          </p:cNvSpPr>
          <p:nvPr/>
        </p:nvSpPr>
        <p:spPr>
          <a:xfrm>
            <a:off x="683568" y="260648"/>
            <a:ext cx="8208912" cy="108012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dirty="0" smtClean="0">
                <a:latin typeface="Century Gothic" pitchFamily="34" charset="0"/>
                <a:ea typeface="+mj-ea"/>
                <a:cs typeface="+mj-cs"/>
              </a:rPr>
              <a:t>Multi-track Recording and Playback/Play Along</a:t>
            </a:r>
            <a:endParaRPr kumimoji="0" lang="en-US" sz="2400" b="0" i="0" u="none" strike="noStrike" kern="1200" cap="none" spc="0" normalizeH="0" baseline="0" noProof="0" dirty="0">
              <a:ln>
                <a:noFill/>
              </a:ln>
              <a:solidFill>
                <a:schemeClr val="tx1"/>
              </a:solidFill>
              <a:effectLst/>
              <a:uLnTx/>
              <a:uFillTx/>
              <a:latin typeface="Century Gothic" pitchFamily="34" charset="0"/>
              <a:ea typeface="+mj-ea"/>
              <a:cs typeface="+mj-cs"/>
            </a:endParaRPr>
          </a:p>
        </p:txBody>
      </p:sp>
      <p:pic>
        <p:nvPicPr>
          <p:cNvPr id="8" name="Picture 7" descr="LogoEnhanced2 copy.png"/>
          <p:cNvPicPr>
            <a:picLocks noChangeAspect="1"/>
          </p:cNvPicPr>
          <p:nvPr/>
        </p:nvPicPr>
        <p:blipFill>
          <a:blip r:embed="rId4" cstate="email"/>
          <a:stretch>
            <a:fillRect/>
          </a:stretch>
        </p:blipFill>
        <p:spPr>
          <a:xfrm>
            <a:off x="7380312" y="5949281"/>
            <a:ext cx="1455940" cy="360411"/>
          </a:xfrm>
          <a:prstGeom prst="rect">
            <a:avLst/>
          </a:prstGeom>
          <a:effectLst>
            <a:reflection blurRad="6350" stA="50000" endA="300" endPos="90000" dir="5400000" sy="-100000" algn="bl" rotWithShape="0"/>
          </a:effectLst>
        </p:spPr>
      </p:pic>
    </p:spTree>
    <p:extLst>
      <p:ext uri="{BB962C8B-B14F-4D97-AF65-F5344CB8AC3E}">
        <p14:creationId xmlns:p14="http://schemas.microsoft.com/office/powerpoint/2010/main" xmlns="" val="316251508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animEffect transition="in" filter="fade">
                                      <p:cBhvr>
                                        <p:cTn id="11" dur="1000"/>
                                        <p:tgtEl>
                                          <p:spTgt spid="4">
                                            <p:txEl>
                                              <p:pRg st="2" end="2"/>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4">
                                            <p:txEl>
                                              <p:pRg st="4" end="4"/>
                                            </p:txEl>
                                          </p:spTgt>
                                        </p:tgtEl>
                                        <p:attrNameLst>
                                          <p:attrName>style.visibility</p:attrName>
                                        </p:attrNameLst>
                                      </p:cBhvr>
                                      <p:to>
                                        <p:strVal val="visible"/>
                                      </p:to>
                                    </p:set>
                                    <p:animEffect transition="in" filter="fade">
                                      <p:cBhvr>
                                        <p:cTn id="15"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4154984"/>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is the only system that allows to select from hundreds * of audio channels</a:t>
            </a:r>
          </a:p>
          <a:p>
            <a:pPr algn="ctr"/>
            <a:endParaRPr lang="en-US" sz="4800" b="1" dirty="0" smtClean="0">
              <a:solidFill>
                <a:srgbClr val="FF0000"/>
              </a:solidFill>
              <a:latin typeface="Century Gothic" pitchFamily="34" charset="0"/>
            </a:endParaRPr>
          </a:p>
          <a:p>
            <a:r>
              <a:rPr lang="en-US" sz="2400" b="1" dirty="0" smtClean="0">
                <a:solidFill>
                  <a:srgbClr val="FF0000"/>
                </a:solidFill>
                <a:latin typeface="Century Gothic" pitchFamily="34" charset="0"/>
              </a:rPr>
              <a:t>* 500 max </a:t>
            </a:r>
            <a:endParaRPr lang="en-US" sz="2400" b="1" dirty="0">
              <a:solidFill>
                <a:srgbClr val="FF0000"/>
              </a:solidFill>
              <a:latin typeface="Century Gothic" pitchFamily="34" charset="0"/>
            </a:endParaRPr>
          </a:p>
        </p:txBody>
      </p:sp>
      <p:pic>
        <p:nvPicPr>
          <p:cNvPr id="3" name="Picture 2"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5" name="Picture 4"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4509120"/>
            <a:ext cx="7920880" cy="1077218"/>
          </a:xfrm>
          <a:prstGeom prst="rect">
            <a:avLst/>
          </a:prstGeom>
          <a:noFill/>
        </p:spPr>
        <p:txBody>
          <a:bodyPr wrap="square" rtlCol="0">
            <a:spAutoFit/>
          </a:bodyPr>
          <a:lstStyle/>
          <a:p>
            <a:r>
              <a:rPr lang="de-DE" sz="1600" dirty="0" smtClean="0">
                <a:solidFill>
                  <a:prstClr val="white"/>
                </a:solidFill>
                <a:latin typeface="Century Gothic" pitchFamily="34" charset="0"/>
              </a:rPr>
              <a:t>Each myMix can have an individual selection of 8 input pairs (max 16 channels).  In Remote Channel Select everybody can choose which signals (mono or stereo) are being used for the stereo mix. This can include any network signal, including the mix from another myMix device.</a:t>
            </a:r>
            <a:endParaRPr lang="en-US" sz="1600" dirty="0">
              <a:solidFill>
                <a:prstClr val="white"/>
              </a:solidFill>
              <a:latin typeface="Century Gothic" pitchFamily="34" charset="0"/>
            </a:endParaRPr>
          </a:p>
        </p:txBody>
      </p:sp>
      <p:pic>
        <p:nvPicPr>
          <p:cNvPr id="13" name="Picture 12" descr="Network03-160.png"/>
          <p:cNvPicPr>
            <a:picLocks noChangeAspect="1"/>
          </p:cNvPicPr>
          <p:nvPr/>
        </p:nvPicPr>
        <p:blipFill>
          <a:blip r:embed="rId3" cstate="print"/>
          <a:srcRect r="65137" b="36237"/>
          <a:stretch>
            <a:fillRect/>
          </a:stretch>
        </p:blipFill>
        <p:spPr>
          <a:xfrm>
            <a:off x="251520" y="476672"/>
            <a:ext cx="2376264" cy="3024336"/>
          </a:xfrm>
          <a:prstGeom prst="rect">
            <a:avLst/>
          </a:prstGeom>
        </p:spPr>
      </p:pic>
      <p:sp>
        <p:nvSpPr>
          <p:cNvPr id="10" name="TextBox 9"/>
          <p:cNvSpPr txBox="1"/>
          <p:nvPr/>
        </p:nvSpPr>
        <p:spPr>
          <a:xfrm>
            <a:off x="939796" y="724505"/>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763688" y="692701"/>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pic>
        <p:nvPicPr>
          <p:cNvPr id="14" name="Picture 13" descr="Channel Select Screen.png"/>
          <p:cNvPicPr>
            <a:picLocks noChangeAspect="1"/>
          </p:cNvPicPr>
          <p:nvPr/>
        </p:nvPicPr>
        <p:blipFill>
          <a:blip r:embed="rId4" cstate="print"/>
          <a:stretch>
            <a:fillRect/>
          </a:stretch>
        </p:blipFill>
        <p:spPr>
          <a:xfrm>
            <a:off x="2843808" y="1340768"/>
            <a:ext cx="4854560" cy="2742197"/>
          </a:xfrm>
          <a:prstGeom prst="rect">
            <a:avLst/>
          </a:prstGeom>
        </p:spPr>
      </p:pic>
      <p:pic>
        <p:nvPicPr>
          <p:cNvPr id="9" name="Picture 8" descr="LogoEnhanced2 copy.png"/>
          <p:cNvPicPr>
            <a:picLocks noChangeAspect="1"/>
          </p:cNvPicPr>
          <p:nvPr/>
        </p:nvPicPr>
        <p:blipFill>
          <a:blip r:embed="rId5" cstate="email"/>
          <a:stretch>
            <a:fillRect/>
          </a:stretch>
        </p:blipFill>
        <p:spPr>
          <a:xfrm>
            <a:off x="7380312" y="5949281"/>
            <a:ext cx="1455940" cy="360411"/>
          </a:xfrm>
          <a:prstGeom prst="rect">
            <a:avLst/>
          </a:prstGeom>
          <a:effectLst>
            <a:reflection blurRad="6350" stA="50000" endA="300" endPos="90000" dir="5400000" sy="-100000" algn="bl" rotWithShape="0"/>
          </a:effectLst>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2308324"/>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is the only system that uses named audio channels in the UI</a:t>
            </a:r>
          </a:p>
        </p:txBody>
      </p:sp>
      <p:pic>
        <p:nvPicPr>
          <p:cNvPr id="3" name="Picture 2"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5" name="Picture 4"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4869160"/>
            <a:ext cx="7632848" cy="1077218"/>
          </a:xfrm>
          <a:prstGeom prst="rect">
            <a:avLst/>
          </a:prstGeom>
          <a:noFill/>
        </p:spPr>
        <p:txBody>
          <a:bodyPr wrap="square" rtlCol="0">
            <a:spAutoFit/>
          </a:bodyPr>
          <a:lstStyle/>
          <a:p>
            <a:r>
              <a:rPr lang="de-DE" sz="1600" dirty="0" smtClean="0">
                <a:solidFill>
                  <a:prstClr val="white"/>
                </a:solidFill>
                <a:latin typeface="Century Gothic" pitchFamily="34" charset="0"/>
              </a:rPr>
              <a:t>The MAC address of the sending device and the channel name determin the identification on the network. Changing input names turns the same physical input into a new channel – which can be selected differently by others.</a:t>
            </a:r>
            <a:endParaRPr lang="en-US" sz="1600" dirty="0">
              <a:solidFill>
                <a:prstClr val="white"/>
              </a:solidFill>
              <a:latin typeface="Century Gothic" pitchFamily="34" charset="0"/>
            </a:endParaRPr>
          </a:p>
        </p:txBody>
      </p:sp>
      <p:pic>
        <p:nvPicPr>
          <p:cNvPr id="13" name="Picture 12" descr="Network03-160.png"/>
          <p:cNvPicPr>
            <a:picLocks noChangeAspect="1"/>
          </p:cNvPicPr>
          <p:nvPr/>
        </p:nvPicPr>
        <p:blipFill>
          <a:blip r:embed="rId3" cstate="print"/>
          <a:srcRect r="65137" b="36237"/>
          <a:stretch>
            <a:fillRect/>
          </a:stretch>
        </p:blipFill>
        <p:spPr>
          <a:xfrm>
            <a:off x="251520" y="476672"/>
            <a:ext cx="2376264" cy="3024336"/>
          </a:xfrm>
          <a:prstGeom prst="rect">
            <a:avLst/>
          </a:prstGeom>
        </p:spPr>
      </p:pic>
      <p:sp>
        <p:nvSpPr>
          <p:cNvPr id="10" name="TextBox 9"/>
          <p:cNvSpPr txBox="1"/>
          <p:nvPr/>
        </p:nvSpPr>
        <p:spPr>
          <a:xfrm>
            <a:off x="939796" y="724505"/>
            <a:ext cx="576064" cy="276999"/>
          </a:xfrm>
          <a:prstGeom prst="rect">
            <a:avLst/>
          </a:prstGeom>
          <a:noFill/>
        </p:spPr>
        <p:txBody>
          <a:bodyPr wrap="square" rtlCol="0">
            <a:spAutoFit/>
          </a:bodyPr>
          <a:lstStyle/>
          <a:p>
            <a:r>
              <a:rPr lang="de-DE" sz="1200" dirty="0" smtClean="0">
                <a:latin typeface="Arial Narrow" pitchFamily="34" charset="0"/>
              </a:rPr>
              <a:t>Inputs</a:t>
            </a:r>
            <a:endParaRPr lang="en-US" sz="1200" dirty="0">
              <a:latin typeface="Arial Narrow" pitchFamily="34" charset="0"/>
            </a:endParaRPr>
          </a:p>
        </p:txBody>
      </p:sp>
      <p:sp>
        <p:nvSpPr>
          <p:cNvPr id="11" name="TextBox 10"/>
          <p:cNvSpPr txBox="1"/>
          <p:nvPr/>
        </p:nvSpPr>
        <p:spPr>
          <a:xfrm>
            <a:off x="1763688" y="692701"/>
            <a:ext cx="648072" cy="276999"/>
          </a:xfrm>
          <a:prstGeom prst="rect">
            <a:avLst/>
          </a:prstGeom>
          <a:noFill/>
        </p:spPr>
        <p:txBody>
          <a:bodyPr wrap="square" rtlCol="0">
            <a:spAutoFit/>
          </a:bodyPr>
          <a:lstStyle/>
          <a:p>
            <a:r>
              <a:rPr lang="de-DE" sz="1200" dirty="0" smtClean="0">
                <a:latin typeface="Arial Narrow" pitchFamily="34" charset="0"/>
              </a:rPr>
              <a:t>Mix Out</a:t>
            </a:r>
            <a:endParaRPr lang="en-US" sz="1200" dirty="0">
              <a:latin typeface="Arial Narrow" pitchFamily="34" charset="0"/>
            </a:endParaRPr>
          </a:p>
        </p:txBody>
      </p:sp>
      <p:pic>
        <p:nvPicPr>
          <p:cNvPr id="8" name="Picture 7" descr="Default Input Mode.png"/>
          <p:cNvPicPr>
            <a:picLocks noChangeAspect="1"/>
          </p:cNvPicPr>
          <p:nvPr/>
        </p:nvPicPr>
        <p:blipFill>
          <a:blip r:embed="rId4" cstate="print"/>
          <a:srcRect r="6966"/>
          <a:stretch>
            <a:fillRect/>
          </a:stretch>
        </p:blipFill>
        <p:spPr>
          <a:xfrm>
            <a:off x="2699792" y="1414996"/>
            <a:ext cx="5544616" cy="3166137"/>
          </a:xfrm>
          <a:prstGeom prst="rect">
            <a:avLst/>
          </a:prstGeom>
        </p:spPr>
      </p:pic>
      <p:pic>
        <p:nvPicPr>
          <p:cNvPr id="9" name="Picture 8" descr="LogoEnhanced2 copy.png"/>
          <p:cNvPicPr>
            <a:picLocks noChangeAspect="1"/>
          </p:cNvPicPr>
          <p:nvPr/>
        </p:nvPicPr>
        <p:blipFill>
          <a:blip r:embed="rId5"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2800767"/>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Only myMix allows a individual selection of the audio channels per unit-</a:t>
            </a:r>
          </a:p>
          <a:p>
            <a:pPr algn="ctr"/>
            <a:r>
              <a:rPr lang="en-US" sz="3200" b="1" dirty="0" smtClean="0">
                <a:solidFill>
                  <a:srgbClr val="FF0000"/>
                </a:solidFill>
                <a:latin typeface="Century Gothic" pitchFamily="34" charset="0"/>
              </a:rPr>
              <a:t>As much or little detail as needed</a:t>
            </a:r>
            <a:endParaRPr lang="en-US" sz="3200" b="1" dirty="0">
              <a:solidFill>
                <a:srgbClr val="FF0000"/>
              </a:solidFill>
              <a:latin typeface="Century Gothic" pitchFamily="34" charset="0"/>
            </a:endParaRPr>
          </a:p>
        </p:txBody>
      </p:sp>
      <p:pic>
        <p:nvPicPr>
          <p:cNvPr id="5" name="Picture 4" descr="LogoEnhanced2 copy.png"/>
          <p:cNvPicPr>
            <a:picLocks noChangeAspect="1"/>
          </p:cNvPicPr>
          <p:nvPr/>
        </p:nvPicPr>
        <p:blipFill>
          <a:blip r:embed="rId2"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pic>
        <p:nvPicPr>
          <p:cNvPr id="6" name="Picture 5"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6632"/>
            <a:ext cx="7772400" cy="1248137"/>
          </a:xfrm>
        </p:spPr>
        <p:txBody>
          <a:bodyPr>
            <a:noAutofit/>
          </a:bodyPr>
          <a:lstStyle/>
          <a:p>
            <a:r>
              <a:rPr lang="de-DE" sz="2800" dirty="0" smtClean="0">
                <a:latin typeface="Century Gothic" pitchFamily="34" charset="0"/>
              </a:rPr>
              <a:t>Too many channels to create a mix can easily overwhelm  the musicians </a:t>
            </a:r>
            <a:endParaRPr lang="de-DE" sz="2800" dirty="0">
              <a:latin typeface="Century Gothic" pitchFamily="34" charset="0"/>
            </a:endParaRPr>
          </a:p>
        </p:txBody>
      </p:sp>
      <p:pic>
        <p:nvPicPr>
          <p:cNvPr id="4" name="Picture 3" descr="air-sound-recording-studios-640.jpg"/>
          <p:cNvPicPr>
            <a:picLocks noChangeAspect="1"/>
          </p:cNvPicPr>
          <p:nvPr/>
        </p:nvPicPr>
        <p:blipFill>
          <a:blip r:embed="rId3" cstate="print"/>
          <a:srcRect t="48156" b="2059"/>
          <a:stretch>
            <a:fillRect/>
          </a:stretch>
        </p:blipFill>
        <p:spPr>
          <a:xfrm>
            <a:off x="107688" y="1330679"/>
            <a:ext cx="8856800" cy="2818401"/>
          </a:xfrm>
          <a:prstGeom prst="rect">
            <a:avLst/>
          </a:prstGeom>
        </p:spPr>
      </p:pic>
      <p:sp>
        <p:nvSpPr>
          <p:cNvPr id="5" name="TextBox 4"/>
          <p:cNvSpPr txBox="1"/>
          <p:nvPr/>
        </p:nvSpPr>
        <p:spPr>
          <a:xfrm>
            <a:off x="395536" y="5313982"/>
            <a:ext cx="7128792" cy="923330"/>
          </a:xfrm>
          <a:prstGeom prst="rect">
            <a:avLst/>
          </a:prstGeom>
          <a:noFill/>
        </p:spPr>
        <p:txBody>
          <a:bodyPr wrap="square" rtlCol="0">
            <a:spAutoFit/>
          </a:bodyPr>
          <a:lstStyle/>
          <a:p>
            <a:pPr algn="ctr"/>
            <a:r>
              <a:rPr lang="de-DE" dirty="0" smtClean="0">
                <a:latin typeface="Century Gothic" pitchFamily="34" charset="0"/>
              </a:rPr>
              <a:t>Individual channels PLUS dedicated submixes </a:t>
            </a:r>
          </a:p>
          <a:p>
            <a:pPr algn="ctr"/>
            <a:r>
              <a:rPr lang="de-DE" dirty="0" smtClean="0">
                <a:latin typeface="Century Gothic" pitchFamily="34" charset="0"/>
              </a:rPr>
              <a:t>Get the musicians what they want – not less, but also not more</a:t>
            </a:r>
          </a:p>
          <a:p>
            <a:pPr algn="ctr"/>
            <a:endParaRPr lang="de-DE" dirty="0">
              <a:latin typeface="Century Gothic" pitchFamily="34" charset="0"/>
            </a:endParaRPr>
          </a:p>
        </p:txBody>
      </p:sp>
      <p:pic>
        <p:nvPicPr>
          <p:cNvPr id="6" name="Picture 5" descr="LogoEnhanced2 copy.png"/>
          <p:cNvPicPr>
            <a:picLocks noChangeAspect="1"/>
          </p:cNvPicPr>
          <p:nvPr/>
        </p:nvPicPr>
        <p:blipFill>
          <a:blip r:embed="rId4"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sp>
        <p:nvSpPr>
          <p:cNvPr id="7" name="TextBox 6"/>
          <p:cNvSpPr txBox="1"/>
          <p:nvPr/>
        </p:nvSpPr>
        <p:spPr>
          <a:xfrm>
            <a:off x="683568" y="4449886"/>
            <a:ext cx="7128792" cy="923330"/>
          </a:xfrm>
          <a:prstGeom prst="rect">
            <a:avLst/>
          </a:prstGeom>
          <a:noFill/>
        </p:spPr>
        <p:txBody>
          <a:bodyPr wrap="square" rtlCol="0">
            <a:spAutoFit/>
          </a:bodyPr>
          <a:lstStyle/>
          <a:p>
            <a:pPr algn="ctr"/>
            <a:r>
              <a:rPr lang="de-DE" dirty="0" smtClean="0">
                <a:latin typeface="Century Gothic" pitchFamily="34" charset="0"/>
              </a:rPr>
              <a:t>Throwing 30,40 or more channels at the musicians and have them work along is not the way to do it.</a:t>
            </a:r>
          </a:p>
          <a:p>
            <a:pPr algn="ctr"/>
            <a:endParaRPr lang="de-DE" dirty="0">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strVal val="#ppt_w*0.70"/>
                                          </p:val>
                                        </p:tav>
                                        <p:tav tm="100000">
                                          <p:val>
                                            <p:strVal val="#ppt_w"/>
                                          </p:val>
                                        </p:tav>
                                      </p:tavLst>
                                    </p:anim>
                                    <p:anim calcmode="lin" valueType="num">
                                      <p:cBhvr>
                                        <p:cTn id="8" dur="1000" fill="hold"/>
                                        <p:tgtEl>
                                          <p:spTgt spid="7"/>
                                        </p:tgtEl>
                                        <p:attrNameLst>
                                          <p:attrName>ppt_h</p:attrName>
                                        </p:attrNameLst>
                                      </p:cBhvr>
                                      <p:tavLst>
                                        <p:tav tm="0">
                                          <p:val>
                                            <p:strVal val="#ppt_h"/>
                                          </p:val>
                                        </p:tav>
                                        <p:tav tm="100000">
                                          <p:val>
                                            <p:strVal val="#ppt_h"/>
                                          </p:val>
                                        </p:tav>
                                      </p:tavLst>
                                    </p:anim>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strVal val="#ppt_w*0.70"/>
                                          </p:val>
                                        </p:tav>
                                        <p:tav tm="100000">
                                          <p:val>
                                            <p:strVal val="#ppt_w"/>
                                          </p:val>
                                        </p:tav>
                                      </p:tavLst>
                                    </p:anim>
                                    <p:anim calcmode="lin" valueType="num">
                                      <p:cBhvr>
                                        <p:cTn id="15" dur="1000" fill="hold"/>
                                        <p:tgtEl>
                                          <p:spTgt spid="5"/>
                                        </p:tgtEl>
                                        <p:attrNameLst>
                                          <p:attrName>ppt_h</p:attrName>
                                        </p:attrNameLst>
                                      </p:cBhvr>
                                      <p:tavLst>
                                        <p:tav tm="0">
                                          <p:val>
                                            <p:strVal val="#ppt_h"/>
                                          </p:val>
                                        </p:tav>
                                        <p:tav tm="100000">
                                          <p:val>
                                            <p:strVal val="#ppt_h"/>
                                          </p:val>
                                        </p:tav>
                                      </p:tavLst>
                                    </p:anim>
                                    <p:animEffect transition="in" filter="fade">
                                      <p:cBhvr>
                                        <p:cTn id="16"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80728"/>
            <a:ext cx="7772400" cy="4824536"/>
          </a:xfrm>
        </p:spPr>
        <p:txBody>
          <a:bodyPr>
            <a:noAutofit/>
          </a:bodyPr>
          <a:lstStyle/>
          <a:p>
            <a:r>
              <a:rPr lang="de-DE" sz="2400" dirty="0" smtClean="0">
                <a:latin typeface="Century Gothic" pitchFamily="34" charset="0"/>
              </a:rPr>
              <a:t>See our webinar:</a:t>
            </a:r>
            <a:br>
              <a:rPr lang="de-DE" sz="2400" dirty="0" smtClean="0">
                <a:latin typeface="Century Gothic" pitchFamily="34" charset="0"/>
              </a:rPr>
            </a:br>
            <a:r>
              <a:rPr lang="de-DE" sz="2400" dirty="0" smtClean="0">
                <a:hlinkClick r:id="rId3"/>
              </a:rPr>
              <a:t> http://www.mymixaudio.com/webinars/what-signals-to-send</a:t>
            </a:r>
            <a:r>
              <a:rPr lang="de-DE" sz="2400" dirty="0" smtClean="0">
                <a:latin typeface="Century Gothic" pitchFamily="34" charset="0"/>
              </a:rPr>
              <a:t> </a:t>
            </a:r>
            <a:br>
              <a:rPr lang="de-DE" sz="2400" dirty="0" smtClean="0">
                <a:latin typeface="Century Gothic" pitchFamily="34" charset="0"/>
              </a:rPr>
            </a:br>
            <a:r>
              <a:rPr lang="de-DE" sz="2400" dirty="0" smtClean="0">
                <a:latin typeface="Century Gothic" pitchFamily="34" charset="0"/>
              </a:rPr>
              <a:t/>
            </a:r>
            <a:br>
              <a:rPr lang="de-DE" sz="2400" dirty="0" smtClean="0">
                <a:latin typeface="Century Gothic" pitchFamily="34" charset="0"/>
              </a:rPr>
            </a:br>
            <a:r>
              <a:rPr lang="de-DE" sz="2400" dirty="0" smtClean="0">
                <a:latin typeface="Century Gothic" pitchFamily="34" charset="0"/>
              </a:rPr>
              <a:t/>
            </a:r>
            <a:br>
              <a:rPr lang="de-DE" sz="2400" dirty="0" smtClean="0">
                <a:latin typeface="Century Gothic" pitchFamily="34" charset="0"/>
              </a:rPr>
            </a:br>
            <a:r>
              <a:rPr lang="de-DE" sz="2400" dirty="0" smtClean="0">
                <a:latin typeface="Century Gothic" pitchFamily="34" charset="0"/>
              </a:rPr>
              <a:t>Video – Handout </a:t>
            </a:r>
            <a:br>
              <a:rPr lang="de-DE" sz="2400" dirty="0" smtClean="0">
                <a:latin typeface="Century Gothic" pitchFamily="34" charset="0"/>
              </a:rPr>
            </a:br>
            <a:r>
              <a:rPr lang="de-DE" sz="2400" dirty="0" smtClean="0">
                <a:latin typeface="Century Gothic" pitchFamily="34" charset="0"/>
              </a:rPr>
              <a:t/>
            </a:r>
            <a:br>
              <a:rPr lang="de-DE" sz="2400" dirty="0" smtClean="0">
                <a:latin typeface="Century Gothic" pitchFamily="34" charset="0"/>
              </a:rPr>
            </a:br>
            <a:endParaRPr lang="de-DE" sz="2400" dirty="0">
              <a:latin typeface="Century Gothic" pitchFamily="34" charset="0"/>
            </a:endParaRPr>
          </a:p>
        </p:txBody>
      </p:sp>
      <p:pic>
        <p:nvPicPr>
          <p:cNvPr id="21" name="Picture 20" descr="LogoEnhanced2 copy.png"/>
          <p:cNvPicPr>
            <a:picLocks noChangeAspect="1"/>
          </p:cNvPicPr>
          <p:nvPr/>
        </p:nvPicPr>
        <p:blipFill>
          <a:blip r:embed="rId4"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2308324"/>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is the only system you can use stand alone or integrated</a:t>
            </a:r>
            <a:endParaRPr lang="en-US" sz="4800" b="1" dirty="0">
              <a:solidFill>
                <a:srgbClr val="FF0000"/>
              </a:solidFill>
              <a:latin typeface="Century Gothic" pitchFamily="34" charset="0"/>
            </a:endParaRPr>
          </a:p>
        </p:txBody>
      </p:sp>
      <p:pic>
        <p:nvPicPr>
          <p:cNvPr id="3" name="Picture 2"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5" name="Picture 4"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yMixIN_v2.png"/>
          <p:cNvPicPr>
            <a:picLocks noChangeAspect="1"/>
          </p:cNvPicPr>
          <p:nvPr/>
        </p:nvPicPr>
        <p:blipFill>
          <a:blip r:embed="rId2" cstate="email"/>
          <a:stretch>
            <a:fillRect/>
          </a:stretch>
        </p:blipFill>
        <p:spPr>
          <a:xfrm>
            <a:off x="457206" y="1279965"/>
            <a:ext cx="8201135" cy="4130239"/>
          </a:xfrm>
          <a:prstGeom prst="rect">
            <a:avLst/>
          </a:prstGeom>
        </p:spPr>
      </p:pic>
      <p:sp>
        <p:nvSpPr>
          <p:cNvPr id="3" name="TextBox 2"/>
          <p:cNvSpPr txBox="1"/>
          <p:nvPr/>
        </p:nvSpPr>
        <p:spPr>
          <a:xfrm>
            <a:off x="381000" y="5486404"/>
            <a:ext cx="1219200" cy="307777"/>
          </a:xfrm>
          <a:prstGeom prst="rect">
            <a:avLst/>
          </a:prstGeom>
          <a:noFill/>
        </p:spPr>
        <p:txBody>
          <a:bodyPr wrap="square" rtlCol="0">
            <a:spAutoFit/>
          </a:bodyPr>
          <a:lstStyle/>
          <a:p>
            <a:r>
              <a:rPr lang="en-US" sz="1400" dirty="0" smtClean="0">
                <a:latin typeface="Verdana" pitchFamily="34" charset="0"/>
                <a:ea typeface="Verdana" pitchFamily="34" charset="0"/>
                <a:cs typeface="Verdana" pitchFamily="34" charset="0"/>
              </a:rPr>
              <a:t>DC Power</a:t>
            </a:r>
            <a:endParaRPr lang="en-US" sz="1400" dirty="0">
              <a:latin typeface="Verdana" pitchFamily="34" charset="0"/>
              <a:ea typeface="Verdana" pitchFamily="34" charset="0"/>
              <a:cs typeface="Verdana" pitchFamily="34" charset="0"/>
            </a:endParaRPr>
          </a:p>
        </p:txBody>
      </p:sp>
      <p:cxnSp>
        <p:nvCxnSpPr>
          <p:cNvPr id="4" name="Straight Arrow Connector 3"/>
          <p:cNvCxnSpPr/>
          <p:nvPr/>
        </p:nvCxnSpPr>
        <p:spPr>
          <a:xfrm rot="5400000" flipH="1" flipV="1">
            <a:off x="266700" y="4229100"/>
            <a:ext cx="1828800" cy="533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1600200" y="5486400"/>
            <a:ext cx="1447800" cy="523220"/>
          </a:xfrm>
          <a:prstGeom prst="rect">
            <a:avLst/>
          </a:prstGeom>
          <a:noFill/>
        </p:spPr>
        <p:txBody>
          <a:bodyPr wrap="square" rtlCol="0">
            <a:spAutoFit/>
          </a:bodyPr>
          <a:lstStyle/>
          <a:p>
            <a:pPr algn="ctr"/>
            <a:r>
              <a:rPr lang="en-US" sz="1400" dirty="0" smtClean="0">
                <a:latin typeface="Verdana" pitchFamily="34" charset="0"/>
                <a:ea typeface="Verdana" pitchFamily="34" charset="0"/>
                <a:cs typeface="Verdana" pitchFamily="34" charset="0"/>
              </a:rPr>
              <a:t>RJ45 Ethernet </a:t>
            </a:r>
            <a:r>
              <a:rPr lang="en-US" sz="1400" dirty="0" err="1" smtClean="0">
                <a:latin typeface="Verdana" pitchFamily="34" charset="0"/>
                <a:ea typeface="Verdana" pitchFamily="34" charset="0"/>
                <a:cs typeface="Verdana" pitchFamily="34" charset="0"/>
              </a:rPr>
              <a:t>Netzwork</a:t>
            </a:r>
            <a:endParaRPr lang="en-US" sz="1400" dirty="0">
              <a:latin typeface="Verdana" pitchFamily="34" charset="0"/>
              <a:ea typeface="Verdana" pitchFamily="34" charset="0"/>
              <a:cs typeface="Verdana" pitchFamily="34" charset="0"/>
            </a:endParaRPr>
          </a:p>
        </p:txBody>
      </p:sp>
      <p:cxnSp>
        <p:nvCxnSpPr>
          <p:cNvPr id="8" name="Straight Arrow Connector 7"/>
          <p:cNvCxnSpPr>
            <a:stCxn id="7" idx="0"/>
          </p:cNvCxnSpPr>
          <p:nvPr/>
        </p:nvCxnSpPr>
        <p:spPr>
          <a:xfrm flipV="1">
            <a:off x="2324100" y="3657600"/>
            <a:ext cx="38100" cy="18288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16200000" flipV="1">
            <a:off x="2743200" y="4191000"/>
            <a:ext cx="1981200" cy="7620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V="1">
            <a:off x="3467100" y="4533900"/>
            <a:ext cx="1981200" cy="762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3581400" y="5486405"/>
            <a:ext cx="1600200" cy="954107"/>
          </a:xfrm>
          <a:prstGeom prst="rect">
            <a:avLst/>
          </a:prstGeom>
          <a:noFill/>
        </p:spPr>
        <p:txBody>
          <a:bodyPr wrap="square" rtlCol="0">
            <a:spAutoFit/>
          </a:bodyPr>
          <a:lstStyle/>
          <a:p>
            <a:pPr algn="ctr"/>
            <a:r>
              <a:rPr lang="en-US" sz="1400" dirty="0" smtClean="0">
                <a:latin typeface="Verdana" pitchFamily="34" charset="0"/>
                <a:ea typeface="Verdana" pitchFamily="34" charset="0"/>
                <a:cs typeface="Verdana" pitchFamily="34" charset="0"/>
              </a:rPr>
              <a:t>Balanced ¼” TRS Jacks</a:t>
            </a:r>
          </a:p>
          <a:p>
            <a:pPr algn="ctr"/>
            <a:r>
              <a:rPr lang="en-US" sz="1400" dirty="0" smtClean="0">
                <a:latin typeface="Verdana" pitchFamily="34" charset="0"/>
                <a:ea typeface="Verdana" pitchFamily="34" charset="0"/>
                <a:cs typeface="Verdana" pitchFamily="34" charset="0"/>
              </a:rPr>
              <a:t>Mix Output (Neutrik)</a:t>
            </a:r>
            <a:endParaRPr lang="en-US" sz="1400" dirty="0">
              <a:latin typeface="Verdana" pitchFamily="34" charset="0"/>
              <a:ea typeface="Verdana" pitchFamily="34" charset="0"/>
              <a:cs typeface="Verdana" pitchFamily="34" charset="0"/>
            </a:endParaRPr>
          </a:p>
        </p:txBody>
      </p:sp>
      <p:cxnSp>
        <p:nvCxnSpPr>
          <p:cNvPr id="26" name="Straight Arrow Connector 25"/>
          <p:cNvCxnSpPr/>
          <p:nvPr/>
        </p:nvCxnSpPr>
        <p:spPr>
          <a:xfrm rot="16200000" flipV="1">
            <a:off x="4991100" y="3848100"/>
            <a:ext cx="2037184" cy="436984"/>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6005128" y="3775112"/>
            <a:ext cx="2037184" cy="58296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5364088" y="5157192"/>
            <a:ext cx="1951112" cy="738664"/>
          </a:xfrm>
          <a:prstGeom prst="rect">
            <a:avLst/>
          </a:prstGeom>
          <a:noFill/>
        </p:spPr>
        <p:txBody>
          <a:bodyPr wrap="square" rtlCol="0">
            <a:spAutoFit/>
          </a:bodyPr>
          <a:lstStyle/>
          <a:p>
            <a:pPr algn="ctr"/>
            <a:r>
              <a:rPr lang="en-US" sz="1400" dirty="0" smtClean="0">
                <a:latin typeface="Verdana" pitchFamily="34" charset="0"/>
                <a:ea typeface="Verdana" pitchFamily="34" charset="0"/>
                <a:cs typeface="Verdana" pitchFamily="34" charset="0"/>
              </a:rPr>
              <a:t>Combo ¼” XLR/Jack, </a:t>
            </a:r>
            <a:r>
              <a:rPr lang="en-US" sz="1400" dirty="0" err="1" smtClean="0">
                <a:latin typeface="Verdana" pitchFamily="34" charset="0"/>
                <a:ea typeface="Verdana" pitchFamily="34" charset="0"/>
                <a:cs typeface="Verdana" pitchFamily="34" charset="0"/>
              </a:rPr>
              <a:t>Mic</a:t>
            </a:r>
            <a:r>
              <a:rPr lang="en-US" sz="1400" dirty="0" smtClean="0">
                <a:latin typeface="Verdana" pitchFamily="34" charset="0"/>
                <a:ea typeface="Verdana" pitchFamily="34" charset="0"/>
                <a:cs typeface="Verdana" pitchFamily="34" charset="0"/>
              </a:rPr>
              <a:t>/Line Input  (Neutrik)</a:t>
            </a:r>
            <a:endParaRPr lang="en-US" sz="1400" dirty="0">
              <a:latin typeface="Verdana" pitchFamily="34" charset="0"/>
              <a:ea typeface="Verdana" pitchFamily="34" charset="0"/>
              <a:cs typeface="Verdana" pitchFamily="34" charset="0"/>
            </a:endParaRPr>
          </a:p>
        </p:txBody>
      </p:sp>
      <p:pic>
        <p:nvPicPr>
          <p:cNvPr id="17" name="Picture 16" descr="mymix sparkling.png"/>
          <p:cNvPicPr>
            <a:picLocks noChangeAspect="1"/>
          </p:cNvPicPr>
          <p:nvPr/>
        </p:nvPicPr>
        <p:blipFill>
          <a:blip r:embed="rId3" cstate="print"/>
          <a:srcRect l="47062" b="5342"/>
          <a:stretch>
            <a:fillRect/>
          </a:stretch>
        </p:blipFill>
        <p:spPr>
          <a:xfrm>
            <a:off x="251520" y="260648"/>
            <a:ext cx="1584176" cy="1361360"/>
          </a:xfrm>
          <a:prstGeom prst="rect">
            <a:avLst/>
          </a:prstGeom>
        </p:spPr>
      </p:pic>
      <p:sp>
        <p:nvSpPr>
          <p:cNvPr id="18" name="TextBox 17"/>
          <p:cNvSpPr txBox="1"/>
          <p:nvPr/>
        </p:nvSpPr>
        <p:spPr>
          <a:xfrm>
            <a:off x="5652120" y="692696"/>
            <a:ext cx="1872208" cy="923330"/>
          </a:xfrm>
          <a:prstGeom prst="rect">
            <a:avLst/>
          </a:prstGeom>
          <a:noFill/>
        </p:spPr>
        <p:txBody>
          <a:bodyPr wrap="square" rtlCol="0">
            <a:spAutoFit/>
          </a:bodyPr>
          <a:lstStyle/>
          <a:p>
            <a:r>
              <a:rPr lang="de-DE" dirty="0" smtClean="0"/>
              <a:t>Network Inputs</a:t>
            </a:r>
          </a:p>
          <a:p>
            <a:pPr algn="ctr"/>
            <a:r>
              <a:rPr lang="de-DE" dirty="0" smtClean="0"/>
              <a:t>Local mic/line sources</a:t>
            </a:r>
            <a:endParaRPr lang="de-DE" dirty="0"/>
          </a:p>
        </p:txBody>
      </p:sp>
      <p:sp>
        <p:nvSpPr>
          <p:cNvPr id="19" name="TextBox 18"/>
          <p:cNvSpPr txBox="1"/>
          <p:nvPr/>
        </p:nvSpPr>
        <p:spPr>
          <a:xfrm>
            <a:off x="2915816" y="764710"/>
            <a:ext cx="1872208" cy="1015663"/>
          </a:xfrm>
          <a:prstGeom prst="rect">
            <a:avLst/>
          </a:prstGeom>
          <a:noFill/>
        </p:spPr>
        <p:txBody>
          <a:bodyPr wrap="square" rtlCol="0">
            <a:spAutoFit/>
          </a:bodyPr>
          <a:lstStyle/>
          <a:p>
            <a:pPr algn="ctr"/>
            <a:r>
              <a:rPr lang="de-DE" sz="2000" dirty="0" smtClean="0"/>
              <a:t>Network Outputs</a:t>
            </a:r>
          </a:p>
          <a:p>
            <a:pPr algn="ctr"/>
            <a:r>
              <a:rPr lang="de-DE" sz="2000" dirty="0" smtClean="0"/>
              <a:t>Stereo Mix</a:t>
            </a:r>
            <a:endParaRPr lang="de-DE" sz="2000" dirty="0"/>
          </a:p>
        </p:txBody>
      </p:sp>
      <p:pic>
        <p:nvPicPr>
          <p:cNvPr id="20" name="Picture 19" descr="LogoEnhanced2 copy.png"/>
          <p:cNvPicPr>
            <a:picLocks noChangeAspect="1"/>
          </p:cNvPicPr>
          <p:nvPr/>
        </p:nvPicPr>
        <p:blipFill>
          <a:blip r:embed="rId4" cstate="email"/>
          <a:stretch>
            <a:fillRect/>
          </a:stretch>
        </p:blipFill>
        <p:spPr>
          <a:xfrm>
            <a:off x="7380312" y="5949281"/>
            <a:ext cx="1455940" cy="360411"/>
          </a:xfrm>
          <a:prstGeom prst="rect">
            <a:avLst/>
          </a:prstGeom>
          <a:effectLst>
            <a:reflection blurRad="6350" stA="50000" endA="300" endPos="90000" dir="5400000" sy="-100000" algn="bl" rotWithShape="0"/>
          </a:effectLst>
        </p:spPr>
      </p:pic>
    </p:spTree>
  </p:cSld>
  <p:clrMapOvr>
    <a:masterClrMapping/>
  </p:clrMapOvr>
  <p:transition spd="med">
    <p:plus/>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4653136"/>
            <a:ext cx="7920880" cy="1077218"/>
          </a:xfrm>
          <a:prstGeom prst="rect">
            <a:avLst/>
          </a:prstGeom>
          <a:noFill/>
        </p:spPr>
        <p:txBody>
          <a:bodyPr wrap="square" rtlCol="0">
            <a:spAutoFit/>
          </a:bodyPr>
          <a:lstStyle/>
          <a:p>
            <a:r>
              <a:rPr lang="de-DE" sz="1600" dirty="0" smtClean="0">
                <a:solidFill>
                  <a:prstClr val="white"/>
                </a:solidFill>
                <a:latin typeface="Century Gothic" pitchFamily="34" charset="0"/>
              </a:rPr>
              <a:t>The smallest system is to connect two myMix to each other, or one myMix to an IEX16 input expander. </a:t>
            </a:r>
          </a:p>
          <a:p>
            <a:r>
              <a:rPr lang="de-DE" sz="1600" dirty="0" smtClean="0">
                <a:solidFill>
                  <a:prstClr val="white"/>
                </a:solidFill>
                <a:latin typeface="Century Gothic" pitchFamily="34" charset="0"/>
              </a:rPr>
              <a:t>The typical network uses an Fast Ethernet Switch – with IGMP snooping for &gt;16 network channels</a:t>
            </a:r>
            <a:endParaRPr lang="en-US" sz="1600" dirty="0">
              <a:solidFill>
                <a:prstClr val="white"/>
              </a:solidFill>
              <a:latin typeface="Century Gothic" pitchFamily="34" charset="0"/>
            </a:endParaRPr>
          </a:p>
        </p:txBody>
      </p:sp>
      <p:pic>
        <p:nvPicPr>
          <p:cNvPr id="9" name="Picture 8" descr="Networks-02.png"/>
          <p:cNvPicPr/>
          <p:nvPr/>
        </p:nvPicPr>
        <p:blipFill>
          <a:blip r:embed="rId3" cstate="print"/>
          <a:stretch>
            <a:fillRect/>
          </a:stretch>
        </p:blipFill>
        <p:spPr>
          <a:xfrm>
            <a:off x="5076056" y="2348880"/>
            <a:ext cx="3600400" cy="2016224"/>
          </a:xfrm>
          <a:prstGeom prst="rect">
            <a:avLst/>
          </a:prstGeom>
        </p:spPr>
      </p:pic>
      <p:pic>
        <p:nvPicPr>
          <p:cNvPr id="12" name="Picture 11" descr="Nezworks-01.png"/>
          <p:cNvPicPr/>
          <p:nvPr/>
        </p:nvPicPr>
        <p:blipFill>
          <a:blip r:embed="rId4" cstate="print"/>
          <a:stretch>
            <a:fillRect/>
          </a:stretch>
        </p:blipFill>
        <p:spPr>
          <a:xfrm>
            <a:off x="323528" y="1340769"/>
            <a:ext cx="3920522" cy="1590307"/>
          </a:xfrm>
          <a:prstGeom prst="rect">
            <a:avLst/>
          </a:prstGeom>
        </p:spPr>
      </p:pic>
      <p:sp>
        <p:nvSpPr>
          <p:cNvPr id="14" name="TextBox 13"/>
          <p:cNvSpPr txBox="1"/>
          <p:nvPr/>
        </p:nvSpPr>
        <p:spPr>
          <a:xfrm>
            <a:off x="251520" y="149731"/>
            <a:ext cx="8280920" cy="830997"/>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myMix Networks-</a:t>
            </a:r>
          </a:p>
          <a:p>
            <a:pPr algn="ctr"/>
            <a:r>
              <a:rPr lang="de-DE" sz="2400" b="1" dirty="0" smtClean="0">
                <a:solidFill>
                  <a:prstClr val="white"/>
                </a:solidFill>
                <a:latin typeface="Century Gothic" pitchFamily="34" charset="0"/>
              </a:rPr>
              <a:t>No proprietary master or center unit</a:t>
            </a:r>
            <a:endParaRPr lang="en-US" sz="2400" b="1" dirty="0">
              <a:solidFill>
                <a:prstClr val="white"/>
              </a:solidFill>
              <a:latin typeface="Century Gothic" pitchFamily="34" charset="0"/>
            </a:endParaRPr>
          </a:p>
        </p:txBody>
      </p:sp>
      <p:pic>
        <p:nvPicPr>
          <p:cNvPr id="15" name="Picture 14" descr="LogoEnhanced2 copy.png"/>
          <p:cNvPicPr>
            <a:picLocks noChangeAspect="1"/>
          </p:cNvPicPr>
          <p:nvPr/>
        </p:nvPicPr>
        <p:blipFill>
          <a:blip r:embed="rId5"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cxnSp>
        <p:nvCxnSpPr>
          <p:cNvPr id="17" name="Straight Connector 16"/>
          <p:cNvCxnSpPr/>
          <p:nvPr/>
        </p:nvCxnSpPr>
        <p:spPr>
          <a:xfrm>
            <a:off x="4572000" y="980728"/>
            <a:ext cx="0" cy="3528392"/>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5085189"/>
            <a:ext cx="7920880" cy="584775"/>
          </a:xfrm>
          <a:prstGeom prst="rect">
            <a:avLst/>
          </a:prstGeom>
          <a:noFill/>
        </p:spPr>
        <p:txBody>
          <a:bodyPr wrap="square" rtlCol="0">
            <a:spAutoFit/>
          </a:bodyPr>
          <a:lstStyle/>
          <a:p>
            <a:r>
              <a:rPr lang="de-DE" sz="1600" dirty="0" smtClean="0">
                <a:solidFill>
                  <a:prstClr val="white"/>
                </a:solidFill>
                <a:latin typeface="Century Gothic" pitchFamily="34" charset="0"/>
              </a:rPr>
              <a:t>Two switches can be linked via a GB uplink port.</a:t>
            </a:r>
          </a:p>
          <a:p>
            <a:endParaRPr lang="de-DE" sz="1600" dirty="0" smtClean="0">
              <a:solidFill>
                <a:prstClr val="white"/>
              </a:solidFill>
              <a:latin typeface="Century Gothic" pitchFamily="34" charset="0"/>
            </a:endParaRPr>
          </a:p>
        </p:txBody>
      </p:sp>
      <p:sp>
        <p:nvSpPr>
          <p:cNvPr id="14" name="TextBox 13"/>
          <p:cNvSpPr txBox="1"/>
          <p:nvPr/>
        </p:nvSpPr>
        <p:spPr>
          <a:xfrm>
            <a:off x="251520" y="260652"/>
            <a:ext cx="8280920"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myMix Networks</a:t>
            </a:r>
            <a:endParaRPr lang="en-US" sz="2400" b="1" dirty="0">
              <a:solidFill>
                <a:prstClr val="white"/>
              </a:solidFill>
              <a:latin typeface="Century Gothic" pitchFamily="34" charset="0"/>
            </a:endParaRPr>
          </a:p>
        </p:txBody>
      </p:sp>
      <p:pic>
        <p:nvPicPr>
          <p:cNvPr id="7" name="Picture 6" descr="Networks-03.png"/>
          <p:cNvPicPr/>
          <p:nvPr/>
        </p:nvPicPr>
        <p:blipFill>
          <a:blip r:embed="rId3" cstate="print"/>
          <a:stretch>
            <a:fillRect/>
          </a:stretch>
        </p:blipFill>
        <p:spPr>
          <a:xfrm>
            <a:off x="1619672" y="1628800"/>
            <a:ext cx="6658330" cy="1760717"/>
          </a:xfrm>
          <a:prstGeom prst="rect">
            <a:avLst/>
          </a:prstGeom>
        </p:spPr>
      </p:pic>
      <p:pic>
        <p:nvPicPr>
          <p:cNvPr id="8" name="Picture 7" descr="LogoEnhanced2 copy.png"/>
          <p:cNvPicPr>
            <a:picLocks noChangeAspect="1"/>
          </p:cNvPicPr>
          <p:nvPr/>
        </p:nvPicPr>
        <p:blipFill>
          <a:blip r:embed="rId4"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611560" y="4437115"/>
            <a:ext cx="7920880" cy="830997"/>
          </a:xfrm>
          <a:prstGeom prst="rect">
            <a:avLst/>
          </a:prstGeom>
          <a:noFill/>
        </p:spPr>
        <p:txBody>
          <a:bodyPr wrap="square" rtlCol="0">
            <a:spAutoFit/>
          </a:bodyPr>
          <a:lstStyle/>
          <a:p>
            <a:r>
              <a:rPr lang="de-DE" sz="1600" dirty="0" smtClean="0">
                <a:solidFill>
                  <a:prstClr val="white"/>
                </a:solidFill>
                <a:latin typeface="Century Gothic" pitchFamily="34" charset="0"/>
              </a:rPr>
              <a:t>System with multiple switches use one central GB switch</a:t>
            </a:r>
          </a:p>
          <a:p>
            <a:r>
              <a:rPr lang="de-DE" sz="1600" dirty="0" smtClean="0">
                <a:solidFill>
                  <a:prstClr val="white"/>
                </a:solidFill>
                <a:latin typeface="Century Gothic" pitchFamily="34" charset="0"/>
              </a:rPr>
              <a:t>All opther switches are connected with a GB uplink port to the center switch.</a:t>
            </a:r>
          </a:p>
          <a:p>
            <a:endParaRPr lang="de-DE" sz="1600" dirty="0" smtClean="0">
              <a:solidFill>
                <a:prstClr val="white"/>
              </a:solidFill>
              <a:latin typeface="Century Gothic" pitchFamily="34" charset="0"/>
            </a:endParaRPr>
          </a:p>
        </p:txBody>
      </p:sp>
      <p:sp>
        <p:nvSpPr>
          <p:cNvPr id="14" name="TextBox 13"/>
          <p:cNvSpPr txBox="1"/>
          <p:nvPr/>
        </p:nvSpPr>
        <p:spPr>
          <a:xfrm>
            <a:off x="251520" y="260652"/>
            <a:ext cx="8280920"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myMix Networks</a:t>
            </a:r>
            <a:endParaRPr lang="en-US" sz="2400" b="1" dirty="0">
              <a:solidFill>
                <a:prstClr val="white"/>
              </a:solidFill>
              <a:latin typeface="Century Gothic" pitchFamily="34" charset="0"/>
            </a:endParaRPr>
          </a:p>
        </p:txBody>
      </p:sp>
      <p:pic>
        <p:nvPicPr>
          <p:cNvPr id="6" name="Picture 5" descr="Networks-04.png"/>
          <p:cNvPicPr/>
          <p:nvPr/>
        </p:nvPicPr>
        <p:blipFill>
          <a:blip r:embed="rId3" cstate="print"/>
          <a:stretch>
            <a:fillRect/>
          </a:stretch>
        </p:blipFill>
        <p:spPr>
          <a:xfrm>
            <a:off x="0" y="1916837"/>
            <a:ext cx="9036496" cy="2172047"/>
          </a:xfrm>
          <a:prstGeom prst="rect">
            <a:avLst/>
          </a:prstGeom>
        </p:spPr>
      </p:pic>
      <p:pic>
        <p:nvPicPr>
          <p:cNvPr id="8" name="Picture 7" descr="LogoEnhanced2 copy.png"/>
          <p:cNvPicPr>
            <a:picLocks noChangeAspect="1"/>
          </p:cNvPicPr>
          <p:nvPr/>
        </p:nvPicPr>
        <p:blipFill>
          <a:blip r:embed="rId4"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2308324"/>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gives you more mileage than any other system</a:t>
            </a:r>
            <a:endParaRPr lang="en-US" sz="4800" b="1" dirty="0">
              <a:solidFill>
                <a:srgbClr val="FF0000"/>
              </a:solidFill>
              <a:latin typeface="Century Gothic" pitchFamily="34" charset="0"/>
            </a:endParaRPr>
          </a:p>
        </p:txBody>
      </p:sp>
      <p:pic>
        <p:nvPicPr>
          <p:cNvPr id="3" name="Picture 2"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5" name="Picture 4"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9" name="Rectangle 28"/>
          <p:cNvSpPr/>
          <p:nvPr/>
        </p:nvSpPr>
        <p:spPr>
          <a:xfrm>
            <a:off x="3779912" y="2996952"/>
            <a:ext cx="5040560" cy="15121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Rounded MT Bold" pitchFamily="34" charset="0"/>
            </a:endParaRPr>
          </a:p>
        </p:txBody>
      </p:sp>
      <p:sp>
        <p:nvSpPr>
          <p:cNvPr id="15" name="Rectangle 14"/>
          <p:cNvSpPr/>
          <p:nvPr/>
        </p:nvSpPr>
        <p:spPr>
          <a:xfrm>
            <a:off x="3779912" y="764704"/>
            <a:ext cx="5040560" cy="1512168"/>
          </a:xfrm>
          <a:prstGeom prst="rect">
            <a:avLst/>
          </a:prstGeom>
          <a:solidFill>
            <a:schemeClr val="tx1"/>
          </a:solidFill>
          <a:ln>
            <a:noFill/>
          </a:ln>
          <a:effectLst>
            <a:outerShdw blurRad="50800" dist="38100" algn="l" rotWithShape="0">
              <a:schemeClr val="tx1">
                <a:lumMod val="9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Arial Rounded MT Bold" pitchFamily="34" charset="0"/>
            </a:endParaRPr>
          </a:p>
        </p:txBody>
      </p:sp>
      <p:pic>
        <p:nvPicPr>
          <p:cNvPr id="4" name="Picture 3"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sp>
        <p:nvSpPr>
          <p:cNvPr id="12" name="TextBox 11"/>
          <p:cNvSpPr txBox="1"/>
          <p:nvPr/>
        </p:nvSpPr>
        <p:spPr>
          <a:xfrm>
            <a:off x="251520" y="1052736"/>
            <a:ext cx="3384376" cy="1077218"/>
          </a:xfrm>
          <a:prstGeom prst="rect">
            <a:avLst/>
          </a:prstGeom>
          <a:noFill/>
        </p:spPr>
        <p:txBody>
          <a:bodyPr wrap="square" rtlCol="0">
            <a:spAutoFit/>
          </a:bodyPr>
          <a:lstStyle/>
          <a:p>
            <a:pPr algn="ctr"/>
            <a:r>
              <a:rPr lang="de-DE" sz="1600" dirty="0" smtClean="0">
                <a:solidFill>
                  <a:prstClr val="white"/>
                </a:solidFill>
                <a:latin typeface="Century Gothic" pitchFamily="34" charset="0"/>
              </a:rPr>
              <a:t>On Stage-</a:t>
            </a:r>
          </a:p>
          <a:p>
            <a:pPr algn="ctr"/>
            <a:r>
              <a:rPr lang="de-DE" sz="1600" dirty="0" smtClean="0">
                <a:solidFill>
                  <a:prstClr val="white"/>
                </a:solidFill>
                <a:latin typeface="Century Gothic" pitchFamily="34" charset="0"/>
              </a:rPr>
              <a:t>Personal Monitoring &amp;Recording</a:t>
            </a:r>
          </a:p>
          <a:p>
            <a:pPr algn="ctr"/>
            <a:r>
              <a:rPr lang="de-DE" sz="1600" dirty="0" smtClean="0">
                <a:solidFill>
                  <a:prstClr val="white"/>
                </a:solidFill>
                <a:latin typeface="Century Gothic" pitchFamily="34" charset="0"/>
              </a:rPr>
              <a:t>Large System with IEX-16L,</a:t>
            </a:r>
          </a:p>
          <a:p>
            <a:pPr algn="ctr"/>
            <a:r>
              <a:rPr lang="de-DE" sz="1600" dirty="0" smtClean="0">
                <a:solidFill>
                  <a:prstClr val="white"/>
                </a:solidFill>
                <a:latin typeface="Century Gothic" pitchFamily="34" charset="0"/>
              </a:rPr>
              <a:t>Managed Switches, Console</a:t>
            </a:r>
          </a:p>
        </p:txBody>
      </p:sp>
      <p:sp>
        <p:nvSpPr>
          <p:cNvPr id="11" name="TextBox 10"/>
          <p:cNvSpPr txBox="1"/>
          <p:nvPr/>
        </p:nvSpPr>
        <p:spPr>
          <a:xfrm>
            <a:off x="251520" y="260652"/>
            <a:ext cx="8280920"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The Personal Mixer – Integrated or Stand Alone</a:t>
            </a:r>
            <a:endParaRPr lang="en-US" sz="2400" b="1" dirty="0">
              <a:solidFill>
                <a:prstClr val="white"/>
              </a:solidFill>
              <a:latin typeface="Century Gothic" pitchFamily="34" charset="0"/>
            </a:endParaRPr>
          </a:p>
        </p:txBody>
      </p:sp>
      <p:sp>
        <p:nvSpPr>
          <p:cNvPr id="8" name="TextBox 7"/>
          <p:cNvSpPr txBox="1"/>
          <p:nvPr/>
        </p:nvSpPr>
        <p:spPr>
          <a:xfrm>
            <a:off x="216024" y="3132262"/>
            <a:ext cx="3059832" cy="1323439"/>
          </a:xfrm>
          <a:prstGeom prst="rect">
            <a:avLst/>
          </a:prstGeom>
          <a:noFill/>
        </p:spPr>
        <p:txBody>
          <a:bodyPr wrap="square" rtlCol="0">
            <a:spAutoFit/>
          </a:bodyPr>
          <a:lstStyle/>
          <a:p>
            <a:pPr algn="ctr"/>
            <a:r>
              <a:rPr lang="de-DE" sz="1600" dirty="0" smtClean="0">
                <a:solidFill>
                  <a:prstClr val="white"/>
                </a:solidFill>
                <a:latin typeface="Century Gothic" pitchFamily="34" charset="0"/>
              </a:rPr>
              <a:t>Rehearsal, Youth Group, or Session</a:t>
            </a:r>
          </a:p>
          <a:p>
            <a:pPr algn="ctr"/>
            <a:r>
              <a:rPr lang="de-DE" sz="1600" dirty="0" smtClean="0">
                <a:solidFill>
                  <a:prstClr val="white"/>
                </a:solidFill>
                <a:latin typeface="Century Gothic" pitchFamily="34" charset="0"/>
              </a:rPr>
              <a:t> Unmanaged Switch, No Console required-</a:t>
            </a:r>
          </a:p>
          <a:p>
            <a:pPr algn="ctr"/>
            <a:r>
              <a:rPr lang="de-DE" sz="1600" dirty="0" smtClean="0">
                <a:solidFill>
                  <a:prstClr val="white"/>
                </a:solidFill>
                <a:latin typeface="Century Gothic" pitchFamily="34" charset="0"/>
              </a:rPr>
              <a:t>Personal Mix &amp; Recording</a:t>
            </a:r>
          </a:p>
        </p:txBody>
      </p:sp>
      <p:sp>
        <p:nvSpPr>
          <p:cNvPr id="9" name="TextBox 8"/>
          <p:cNvSpPr txBox="1"/>
          <p:nvPr/>
        </p:nvSpPr>
        <p:spPr>
          <a:xfrm>
            <a:off x="467544" y="5046275"/>
            <a:ext cx="3096344" cy="1077218"/>
          </a:xfrm>
          <a:prstGeom prst="rect">
            <a:avLst/>
          </a:prstGeom>
          <a:noFill/>
        </p:spPr>
        <p:txBody>
          <a:bodyPr wrap="square" rtlCol="0">
            <a:spAutoFit/>
          </a:bodyPr>
          <a:lstStyle/>
          <a:p>
            <a:pPr algn="ctr"/>
            <a:r>
              <a:rPr lang="de-DE" sz="1600" dirty="0" smtClean="0">
                <a:solidFill>
                  <a:prstClr val="white"/>
                </a:solidFill>
                <a:latin typeface="Century Gothic" pitchFamily="34" charset="0"/>
              </a:rPr>
              <a:t>Single Unit-</a:t>
            </a:r>
          </a:p>
          <a:p>
            <a:pPr algn="ctr"/>
            <a:r>
              <a:rPr lang="de-DE" sz="1600" dirty="0" smtClean="0">
                <a:solidFill>
                  <a:prstClr val="white"/>
                </a:solidFill>
                <a:latin typeface="Century Gothic" pitchFamily="34" charset="0"/>
              </a:rPr>
              <a:t>Playback or play along recodings  or preproduced multi-track files for rehearsing</a:t>
            </a:r>
          </a:p>
        </p:txBody>
      </p:sp>
      <p:pic>
        <p:nvPicPr>
          <p:cNvPr id="25" name="Picture 24" descr="g8 free.png"/>
          <p:cNvPicPr>
            <a:picLocks noChangeAspect="1"/>
          </p:cNvPicPr>
          <p:nvPr/>
        </p:nvPicPr>
        <p:blipFill>
          <a:blip r:embed="rId3" cstate="screen"/>
          <a:stretch>
            <a:fillRect/>
          </a:stretch>
        </p:blipFill>
        <p:spPr>
          <a:xfrm>
            <a:off x="6705600" y="1752600"/>
            <a:ext cx="1766632" cy="884312"/>
          </a:xfrm>
          <a:prstGeom prst="rect">
            <a:avLst/>
          </a:prstGeom>
        </p:spPr>
      </p:pic>
      <p:sp>
        <p:nvSpPr>
          <p:cNvPr id="34" name="Rectangle 33"/>
          <p:cNvSpPr/>
          <p:nvPr/>
        </p:nvSpPr>
        <p:spPr>
          <a:xfrm>
            <a:off x="3923928" y="5013176"/>
            <a:ext cx="2232248" cy="12241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Rounded MT Bold" pitchFamily="34" charset="0"/>
            </a:endParaRPr>
          </a:p>
        </p:txBody>
      </p:sp>
      <p:pic>
        <p:nvPicPr>
          <p:cNvPr id="36" name="Picture 35" descr="Drums-small.png">
            <a:hlinkClick r:id="rId4" action="ppaction://hlinkfile"/>
          </p:cNvPr>
          <p:cNvPicPr>
            <a:picLocks noChangeAspect="1"/>
          </p:cNvPicPr>
          <p:nvPr/>
        </p:nvPicPr>
        <p:blipFill>
          <a:blip r:embed="rId5" cstate="screen"/>
          <a:stretch>
            <a:fillRect/>
          </a:stretch>
        </p:blipFill>
        <p:spPr>
          <a:xfrm>
            <a:off x="4267200" y="2996953"/>
            <a:ext cx="864096" cy="530803"/>
          </a:xfrm>
          <a:prstGeom prst="rect">
            <a:avLst/>
          </a:prstGeom>
        </p:spPr>
      </p:pic>
      <p:pic>
        <p:nvPicPr>
          <p:cNvPr id="37" name="Picture 36" descr="Fender-JazzBass.png">
            <a:hlinkClick r:id="rId6" action="ppaction://hlinkfile"/>
          </p:cNvPr>
          <p:cNvPicPr>
            <a:picLocks noChangeAspect="1"/>
          </p:cNvPicPr>
          <p:nvPr/>
        </p:nvPicPr>
        <p:blipFill>
          <a:blip r:embed="rId7" cstate="screen"/>
          <a:stretch>
            <a:fillRect/>
          </a:stretch>
        </p:blipFill>
        <p:spPr>
          <a:xfrm rot="19964218">
            <a:off x="4359345" y="3888587"/>
            <a:ext cx="735960" cy="248092"/>
          </a:xfrm>
          <a:prstGeom prst="rect">
            <a:avLst/>
          </a:prstGeom>
        </p:spPr>
      </p:pic>
      <p:pic>
        <p:nvPicPr>
          <p:cNvPr id="38" name="Picture 37" descr="Guitar-Les Paul.png">
            <a:hlinkClick r:id="rId8" action="ppaction://hlinkfile"/>
          </p:cNvPr>
          <p:cNvPicPr>
            <a:picLocks noChangeAspect="1"/>
          </p:cNvPicPr>
          <p:nvPr/>
        </p:nvPicPr>
        <p:blipFill>
          <a:blip r:embed="rId9" cstate="screen"/>
          <a:stretch>
            <a:fillRect/>
          </a:stretch>
        </p:blipFill>
        <p:spPr>
          <a:xfrm rot="20701448">
            <a:off x="7395996" y="3861244"/>
            <a:ext cx="584894" cy="198269"/>
          </a:xfrm>
          <a:prstGeom prst="rect">
            <a:avLst/>
          </a:prstGeom>
        </p:spPr>
      </p:pic>
      <p:pic>
        <p:nvPicPr>
          <p:cNvPr id="39" name="Picture 38" descr="Keyboard-MM8-2.png">
            <a:hlinkClick r:id="rId10" action="ppaction://hlinkfile"/>
          </p:cNvPr>
          <p:cNvPicPr>
            <a:picLocks noChangeAspect="1"/>
          </p:cNvPicPr>
          <p:nvPr/>
        </p:nvPicPr>
        <p:blipFill>
          <a:blip r:embed="rId11" cstate="screen"/>
          <a:stretch>
            <a:fillRect/>
          </a:stretch>
        </p:blipFill>
        <p:spPr>
          <a:xfrm>
            <a:off x="7420744" y="3185021"/>
            <a:ext cx="504056" cy="167779"/>
          </a:xfrm>
          <a:prstGeom prst="rect">
            <a:avLst/>
          </a:prstGeom>
        </p:spPr>
      </p:pic>
      <p:pic>
        <p:nvPicPr>
          <p:cNvPr id="40" name="Picture 39" descr="SM58-sm.png">
            <a:hlinkClick r:id="rId12" action="ppaction://hlinkfile"/>
          </p:cNvPr>
          <p:cNvPicPr>
            <a:picLocks noChangeAspect="1"/>
          </p:cNvPicPr>
          <p:nvPr/>
        </p:nvPicPr>
        <p:blipFill>
          <a:blip r:embed="rId13" cstate="screen"/>
          <a:stretch>
            <a:fillRect/>
          </a:stretch>
        </p:blipFill>
        <p:spPr>
          <a:xfrm>
            <a:off x="7848600" y="3962403"/>
            <a:ext cx="117226" cy="359289"/>
          </a:xfrm>
          <a:prstGeom prst="rect">
            <a:avLst/>
          </a:prstGeom>
        </p:spPr>
      </p:pic>
      <p:pic>
        <p:nvPicPr>
          <p:cNvPr id="41" name="Picture 40" descr="SM58-sm.png">
            <a:hlinkClick r:id="rId12" action="ppaction://hlinkfile"/>
          </p:cNvPr>
          <p:cNvPicPr>
            <a:picLocks noChangeAspect="1"/>
          </p:cNvPicPr>
          <p:nvPr/>
        </p:nvPicPr>
        <p:blipFill>
          <a:blip r:embed="rId13" cstate="screen"/>
          <a:stretch>
            <a:fillRect/>
          </a:stretch>
        </p:blipFill>
        <p:spPr>
          <a:xfrm>
            <a:off x="4876800" y="3933812"/>
            <a:ext cx="117226" cy="359289"/>
          </a:xfrm>
          <a:prstGeom prst="rect">
            <a:avLst/>
          </a:prstGeom>
        </p:spPr>
      </p:pic>
      <p:pic>
        <p:nvPicPr>
          <p:cNvPr id="43" name="Picture 42" descr="Guitar-Les Paul.png">
            <a:hlinkClick r:id="rId8" action="ppaction://hlinkfile"/>
          </p:cNvPr>
          <p:cNvPicPr>
            <a:picLocks noChangeAspect="1"/>
          </p:cNvPicPr>
          <p:nvPr/>
        </p:nvPicPr>
        <p:blipFill>
          <a:blip r:embed="rId9" cstate="screen"/>
          <a:stretch>
            <a:fillRect/>
          </a:stretch>
        </p:blipFill>
        <p:spPr>
          <a:xfrm rot="20701448">
            <a:off x="5235757" y="5229396"/>
            <a:ext cx="584894" cy="198269"/>
          </a:xfrm>
          <a:prstGeom prst="rect">
            <a:avLst/>
          </a:prstGeom>
        </p:spPr>
      </p:pic>
      <p:pic>
        <p:nvPicPr>
          <p:cNvPr id="44" name="Picture 43" descr="SM58-sm.png">
            <a:hlinkClick r:id="rId12" action="ppaction://hlinkfile"/>
          </p:cNvPr>
          <p:cNvPicPr>
            <a:picLocks noChangeAspect="1"/>
          </p:cNvPicPr>
          <p:nvPr/>
        </p:nvPicPr>
        <p:blipFill>
          <a:blip r:embed="rId13" cstate="screen"/>
          <a:stretch>
            <a:fillRect/>
          </a:stretch>
        </p:blipFill>
        <p:spPr>
          <a:xfrm>
            <a:off x="5508104" y="5445228"/>
            <a:ext cx="117226" cy="359289"/>
          </a:xfrm>
          <a:prstGeom prst="rect">
            <a:avLst/>
          </a:prstGeom>
        </p:spPr>
      </p:pic>
      <p:pic>
        <p:nvPicPr>
          <p:cNvPr id="46" name="Picture 45" descr="IEX-16L Front w Lights small copy.png"/>
          <p:cNvPicPr>
            <a:picLocks noChangeAspect="1"/>
          </p:cNvPicPr>
          <p:nvPr/>
        </p:nvPicPr>
        <p:blipFill>
          <a:blip r:embed="rId14" cstate="print"/>
          <a:stretch>
            <a:fillRect/>
          </a:stretch>
        </p:blipFill>
        <p:spPr>
          <a:xfrm>
            <a:off x="6324600" y="1544320"/>
            <a:ext cx="2133600" cy="284480"/>
          </a:xfrm>
          <a:prstGeom prst="rect">
            <a:avLst/>
          </a:prstGeom>
        </p:spPr>
      </p:pic>
      <p:pic>
        <p:nvPicPr>
          <p:cNvPr id="47" name="Picture 46" descr="IEX-16L Front w Lights small copy.png"/>
          <p:cNvPicPr>
            <a:picLocks noChangeAspect="1"/>
          </p:cNvPicPr>
          <p:nvPr/>
        </p:nvPicPr>
        <p:blipFill>
          <a:blip r:embed="rId14" cstate="print"/>
          <a:stretch>
            <a:fillRect/>
          </a:stretch>
        </p:blipFill>
        <p:spPr>
          <a:xfrm>
            <a:off x="6324600" y="1343448"/>
            <a:ext cx="2133600" cy="284480"/>
          </a:xfrm>
          <a:prstGeom prst="rect">
            <a:avLst/>
          </a:prstGeom>
        </p:spPr>
      </p:pic>
      <p:pic>
        <p:nvPicPr>
          <p:cNvPr id="56" name="Picture 55" descr="MyMix_S-16mm.tif"/>
          <p:cNvPicPr>
            <a:picLocks noChangeAspect="1"/>
          </p:cNvPicPr>
          <p:nvPr/>
        </p:nvPicPr>
        <p:blipFill>
          <a:blip r:embed="rId15" cstate="print"/>
          <a:stretch>
            <a:fillRect/>
          </a:stretch>
        </p:blipFill>
        <p:spPr>
          <a:xfrm>
            <a:off x="4572000" y="5181600"/>
            <a:ext cx="576072" cy="694944"/>
          </a:xfrm>
          <a:prstGeom prst="rect">
            <a:avLst/>
          </a:prstGeom>
        </p:spPr>
      </p:pic>
      <p:pic>
        <p:nvPicPr>
          <p:cNvPr id="58" name="Picture 57" descr="MyMix_S-16mm.tif"/>
          <p:cNvPicPr>
            <a:picLocks noChangeAspect="1"/>
          </p:cNvPicPr>
          <p:nvPr/>
        </p:nvPicPr>
        <p:blipFill>
          <a:blip r:embed="rId16" cstate="print"/>
          <a:stretch>
            <a:fillRect/>
          </a:stretch>
        </p:blipFill>
        <p:spPr>
          <a:xfrm>
            <a:off x="6324606" y="1828800"/>
            <a:ext cx="378995" cy="457200"/>
          </a:xfrm>
          <a:prstGeom prst="rect">
            <a:avLst/>
          </a:prstGeom>
        </p:spPr>
      </p:pic>
      <p:pic>
        <p:nvPicPr>
          <p:cNvPr id="59" name="Picture 58" descr="MyMix_S-16mm.tif"/>
          <p:cNvPicPr>
            <a:picLocks noChangeAspect="1"/>
          </p:cNvPicPr>
          <p:nvPr/>
        </p:nvPicPr>
        <p:blipFill>
          <a:blip r:embed="rId16" cstate="print"/>
          <a:stretch>
            <a:fillRect/>
          </a:stretch>
        </p:blipFill>
        <p:spPr>
          <a:xfrm>
            <a:off x="5181606" y="3048000"/>
            <a:ext cx="378995" cy="457200"/>
          </a:xfrm>
          <a:prstGeom prst="rect">
            <a:avLst/>
          </a:prstGeom>
        </p:spPr>
      </p:pic>
      <p:pic>
        <p:nvPicPr>
          <p:cNvPr id="60" name="Picture 59" descr="MyMix_S-16mm.tif"/>
          <p:cNvPicPr>
            <a:picLocks noChangeAspect="1"/>
          </p:cNvPicPr>
          <p:nvPr/>
        </p:nvPicPr>
        <p:blipFill>
          <a:blip r:embed="rId16" cstate="print"/>
          <a:stretch>
            <a:fillRect/>
          </a:stretch>
        </p:blipFill>
        <p:spPr>
          <a:xfrm>
            <a:off x="6936206" y="3048000"/>
            <a:ext cx="378995" cy="457200"/>
          </a:xfrm>
          <a:prstGeom prst="rect">
            <a:avLst/>
          </a:prstGeom>
        </p:spPr>
      </p:pic>
      <p:pic>
        <p:nvPicPr>
          <p:cNvPr id="61" name="Picture 60" descr="MyMix_S-16mm.tif"/>
          <p:cNvPicPr>
            <a:picLocks noChangeAspect="1"/>
          </p:cNvPicPr>
          <p:nvPr/>
        </p:nvPicPr>
        <p:blipFill>
          <a:blip r:embed="rId16" cstate="print"/>
          <a:stretch>
            <a:fillRect/>
          </a:stretch>
        </p:blipFill>
        <p:spPr>
          <a:xfrm>
            <a:off x="5181606" y="3810000"/>
            <a:ext cx="378995" cy="457200"/>
          </a:xfrm>
          <a:prstGeom prst="rect">
            <a:avLst/>
          </a:prstGeom>
        </p:spPr>
      </p:pic>
      <p:cxnSp>
        <p:nvCxnSpPr>
          <p:cNvPr id="66" name="Straight Connector 65"/>
          <p:cNvCxnSpPr/>
          <p:nvPr/>
        </p:nvCxnSpPr>
        <p:spPr>
          <a:xfrm>
            <a:off x="1295400" y="2819400"/>
            <a:ext cx="6705600" cy="0"/>
          </a:xfrm>
          <a:prstGeom prst="line">
            <a:avLst/>
          </a:prstGeom>
          <a:ln>
            <a:solidFill>
              <a:schemeClr val="bg1">
                <a:lumMod val="95000"/>
              </a:schemeClr>
            </a:solidFill>
          </a:ln>
        </p:spPr>
        <p:style>
          <a:lnRef idx="1">
            <a:schemeClr val="accent6"/>
          </a:lnRef>
          <a:fillRef idx="0">
            <a:schemeClr val="accent6"/>
          </a:fillRef>
          <a:effectRef idx="0">
            <a:schemeClr val="accent6"/>
          </a:effectRef>
          <a:fontRef idx="minor">
            <a:schemeClr val="tx1"/>
          </a:fontRef>
        </p:style>
      </p:cxnSp>
      <p:cxnSp>
        <p:nvCxnSpPr>
          <p:cNvPr id="68" name="Straight Connector 67"/>
          <p:cNvCxnSpPr/>
          <p:nvPr/>
        </p:nvCxnSpPr>
        <p:spPr>
          <a:xfrm>
            <a:off x="1295400" y="4876800"/>
            <a:ext cx="6705600" cy="0"/>
          </a:xfrm>
          <a:prstGeom prst="line">
            <a:avLst/>
          </a:prstGeom>
          <a:ln>
            <a:solidFill>
              <a:schemeClr val="bg1">
                <a:lumMod val="95000"/>
              </a:schemeClr>
            </a:solidFill>
          </a:ln>
        </p:spPr>
        <p:style>
          <a:lnRef idx="1">
            <a:schemeClr val="accent6"/>
          </a:lnRef>
          <a:fillRef idx="0">
            <a:schemeClr val="accent6"/>
          </a:fillRef>
          <a:effectRef idx="0">
            <a:schemeClr val="accent6"/>
          </a:effectRef>
          <a:fontRef idx="minor">
            <a:schemeClr val="tx1"/>
          </a:fontRef>
        </p:style>
      </p:cxnSp>
      <p:cxnSp>
        <p:nvCxnSpPr>
          <p:cNvPr id="70" name="Straight Connector 69"/>
          <p:cNvCxnSpPr>
            <a:stCxn id="59" idx="3"/>
          </p:cNvCxnSpPr>
          <p:nvPr/>
        </p:nvCxnSpPr>
        <p:spPr>
          <a:xfrm>
            <a:off x="5560599" y="3276600"/>
            <a:ext cx="611605" cy="3048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2" name="Straight Connector 71"/>
          <p:cNvCxnSpPr>
            <a:stCxn id="61" idx="3"/>
          </p:cNvCxnSpPr>
          <p:nvPr/>
        </p:nvCxnSpPr>
        <p:spPr>
          <a:xfrm flipV="1">
            <a:off x="5560599" y="3657600"/>
            <a:ext cx="611605" cy="3810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60" idx="1"/>
          </p:cNvCxnSpPr>
          <p:nvPr/>
        </p:nvCxnSpPr>
        <p:spPr>
          <a:xfrm flipV="1">
            <a:off x="6400806" y="3276600"/>
            <a:ext cx="535405" cy="3048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6400800" y="3657600"/>
            <a:ext cx="685800" cy="45720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24" name="Picture 23" descr="Switch-small.png"/>
          <p:cNvPicPr>
            <a:picLocks noChangeAspect="1"/>
          </p:cNvPicPr>
          <p:nvPr/>
        </p:nvPicPr>
        <p:blipFill>
          <a:blip r:embed="rId17" cstate="screen"/>
          <a:stretch>
            <a:fillRect/>
          </a:stretch>
        </p:blipFill>
        <p:spPr>
          <a:xfrm>
            <a:off x="5940152" y="3356993"/>
            <a:ext cx="576064" cy="448179"/>
          </a:xfrm>
          <a:prstGeom prst="rect">
            <a:avLst/>
          </a:prstGeom>
        </p:spPr>
      </p:pic>
      <p:cxnSp>
        <p:nvCxnSpPr>
          <p:cNvPr id="63" name="Straight Connector 62"/>
          <p:cNvCxnSpPr/>
          <p:nvPr/>
        </p:nvCxnSpPr>
        <p:spPr>
          <a:xfrm>
            <a:off x="3995936" y="1196752"/>
            <a:ext cx="216024" cy="43204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62" name="Picture 61" descr="MyMix_S-16mm.tif"/>
          <p:cNvPicPr>
            <a:picLocks noChangeAspect="1"/>
          </p:cNvPicPr>
          <p:nvPr/>
        </p:nvPicPr>
        <p:blipFill>
          <a:blip r:embed="rId16" cstate="print"/>
          <a:stretch>
            <a:fillRect/>
          </a:stretch>
        </p:blipFill>
        <p:spPr>
          <a:xfrm>
            <a:off x="6934206" y="3810000"/>
            <a:ext cx="378995" cy="457200"/>
          </a:xfrm>
          <a:prstGeom prst="rect">
            <a:avLst/>
          </a:prstGeom>
        </p:spPr>
      </p:pic>
      <p:cxnSp>
        <p:nvCxnSpPr>
          <p:cNvPr id="65" name="Straight Connector 64"/>
          <p:cNvCxnSpPr>
            <a:stCxn id="48" idx="2"/>
          </p:cNvCxnSpPr>
          <p:nvPr/>
        </p:nvCxnSpPr>
        <p:spPr>
          <a:xfrm>
            <a:off x="4430209" y="1295400"/>
            <a:ext cx="46818" cy="261392"/>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4762834" y="1268760"/>
            <a:ext cx="0" cy="30676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5148064" y="1196752"/>
            <a:ext cx="0" cy="30676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5508104" y="1196752"/>
            <a:ext cx="0" cy="306760"/>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5436096" y="1628800"/>
            <a:ext cx="144016"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5220072" y="1700808"/>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860032" y="1628800"/>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4499992" y="1700808"/>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4139952" y="1628800"/>
            <a:ext cx="0" cy="378768"/>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45" name="Picture 44" descr="MyMix_S-16mm.tif"/>
          <p:cNvPicPr>
            <a:picLocks noChangeAspect="1"/>
          </p:cNvPicPr>
          <p:nvPr/>
        </p:nvPicPr>
        <p:blipFill>
          <a:blip r:embed="rId16" cstate="print"/>
          <a:stretch>
            <a:fillRect/>
          </a:stretch>
        </p:blipFill>
        <p:spPr>
          <a:xfrm>
            <a:off x="3859049" y="838200"/>
            <a:ext cx="378995" cy="457200"/>
          </a:xfrm>
          <a:prstGeom prst="rect">
            <a:avLst/>
          </a:prstGeom>
        </p:spPr>
      </p:pic>
      <p:pic>
        <p:nvPicPr>
          <p:cNvPr id="48" name="Picture 47" descr="MyMix_S-16mm.tif"/>
          <p:cNvPicPr>
            <a:picLocks noChangeAspect="1"/>
          </p:cNvPicPr>
          <p:nvPr/>
        </p:nvPicPr>
        <p:blipFill>
          <a:blip r:embed="rId16" cstate="print"/>
          <a:stretch>
            <a:fillRect/>
          </a:stretch>
        </p:blipFill>
        <p:spPr>
          <a:xfrm>
            <a:off x="4240717" y="838200"/>
            <a:ext cx="378995" cy="457200"/>
          </a:xfrm>
          <a:prstGeom prst="rect">
            <a:avLst/>
          </a:prstGeom>
        </p:spPr>
      </p:pic>
      <p:pic>
        <p:nvPicPr>
          <p:cNvPr id="49" name="Picture 48" descr="MyMix_S-16mm.tif"/>
          <p:cNvPicPr>
            <a:picLocks noChangeAspect="1"/>
          </p:cNvPicPr>
          <p:nvPr/>
        </p:nvPicPr>
        <p:blipFill>
          <a:blip r:embed="rId16" cstate="print"/>
          <a:stretch>
            <a:fillRect/>
          </a:stretch>
        </p:blipFill>
        <p:spPr>
          <a:xfrm>
            <a:off x="4622385" y="838200"/>
            <a:ext cx="378995" cy="457200"/>
          </a:xfrm>
          <a:prstGeom prst="rect">
            <a:avLst/>
          </a:prstGeom>
        </p:spPr>
      </p:pic>
      <p:pic>
        <p:nvPicPr>
          <p:cNvPr id="50" name="Picture 49" descr="MyMix_S-16mm.tif"/>
          <p:cNvPicPr>
            <a:picLocks noChangeAspect="1"/>
          </p:cNvPicPr>
          <p:nvPr/>
        </p:nvPicPr>
        <p:blipFill>
          <a:blip r:embed="rId16" cstate="print"/>
          <a:stretch>
            <a:fillRect/>
          </a:stretch>
        </p:blipFill>
        <p:spPr>
          <a:xfrm>
            <a:off x="5004054" y="838200"/>
            <a:ext cx="378995" cy="457200"/>
          </a:xfrm>
          <a:prstGeom prst="rect">
            <a:avLst/>
          </a:prstGeom>
        </p:spPr>
      </p:pic>
      <p:pic>
        <p:nvPicPr>
          <p:cNvPr id="51" name="Picture 50" descr="MyMix_S-16mm.tif"/>
          <p:cNvPicPr>
            <a:picLocks noChangeAspect="1"/>
          </p:cNvPicPr>
          <p:nvPr/>
        </p:nvPicPr>
        <p:blipFill>
          <a:blip r:embed="rId16" cstate="print"/>
          <a:stretch>
            <a:fillRect/>
          </a:stretch>
        </p:blipFill>
        <p:spPr>
          <a:xfrm>
            <a:off x="3886206" y="1981200"/>
            <a:ext cx="378995" cy="457200"/>
          </a:xfrm>
          <a:prstGeom prst="rect">
            <a:avLst/>
          </a:prstGeom>
        </p:spPr>
      </p:pic>
      <p:pic>
        <p:nvPicPr>
          <p:cNvPr id="52" name="Picture 51" descr="MyMix_S-16mm.tif"/>
          <p:cNvPicPr>
            <a:picLocks noChangeAspect="1"/>
          </p:cNvPicPr>
          <p:nvPr/>
        </p:nvPicPr>
        <p:blipFill>
          <a:blip r:embed="rId16" cstate="print"/>
          <a:stretch>
            <a:fillRect/>
          </a:stretch>
        </p:blipFill>
        <p:spPr>
          <a:xfrm>
            <a:off x="4267874" y="1981200"/>
            <a:ext cx="378995" cy="457200"/>
          </a:xfrm>
          <a:prstGeom prst="rect">
            <a:avLst/>
          </a:prstGeom>
        </p:spPr>
      </p:pic>
      <p:pic>
        <p:nvPicPr>
          <p:cNvPr id="53" name="Picture 52" descr="MyMix_S-16mm.tif"/>
          <p:cNvPicPr>
            <a:picLocks noChangeAspect="1"/>
          </p:cNvPicPr>
          <p:nvPr/>
        </p:nvPicPr>
        <p:blipFill>
          <a:blip r:embed="rId16" cstate="print"/>
          <a:stretch>
            <a:fillRect/>
          </a:stretch>
        </p:blipFill>
        <p:spPr>
          <a:xfrm>
            <a:off x="4649542" y="1981200"/>
            <a:ext cx="378995" cy="457200"/>
          </a:xfrm>
          <a:prstGeom prst="rect">
            <a:avLst/>
          </a:prstGeom>
        </p:spPr>
      </p:pic>
      <p:pic>
        <p:nvPicPr>
          <p:cNvPr id="54" name="Picture 53" descr="MyMix_S-16mm.tif"/>
          <p:cNvPicPr>
            <a:picLocks noChangeAspect="1"/>
          </p:cNvPicPr>
          <p:nvPr/>
        </p:nvPicPr>
        <p:blipFill>
          <a:blip r:embed="rId16" cstate="print"/>
          <a:stretch>
            <a:fillRect/>
          </a:stretch>
        </p:blipFill>
        <p:spPr>
          <a:xfrm>
            <a:off x="5031211" y="1981200"/>
            <a:ext cx="378995" cy="457200"/>
          </a:xfrm>
          <a:prstGeom prst="rect">
            <a:avLst/>
          </a:prstGeom>
        </p:spPr>
      </p:pic>
      <p:pic>
        <p:nvPicPr>
          <p:cNvPr id="55" name="Picture 54" descr="MyMix_S-16mm.tif"/>
          <p:cNvPicPr>
            <a:picLocks noChangeAspect="1"/>
          </p:cNvPicPr>
          <p:nvPr/>
        </p:nvPicPr>
        <p:blipFill>
          <a:blip r:embed="rId16" cstate="print"/>
          <a:stretch>
            <a:fillRect/>
          </a:stretch>
        </p:blipFill>
        <p:spPr>
          <a:xfrm>
            <a:off x="5336011" y="838200"/>
            <a:ext cx="378995" cy="457200"/>
          </a:xfrm>
          <a:prstGeom prst="rect">
            <a:avLst/>
          </a:prstGeom>
        </p:spPr>
      </p:pic>
      <p:pic>
        <p:nvPicPr>
          <p:cNvPr id="57" name="Picture 56" descr="MyMix_S-16mm.tif"/>
          <p:cNvPicPr>
            <a:picLocks noChangeAspect="1"/>
          </p:cNvPicPr>
          <p:nvPr/>
        </p:nvPicPr>
        <p:blipFill>
          <a:blip r:embed="rId16" cstate="print"/>
          <a:stretch>
            <a:fillRect/>
          </a:stretch>
        </p:blipFill>
        <p:spPr>
          <a:xfrm>
            <a:off x="5412211" y="1981200"/>
            <a:ext cx="378995" cy="457200"/>
          </a:xfrm>
          <a:prstGeom prst="rect">
            <a:avLst/>
          </a:prstGeom>
        </p:spPr>
      </p:pic>
      <p:cxnSp>
        <p:nvCxnSpPr>
          <p:cNvPr id="87" name="Straight Connector 86"/>
          <p:cNvCxnSpPr>
            <a:stCxn id="86" idx="1"/>
          </p:cNvCxnSpPr>
          <p:nvPr/>
        </p:nvCxnSpPr>
        <p:spPr>
          <a:xfrm flipH="1">
            <a:off x="5724128" y="1179229"/>
            <a:ext cx="792088" cy="377563"/>
          </a:xfrm>
          <a:prstGeom prst="line">
            <a:avLst/>
          </a:prstGeom>
          <a:ln>
            <a:solidFill>
              <a:schemeClr val="tx2">
                <a:lumMod val="40000"/>
                <a:lumOff val="60000"/>
              </a:schemeClr>
            </a:solidFill>
          </a:ln>
          <a:effectLst>
            <a:glow rad="63500">
              <a:schemeClr val="accent1">
                <a:satMod val="175000"/>
                <a:alpha val="40000"/>
              </a:schemeClr>
            </a:glow>
          </a:effectLst>
        </p:spPr>
        <p:style>
          <a:lnRef idx="1">
            <a:schemeClr val="accent1"/>
          </a:lnRef>
          <a:fillRef idx="0">
            <a:schemeClr val="accent1"/>
          </a:fillRef>
          <a:effectRef idx="0">
            <a:schemeClr val="accent1"/>
          </a:effectRef>
          <a:fontRef idx="minor">
            <a:schemeClr val="tx1"/>
          </a:fontRef>
        </p:style>
      </p:cxnSp>
      <p:pic>
        <p:nvPicPr>
          <p:cNvPr id="86" name="Picture 85" descr="302-08 front.png"/>
          <p:cNvPicPr>
            <a:picLocks noChangeAspect="1"/>
          </p:cNvPicPr>
          <p:nvPr/>
        </p:nvPicPr>
        <p:blipFill>
          <a:blip r:embed="rId18" cstate="print"/>
          <a:stretch>
            <a:fillRect/>
          </a:stretch>
        </p:blipFill>
        <p:spPr>
          <a:xfrm>
            <a:off x="6516216" y="1052739"/>
            <a:ext cx="1224136" cy="252988"/>
          </a:xfrm>
          <a:prstGeom prst="rect">
            <a:avLst/>
          </a:prstGeom>
        </p:spPr>
      </p:pic>
      <p:pic>
        <p:nvPicPr>
          <p:cNvPr id="85" name="Picture 84" descr="300-24 front.png"/>
          <p:cNvPicPr>
            <a:picLocks noChangeAspect="1"/>
          </p:cNvPicPr>
          <p:nvPr/>
        </p:nvPicPr>
        <p:blipFill>
          <a:blip r:embed="rId19" cstate="print"/>
          <a:stretch>
            <a:fillRect/>
          </a:stretch>
        </p:blipFill>
        <p:spPr>
          <a:xfrm>
            <a:off x="3851920" y="1412779"/>
            <a:ext cx="2200404" cy="338524"/>
          </a:xfrm>
          <a:prstGeom prst="rect">
            <a:avLst/>
          </a:prstGeom>
        </p:spPr>
      </p:pic>
    </p:spTree>
    <p:extLst>
      <p:ext uri="{BB962C8B-B14F-4D97-AF65-F5344CB8AC3E}">
        <p14:creationId xmlns="" xmlns:p14="http://schemas.microsoft.com/office/powerpoint/2010/main" val="2412311793"/>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3046988"/>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is the only systems that allows to put a stereo mix back on the network and have others listen to it</a:t>
            </a:r>
            <a:endParaRPr lang="en-US" sz="4800" b="1" dirty="0">
              <a:solidFill>
                <a:srgbClr val="FF0000"/>
              </a:solidFill>
              <a:latin typeface="Century Gothic" pitchFamily="34" charset="0"/>
            </a:endParaRPr>
          </a:p>
        </p:txBody>
      </p:sp>
      <p:pic>
        <p:nvPicPr>
          <p:cNvPr id="5" name="Picture 4" descr="LogoEnhanced2 copy.png"/>
          <p:cNvPicPr>
            <a:picLocks noChangeAspect="1"/>
          </p:cNvPicPr>
          <p:nvPr/>
        </p:nvPicPr>
        <p:blipFill>
          <a:blip r:embed="rId2"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pic>
        <p:nvPicPr>
          <p:cNvPr id="6" name="Picture 5"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52"/>
            <a:ext cx="7772400" cy="672073"/>
          </a:xfrm>
        </p:spPr>
        <p:txBody>
          <a:bodyPr>
            <a:noAutofit/>
          </a:bodyPr>
          <a:lstStyle/>
          <a:p>
            <a:r>
              <a:rPr lang="de-DE" sz="2400" dirty="0" smtClean="0">
                <a:latin typeface="Century Gothic" pitchFamily="34" charset="0"/>
              </a:rPr>
              <a:t>The drummer wants to create the drum submix himself? </a:t>
            </a:r>
            <a:endParaRPr lang="de-DE" sz="2400" dirty="0">
              <a:latin typeface="Century Gothic" pitchFamily="34" charset="0"/>
            </a:endParaRPr>
          </a:p>
        </p:txBody>
      </p:sp>
      <p:sp>
        <p:nvSpPr>
          <p:cNvPr id="11" name="TextBox 10"/>
          <p:cNvSpPr txBox="1"/>
          <p:nvPr/>
        </p:nvSpPr>
        <p:spPr>
          <a:xfrm>
            <a:off x="1907704" y="1316765"/>
            <a:ext cx="4896544" cy="1477328"/>
          </a:xfrm>
          <a:prstGeom prst="rect">
            <a:avLst/>
          </a:prstGeom>
          <a:noFill/>
        </p:spPr>
        <p:txBody>
          <a:bodyPr wrap="square" rtlCol="0">
            <a:spAutoFit/>
          </a:bodyPr>
          <a:lstStyle/>
          <a:p>
            <a:pPr algn="ctr"/>
            <a:r>
              <a:rPr lang="de-DE" dirty="0" smtClean="0">
                <a:latin typeface="Century Gothic" pitchFamily="34" charset="0"/>
              </a:rPr>
              <a:t>Easy with myMix:</a:t>
            </a:r>
          </a:p>
          <a:p>
            <a:pPr algn="ctr"/>
            <a:r>
              <a:rPr lang="de-DE" dirty="0" smtClean="0">
                <a:latin typeface="Century Gothic" pitchFamily="34" charset="0"/>
              </a:rPr>
              <a:t>Use 1 myMix for all drum channels and send this mix to the network (Stereo Mix Drums)</a:t>
            </a:r>
          </a:p>
          <a:p>
            <a:pPr algn="ctr"/>
            <a:endParaRPr lang="de-DE" dirty="0" smtClean="0">
              <a:latin typeface="Century Gothic" pitchFamily="34" charset="0"/>
            </a:endParaRPr>
          </a:p>
        </p:txBody>
      </p:sp>
      <p:pic>
        <p:nvPicPr>
          <p:cNvPr id="9" name="Picture 8" descr="Drum Submix screen shot.png"/>
          <p:cNvPicPr>
            <a:picLocks noChangeAspect="1"/>
          </p:cNvPicPr>
          <p:nvPr/>
        </p:nvPicPr>
        <p:blipFill>
          <a:blip r:embed="rId3" cstate="print"/>
          <a:stretch>
            <a:fillRect/>
          </a:stretch>
        </p:blipFill>
        <p:spPr>
          <a:xfrm>
            <a:off x="1907704" y="3140968"/>
            <a:ext cx="4893176" cy="2873253"/>
          </a:xfrm>
          <a:prstGeom prst="rect">
            <a:avLst/>
          </a:prstGeom>
        </p:spPr>
      </p:pic>
      <p:pic>
        <p:nvPicPr>
          <p:cNvPr id="10" name="Picture 9" descr="Drummer-DonMoen.jpg"/>
          <p:cNvPicPr>
            <a:picLocks noChangeAspect="1"/>
          </p:cNvPicPr>
          <p:nvPr/>
        </p:nvPicPr>
        <p:blipFill>
          <a:blip r:embed="rId4" cstate="print"/>
          <a:stretch>
            <a:fillRect/>
          </a:stretch>
        </p:blipFill>
        <p:spPr>
          <a:xfrm>
            <a:off x="6876259" y="1220756"/>
            <a:ext cx="1832965" cy="1416157"/>
          </a:xfrm>
          <a:prstGeom prst="rect">
            <a:avLst/>
          </a:prstGeom>
        </p:spPr>
      </p:pic>
      <p:pic>
        <p:nvPicPr>
          <p:cNvPr id="12" name="Picture 11" descr="LogoEnhanced2 copy.png"/>
          <p:cNvPicPr>
            <a:picLocks noChangeAspect="1"/>
          </p:cNvPicPr>
          <p:nvPr/>
        </p:nvPicPr>
        <p:blipFill>
          <a:blip r:embed="rId5"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par>
                                <p:cTn id="8" presetID="5" presetClass="entr" presetSubtype="1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60652"/>
            <a:ext cx="7772400" cy="672073"/>
          </a:xfrm>
        </p:spPr>
        <p:txBody>
          <a:bodyPr>
            <a:noAutofit/>
          </a:bodyPr>
          <a:lstStyle/>
          <a:p>
            <a:r>
              <a:rPr lang="de-DE" sz="2400" dirty="0" smtClean="0">
                <a:latin typeface="Century Gothic" pitchFamily="34" charset="0"/>
              </a:rPr>
              <a:t>The drummer wants to create the drum submix himself? </a:t>
            </a:r>
            <a:endParaRPr lang="de-DE" sz="2400" dirty="0">
              <a:latin typeface="Century Gothic" pitchFamily="34" charset="0"/>
            </a:endParaRPr>
          </a:p>
        </p:txBody>
      </p:sp>
      <p:sp>
        <p:nvSpPr>
          <p:cNvPr id="11" name="TextBox 10"/>
          <p:cNvSpPr txBox="1"/>
          <p:nvPr/>
        </p:nvSpPr>
        <p:spPr>
          <a:xfrm>
            <a:off x="1115616" y="1316767"/>
            <a:ext cx="5688632" cy="646331"/>
          </a:xfrm>
          <a:prstGeom prst="rect">
            <a:avLst/>
          </a:prstGeom>
          <a:noFill/>
        </p:spPr>
        <p:txBody>
          <a:bodyPr wrap="square" rtlCol="0">
            <a:spAutoFit/>
          </a:bodyPr>
          <a:lstStyle/>
          <a:p>
            <a:pPr algn="ctr"/>
            <a:r>
              <a:rPr lang="de-DE" dirty="0" smtClean="0">
                <a:latin typeface="Century Gothic" pitchFamily="34" charset="0"/>
              </a:rPr>
              <a:t>Bring that mix to a 2nd myMix and add the other channels – up to 30 channels</a:t>
            </a:r>
          </a:p>
        </p:txBody>
      </p:sp>
      <p:pic>
        <p:nvPicPr>
          <p:cNvPr id="9" name="Picture 8" descr="Drum Submix screen shot.png"/>
          <p:cNvPicPr>
            <a:picLocks noChangeAspect="1"/>
          </p:cNvPicPr>
          <p:nvPr/>
        </p:nvPicPr>
        <p:blipFill>
          <a:blip r:embed="rId3" cstate="print"/>
          <a:stretch>
            <a:fillRect/>
          </a:stretch>
        </p:blipFill>
        <p:spPr>
          <a:xfrm>
            <a:off x="107504" y="3044959"/>
            <a:ext cx="3813056" cy="2256251"/>
          </a:xfrm>
          <a:prstGeom prst="rect">
            <a:avLst/>
          </a:prstGeom>
        </p:spPr>
      </p:pic>
      <p:pic>
        <p:nvPicPr>
          <p:cNvPr id="10" name="Picture 9" descr="Drummer-DonMoen.jpg"/>
          <p:cNvPicPr>
            <a:picLocks noChangeAspect="1"/>
          </p:cNvPicPr>
          <p:nvPr/>
        </p:nvPicPr>
        <p:blipFill>
          <a:blip r:embed="rId4" cstate="print"/>
          <a:stretch>
            <a:fillRect/>
          </a:stretch>
        </p:blipFill>
        <p:spPr>
          <a:xfrm>
            <a:off x="6876259" y="1220756"/>
            <a:ext cx="1832965" cy="1272141"/>
          </a:xfrm>
          <a:prstGeom prst="rect">
            <a:avLst/>
          </a:prstGeom>
        </p:spPr>
      </p:pic>
      <p:pic>
        <p:nvPicPr>
          <p:cNvPr id="12" name="Picture 11" descr="Drummer 2nd screen shot.png"/>
          <p:cNvPicPr>
            <a:picLocks noChangeAspect="1"/>
          </p:cNvPicPr>
          <p:nvPr/>
        </p:nvPicPr>
        <p:blipFill>
          <a:blip r:embed="rId5" cstate="print"/>
          <a:stretch>
            <a:fillRect/>
          </a:stretch>
        </p:blipFill>
        <p:spPr>
          <a:xfrm>
            <a:off x="4067944" y="3044959"/>
            <a:ext cx="3791720" cy="2256251"/>
          </a:xfrm>
          <a:prstGeom prst="rect">
            <a:avLst/>
          </a:prstGeom>
        </p:spPr>
      </p:pic>
      <p:sp>
        <p:nvSpPr>
          <p:cNvPr id="13" name="TextBox 12"/>
          <p:cNvSpPr txBox="1"/>
          <p:nvPr/>
        </p:nvSpPr>
        <p:spPr>
          <a:xfrm>
            <a:off x="1043608" y="6090974"/>
            <a:ext cx="5688632" cy="307777"/>
          </a:xfrm>
          <a:prstGeom prst="rect">
            <a:avLst/>
          </a:prstGeom>
          <a:noFill/>
        </p:spPr>
        <p:txBody>
          <a:bodyPr wrap="square" rtlCol="0">
            <a:spAutoFit/>
          </a:bodyPr>
          <a:lstStyle/>
          <a:p>
            <a:pPr algn="ctr"/>
            <a:r>
              <a:rPr lang="de-DE" sz="1400" dirty="0" smtClean="0">
                <a:latin typeface="Century Gothic" pitchFamily="34" charset="0"/>
              </a:rPr>
              <a:t>9 drum mics + 12 others = 21</a:t>
            </a:r>
          </a:p>
        </p:txBody>
      </p:sp>
      <p:pic>
        <p:nvPicPr>
          <p:cNvPr id="14" name="Picture 13" descr="LogoEnhanced2 copy.png"/>
          <p:cNvPicPr>
            <a:picLocks noChangeAspect="1"/>
          </p:cNvPicPr>
          <p:nvPr/>
        </p:nvPicPr>
        <p:blipFill>
          <a:blip r:embed="rId6"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linds(horizont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blinds(horizontal)">
                                      <p:cBhvr>
                                        <p:cTn id="12" dur="500"/>
                                        <p:tgtEl>
                                          <p:spTgt spid="12"/>
                                        </p:tgtEl>
                                      </p:cBhvr>
                                    </p:animEffect>
                                  </p:childTnLst>
                                </p:cTn>
                              </p:par>
                              <p:par>
                                <p:cTn id="13" presetID="5" presetClass="entr" presetSubtype="1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checkerboard(across)">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linds(horizontal)">
                                      <p:cBhvr>
                                        <p:cTn id="2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1916832"/>
            <a:ext cx="8001000" cy="4360555"/>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is the only systems that has a built-in intercom function</a:t>
            </a:r>
          </a:p>
          <a:p>
            <a:pPr algn="ctr"/>
            <a:r>
              <a:rPr lang="en-US" sz="4800" b="1" dirty="0" smtClean="0">
                <a:solidFill>
                  <a:srgbClr val="FF0000"/>
                </a:solidFill>
                <a:latin typeface="Century Gothic" pitchFamily="34" charset="0"/>
              </a:rPr>
              <a:t> </a:t>
            </a:r>
            <a:r>
              <a:rPr lang="en-US" sz="2800" b="1" dirty="0" smtClean="0">
                <a:solidFill>
                  <a:srgbClr val="FF0000"/>
                </a:solidFill>
                <a:latin typeface="Century Gothic" pitchFamily="34" charset="0"/>
              </a:rPr>
              <a:t>– peer to peer or peer to group(s)</a:t>
            </a:r>
          </a:p>
          <a:p>
            <a:pPr algn="ctr"/>
            <a:endParaRPr lang="en-US" sz="2800" b="1" dirty="0" smtClean="0">
              <a:solidFill>
                <a:srgbClr val="FF0000"/>
              </a:solidFill>
              <a:latin typeface="Century Gothic" pitchFamily="34" charset="0"/>
            </a:endParaRPr>
          </a:p>
          <a:p>
            <a:pPr algn="ctr"/>
            <a:r>
              <a:rPr lang="en-US" sz="2800" b="1" dirty="0" smtClean="0">
                <a:solidFill>
                  <a:srgbClr val="FF0000"/>
                </a:solidFill>
                <a:latin typeface="Century Gothic" pitchFamily="34" charset="0"/>
              </a:rPr>
              <a:t>Also see the tutorial video:</a:t>
            </a:r>
          </a:p>
          <a:p>
            <a:pPr algn="ctr"/>
            <a:r>
              <a:rPr lang="de-DE" sz="2000" dirty="0" smtClean="0">
                <a:hlinkClick r:id="rId2"/>
              </a:rPr>
              <a:t>http://www.youtube.com/watch?v=IfhegjtrG1k&amp;feature=youtu.be</a:t>
            </a:r>
            <a:endParaRPr lang="en-US" sz="2000" b="1" dirty="0">
              <a:latin typeface="Century Gothic" pitchFamily="34" charset="0"/>
            </a:endParaRPr>
          </a:p>
        </p:txBody>
      </p:sp>
      <p:pic>
        <p:nvPicPr>
          <p:cNvPr id="6" name="Picture 5"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51520" y="332660"/>
            <a:ext cx="8568952"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ea typeface="Verdana" pitchFamily="34" charset="0"/>
                <a:cs typeface="Verdana" pitchFamily="34" charset="0"/>
              </a:rPr>
              <a:t> Intercom-Talkback System </a:t>
            </a:r>
          </a:p>
        </p:txBody>
      </p:sp>
      <p:pic>
        <p:nvPicPr>
          <p:cNvPr id="6" name="Picture 5" descr="LogoEnhanced2 copy.png"/>
          <p:cNvPicPr>
            <a:picLocks noChangeAspect="1"/>
          </p:cNvPicPr>
          <p:nvPr/>
        </p:nvPicPr>
        <p:blipFill>
          <a:blip r:embed="rId2"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sp>
        <p:nvSpPr>
          <p:cNvPr id="7" name="TextBox 6"/>
          <p:cNvSpPr txBox="1"/>
          <p:nvPr/>
        </p:nvSpPr>
        <p:spPr>
          <a:xfrm>
            <a:off x="5940152" y="1484197"/>
            <a:ext cx="2880320" cy="3677930"/>
          </a:xfrm>
          <a:prstGeom prst="rect">
            <a:avLst/>
          </a:prstGeom>
          <a:noFill/>
        </p:spPr>
        <p:txBody>
          <a:bodyPr wrap="square" rtlCol="0">
            <a:spAutoFit/>
          </a:bodyPr>
          <a:lstStyle/>
          <a:p>
            <a:pPr algn="ctr">
              <a:spcAft>
                <a:spcPts val="600"/>
              </a:spcAft>
              <a:buFont typeface="Arial" pitchFamily="34" charset="0"/>
              <a:buChar char="•"/>
            </a:pPr>
            <a:r>
              <a:rPr lang="de-DE" sz="1600" dirty="0" smtClean="0">
                <a:latin typeface="Century Gothic" pitchFamily="34" charset="0"/>
              </a:rPr>
              <a:t> Easy connection via CAT5 </a:t>
            </a:r>
          </a:p>
          <a:p>
            <a:pPr algn="ctr">
              <a:spcAft>
                <a:spcPts val="600"/>
              </a:spcAft>
              <a:buFont typeface="Arial" pitchFamily="34" charset="0"/>
              <a:buChar char="•"/>
            </a:pPr>
            <a:r>
              <a:rPr lang="de-DE" sz="1600" dirty="0" smtClean="0">
                <a:latin typeface="Century Gothic" pitchFamily="34" charset="0"/>
              </a:rPr>
              <a:t>Switches can be used as repeaters</a:t>
            </a:r>
          </a:p>
          <a:p>
            <a:pPr algn="ctr">
              <a:spcAft>
                <a:spcPts val="600"/>
              </a:spcAft>
              <a:buFont typeface="Arial" pitchFamily="34" charset="0"/>
              <a:buChar char="•"/>
            </a:pPr>
            <a:r>
              <a:rPr lang="de-DE" sz="1600" dirty="0" smtClean="0">
                <a:latin typeface="Century Gothic" pitchFamily="34" charset="0"/>
              </a:rPr>
              <a:t>Optical cable can be used for even longer distances</a:t>
            </a:r>
          </a:p>
          <a:p>
            <a:pPr algn="ctr">
              <a:spcAft>
                <a:spcPts val="600"/>
              </a:spcAft>
              <a:buFont typeface="Arial" pitchFamily="34" charset="0"/>
              <a:buChar char="•"/>
            </a:pPr>
            <a:r>
              <a:rPr lang="de-DE" sz="1600" dirty="0" smtClean="0">
                <a:latin typeface="Century Gothic" pitchFamily="34" charset="0"/>
              </a:rPr>
              <a:t>Use different names for the local TB mic to talk to different people</a:t>
            </a:r>
          </a:p>
          <a:p>
            <a:pPr algn="ctr">
              <a:spcAft>
                <a:spcPts val="600"/>
              </a:spcAft>
              <a:buFont typeface="Arial" pitchFamily="34" charset="0"/>
              <a:buChar char="•"/>
            </a:pPr>
            <a:r>
              <a:rPr lang="de-DE" sz="1600" dirty="0" smtClean="0">
                <a:latin typeface="Century Gothic" pitchFamily="34" charset="0"/>
              </a:rPr>
              <a:t>Listeners can not only select but also adjust individual levels</a:t>
            </a:r>
          </a:p>
          <a:p>
            <a:pPr algn="ctr">
              <a:spcAft>
                <a:spcPts val="600"/>
              </a:spcAft>
            </a:pPr>
            <a:endParaRPr lang="de-DE" sz="1600" dirty="0" smtClean="0">
              <a:latin typeface="Century Gothic" pitchFamily="34" charset="0"/>
            </a:endParaRPr>
          </a:p>
        </p:txBody>
      </p:sp>
      <p:pic>
        <p:nvPicPr>
          <p:cNvPr id="8" name="Picture 7" descr="Intercom.jpg"/>
          <p:cNvPicPr>
            <a:picLocks noChangeAspect="1"/>
          </p:cNvPicPr>
          <p:nvPr/>
        </p:nvPicPr>
        <p:blipFill>
          <a:blip r:embed="rId3" cstate="print"/>
          <a:srcRect l="8775" t="3801" r="24807" b="2751"/>
          <a:stretch>
            <a:fillRect/>
          </a:stretch>
        </p:blipFill>
        <p:spPr>
          <a:xfrm>
            <a:off x="120450" y="1052736"/>
            <a:ext cx="5490408" cy="561662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50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blinds(horizontal)">
                                      <p:cBhvr>
                                        <p:cTn id="7" dur="500"/>
                                        <p:tgtEl>
                                          <p:spTgt spid="7">
                                            <p:txEl>
                                              <p:pRg st="0" end="0"/>
                                            </p:txEl>
                                          </p:spTgt>
                                        </p:tgtEl>
                                      </p:cBhvr>
                                    </p:animEffect>
                                  </p:childTnLst>
                                </p:cTn>
                              </p:par>
                            </p:childTnLst>
                          </p:cTn>
                        </p:par>
                        <p:par>
                          <p:cTn id="8" fill="hold">
                            <p:stCondLst>
                              <p:cond delay="1000"/>
                            </p:stCondLst>
                            <p:childTnLst>
                              <p:par>
                                <p:cTn id="9" presetID="3" presetClass="entr" presetSubtype="10" fill="hold" grpId="0" nodeType="afterEffect">
                                  <p:stCondLst>
                                    <p:cond delay="50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blinds(horizontal)">
                                      <p:cBhvr>
                                        <p:cTn id="11" dur="500"/>
                                        <p:tgtEl>
                                          <p:spTgt spid="7">
                                            <p:txEl>
                                              <p:pRg st="1" end="1"/>
                                            </p:txEl>
                                          </p:spTgt>
                                        </p:tgtEl>
                                      </p:cBhvr>
                                    </p:animEffect>
                                  </p:childTnLst>
                                </p:cTn>
                              </p:par>
                            </p:childTnLst>
                          </p:cTn>
                        </p:par>
                        <p:par>
                          <p:cTn id="12" fill="hold">
                            <p:stCondLst>
                              <p:cond delay="2000"/>
                            </p:stCondLst>
                            <p:childTnLst>
                              <p:par>
                                <p:cTn id="13" presetID="3" presetClass="entr" presetSubtype="10" fill="hold" grpId="0" nodeType="afterEffect">
                                  <p:stCondLst>
                                    <p:cond delay="50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blinds(horizontal)">
                                      <p:cBhvr>
                                        <p:cTn id="15" dur="500"/>
                                        <p:tgtEl>
                                          <p:spTgt spid="7">
                                            <p:txEl>
                                              <p:pRg st="2" end="2"/>
                                            </p:txEl>
                                          </p:spTgt>
                                        </p:tgtEl>
                                      </p:cBhvr>
                                    </p:animEffect>
                                  </p:childTnLst>
                                </p:cTn>
                              </p:par>
                            </p:childTnLst>
                          </p:cTn>
                        </p:par>
                        <p:par>
                          <p:cTn id="16" fill="hold">
                            <p:stCondLst>
                              <p:cond delay="3000"/>
                            </p:stCondLst>
                            <p:childTnLst>
                              <p:par>
                                <p:cTn id="17" presetID="3" presetClass="entr" presetSubtype="10" fill="hold" grpId="0" nodeType="afterEffect">
                                  <p:stCondLst>
                                    <p:cond delay="500"/>
                                  </p:stCondLst>
                                  <p:childTnLst>
                                    <p:set>
                                      <p:cBhvr>
                                        <p:cTn id="18" dur="1" fill="hold">
                                          <p:stCondLst>
                                            <p:cond delay="0"/>
                                          </p:stCondLst>
                                        </p:cTn>
                                        <p:tgtEl>
                                          <p:spTgt spid="7">
                                            <p:txEl>
                                              <p:pRg st="3" end="3"/>
                                            </p:txEl>
                                          </p:spTgt>
                                        </p:tgtEl>
                                        <p:attrNameLst>
                                          <p:attrName>style.visibility</p:attrName>
                                        </p:attrNameLst>
                                      </p:cBhvr>
                                      <p:to>
                                        <p:strVal val="visible"/>
                                      </p:to>
                                    </p:set>
                                    <p:animEffect transition="in" filter="blinds(horizontal)">
                                      <p:cBhvr>
                                        <p:cTn id="19" dur="500"/>
                                        <p:tgtEl>
                                          <p:spTgt spid="7">
                                            <p:txEl>
                                              <p:pRg st="3" end="3"/>
                                            </p:txEl>
                                          </p:spTgt>
                                        </p:tgtEl>
                                      </p:cBhvr>
                                    </p:animEffect>
                                  </p:childTnLst>
                                </p:cTn>
                              </p:par>
                            </p:childTnLst>
                          </p:cTn>
                        </p:par>
                        <p:par>
                          <p:cTn id="20" fill="hold">
                            <p:stCondLst>
                              <p:cond delay="4000"/>
                            </p:stCondLst>
                            <p:childTnLst>
                              <p:par>
                                <p:cTn id="21" presetID="3" presetClass="entr" presetSubtype="10" fill="hold" grpId="0" nodeType="afterEffect">
                                  <p:stCondLst>
                                    <p:cond delay="500"/>
                                  </p:stCondLst>
                                  <p:childTnLst>
                                    <p:set>
                                      <p:cBhvr>
                                        <p:cTn id="22" dur="1" fill="hold">
                                          <p:stCondLst>
                                            <p:cond delay="0"/>
                                          </p:stCondLst>
                                        </p:cTn>
                                        <p:tgtEl>
                                          <p:spTgt spid="7">
                                            <p:txEl>
                                              <p:pRg st="4" end="4"/>
                                            </p:txEl>
                                          </p:spTgt>
                                        </p:tgtEl>
                                        <p:attrNameLst>
                                          <p:attrName>style.visibility</p:attrName>
                                        </p:attrNameLst>
                                      </p:cBhvr>
                                      <p:to>
                                        <p:strVal val="visible"/>
                                      </p:to>
                                    </p:set>
                                    <p:animEffect transition="in" filter="blinds(horizontal)">
                                      <p:cBhvr>
                                        <p:cTn id="23"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dvAuto="500"/>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pic>
        <p:nvPicPr>
          <p:cNvPr id="2" name="Picture 1" descr="LogoEnhanced2 copy.png"/>
          <p:cNvPicPr>
            <a:picLocks noChangeAspect="1"/>
          </p:cNvPicPr>
          <p:nvPr/>
        </p:nvPicPr>
        <p:blipFill>
          <a:blip r:embed="rId2"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pic>
        <p:nvPicPr>
          <p:cNvPr id="4" name="Picture 3" descr="Musical Theatre-noframe.png"/>
          <p:cNvPicPr>
            <a:picLocks noChangeAspect="1"/>
          </p:cNvPicPr>
          <p:nvPr/>
        </p:nvPicPr>
        <p:blipFill>
          <a:blip r:embed="rId3" cstate="print">
            <a:clrChange>
              <a:clrFrom>
                <a:srgbClr val="FFFFFF"/>
              </a:clrFrom>
              <a:clrTo>
                <a:srgbClr val="FFFFFF">
                  <a:alpha val="0"/>
                </a:srgbClr>
              </a:clrTo>
            </a:clrChange>
          </a:blip>
          <a:stretch>
            <a:fillRect/>
          </a:stretch>
        </p:blipFill>
        <p:spPr>
          <a:xfrm>
            <a:off x="2843808" y="188640"/>
            <a:ext cx="5991251" cy="6311623"/>
          </a:xfrm>
          <a:prstGeom prst="rect">
            <a:avLst/>
          </a:prstGeom>
        </p:spPr>
      </p:pic>
      <p:sp>
        <p:nvSpPr>
          <p:cNvPr id="5" name="Rectangle 4"/>
          <p:cNvSpPr/>
          <p:nvPr/>
        </p:nvSpPr>
        <p:spPr>
          <a:xfrm>
            <a:off x="179512" y="836712"/>
            <a:ext cx="3240360" cy="1754326"/>
          </a:xfrm>
          <a:prstGeom prst="rect">
            <a:avLst/>
          </a:prstGeom>
        </p:spPr>
        <p:txBody>
          <a:bodyPr wrap="square">
            <a:spAutoFit/>
          </a:bodyPr>
          <a:lstStyle/>
          <a:p>
            <a:r>
              <a:rPr lang="de-DE" b="1" dirty="0" smtClean="0">
                <a:solidFill>
                  <a:srgbClr val="FF0000"/>
                </a:solidFill>
                <a:latin typeface="Century Gothic" pitchFamily="34" charset="0"/>
                <a:ea typeface="Verdana" pitchFamily="34" charset="0"/>
                <a:cs typeface="Verdana" pitchFamily="34" charset="0"/>
              </a:rPr>
              <a:t>myMix for musicians </a:t>
            </a:r>
          </a:p>
          <a:p>
            <a:r>
              <a:rPr lang="de-DE" b="1" dirty="0" smtClean="0">
                <a:solidFill>
                  <a:srgbClr val="FF0000"/>
                </a:solidFill>
                <a:latin typeface="Century Gothic" pitchFamily="34" charset="0"/>
                <a:ea typeface="Verdana" pitchFamily="34" charset="0"/>
                <a:cs typeface="Verdana" pitchFamily="34" charset="0"/>
              </a:rPr>
              <a:t>and crew:</a:t>
            </a:r>
          </a:p>
          <a:p>
            <a:r>
              <a:rPr lang="de-DE" b="1" dirty="0" smtClean="0">
                <a:solidFill>
                  <a:srgbClr val="FF0000"/>
                </a:solidFill>
                <a:latin typeface="Century Gothic" pitchFamily="34" charset="0"/>
                <a:ea typeface="Verdana" pitchFamily="34" charset="0"/>
                <a:cs typeface="Verdana" pitchFamily="34" charset="0"/>
              </a:rPr>
              <a:t>-Personal Monitor</a:t>
            </a:r>
          </a:p>
          <a:p>
            <a:r>
              <a:rPr lang="de-DE" b="1" dirty="0" smtClean="0">
                <a:solidFill>
                  <a:srgbClr val="FF0000"/>
                </a:solidFill>
                <a:latin typeface="Century Gothic" pitchFamily="34" charset="0"/>
                <a:ea typeface="Verdana" pitchFamily="34" charset="0"/>
                <a:cs typeface="Verdana" pitchFamily="34" charset="0"/>
              </a:rPr>
              <a:t>-Intercom</a:t>
            </a:r>
          </a:p>
          <a:p>
            <a:r>
              <a:rPr lang="de-DE" b="1" dirty="0" smtClean="0">
                <a:solidFill>
                  <a:srgbClr val="FF0000"/>
                </a:solidFill>
                <a:latin typeface="Century Gothic" pitchFamily="34" charset="0"/>
                <a:ea typeface="Verdana" pitchFamily="34" charset="0"/>
                <a:cs typeface="Verdana" pitchFamily="34" charset="0"/>
              </a:rPr>
              <a:t>-Audio Monitor</a:t>
            </a:r>
          </a:p>
          <a:p>
            <a:r>
              <a:rPr lang="de-DE" b="1" dirty="0" smtClean="0">
                <a:solidFill>
                  <a:srgbClr val="FF0000"/>
                </a:solidFill>
                <a:latin typeface="Century Gothic" pitchFamily="34" charset="0"/>
                <a:ea typeface="Verdana" pitchFamily="34" charset="0"/>
                <a:cs typeface="Verdana" pitchFamily="34" charset="0"/>
              </a:rPr>
              <a:t>-General Listening</a:t>
            </a:r>
            <a:endParaRPr lang="de-DE" dirty="0">
              <a:solidFill>
                <a:srgbClr val="FF0000"/>
              </a:solidFill>
            </a:endParaRPr>
          </a:p>
        </p:txBody>
      </p:sp>
      <p:pic>
        <p:nvPicPr>
          <p:cNvPr id="6" name="Picture 5" descr="Intercom.jpg"/>
          <p:cNvPicPr>
            <a:picLocks noChangeAspect="1"/>
          </p:cNvPicPr>
          <p:nvPr/>
        </p:nvPicPr>
        <p:blipFill>
          <a:blip r:embed="rId4" cstate="print">
            <a:clrChange>
              <a:clrFrom>
                <a:srgbClr val="FFFFFF"/>
              </a:clrFrom>
              <a:clrTo>
                <a:srgbClr val="FFFFFF">
                  <a:alpha val="0"/>
                </a:srgbClr>
              </a:clrTo>
            </a:clrChange>
          </a:blip>
          <a:srcRect l="8775" t="6197" r="24807" b="57861"/>
          <a:stretch>
            <a:fillRect/>
          </a:stretch>
        </p:blipFill>
        <p:spPr>
          <a:xfrm>
            <a:off x="0" y="3861048"/>
            <a:ext cx="2723358" cy="1071525"/>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9552" y="5965448"/>
            <a:ext cx="8280920" cy="523220"/>
          </a:xfrm>
          <a:prstGeom prst="rect">
            <a:avLst/>
          </a:prstGeom>
          <a:noFill/>
        </p:spPr>
        <p:txBody>
          <a:bodyPr wrap="square" rtlCol="0">
            <a:spAutoFit/>
          </a:bodyPr>
          <a:lstStyle/>
          <a:p>
            <a:pPr algn="ctr"/>
            <a:r>
              <a:rPr lang="de-DE" sz="2800" b="1" dirty="0">
                <a:solidFill>
                  <a:srgbClr val="00B0F0"/>
                </a:solidFill>
                <a:latin typeface="Century Gothic" pitchFamily="34" charset="0"/>
              </a:rPr>
              <a:t>myMix </a:t>
            </a:r>
            <a:r>
              <a:rPr lang="de-DE" sz="2800" b="1" dirty="0" smtClean="0">
                <a:solidFill>
                  <a:srgbClr val="00B0F0"/>
                </a:solidFill>
                <a:latin typeface="Century Gothic" pitchFamily="34" charset="0"/>
              </a:rPr>
              <a:t>CONTROL</a:t>
            </a:r>
            <a:r>
              <a:rPr lang="de-DE" sz="2400" b="1" dirty="0" smtClean="0">
                <a:solidFill>
                  <a:prstClr val="white"/>
                </a:solidFill>
                <a:latin typeface="Century Gothic" pitchFamily="34" charset="0"/>
              </a:rPr>
              <a:t> </a:t>
            </a:r>
          </a:p>
        </p:txBody>
      </p:sp>
      <p:pic>
        <p:nvPicPr>
          <p:cNvPr id="8" name="Picture 7" descr="CONTROL-collage.jpg"/>
          <p:cNvPicPr>
            <a:picLocks noChangeAspect="1"/>
          </p:cNvPicPr>
          <p:nvPr/>
        </p:nvPicPr>
        <p:blipFill>
          <a:blip r:embed="rId3" cstate="print"/>
          <a:stretch>
            <a:fillRect/>
          </a:stretch>
        </p:blipFill>
        <p:spPr>
          <a:xfrm>
            <a:off x="61092" y="172585"/>
            <a:ext cx="9082911" cy="5610995"/>
          </a:xfrm>
          <a:prstGeom prst="rect">
            <a:avLst/>
          </a:prstGeom>
        </p:spPr>
      </p:pic>
    </p:spTree>
    <p:extLst>
      <p:ext uri="{BB962C8B-B14F-4D97-AF65-F5344CB8AC3E}">
        <p14:creationId xmlns="" xmlns:p14="http://schemas.microsoft.com/office/powerpoint/2010/main" val="2203274061"/>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1844824"/>
            <a:ext cx="8001000" cy="3785652"/>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CONTROL allows the engineer to configure and support a myMix system in any detail – wired or wireless</a:t>
            </a:r>
            <a:endParaRPr lang="en-US" sz="4800" b="1" dirty="0">
              <a:solidFill>
                <a:srgbClr val="FF0000"/>
              </a:solidFill>
              <a:latin typeface="Century Gothic" pitchFamily="34" charset="0"/>
            </a:endParaRPr>
          </a:p>
        </p:txBody>
      </p:sp>
      <p:pic>
        <p:nvPicPr>
          <p:cNvPr id="5" name="Picture 4" descr="LogoEnhanced2 copy.png"/>
          <p:cNvPicPr>
            <a:picLocks noChangeAspect="1"/>
          </p:cNvPicPr>
          <p:nvPr/>
        </p:nvPicPr>
        <p:blipFill>
          <a:blip r:embed="rId2" cstate="email"/>
          <a:stretch>
            <a:fillRect/>
          </a:stretch>
        </p:blipFill>
        <p:spPr>
          <a:xfrm>
            <a:off x="7756816" y="6021292"/>
            <a:ext cx="1079441" cy="288401"/>
          </a:xfrm>
          <a:prstGeom prst="rect">
            <a:avLst/>
          </a:prstGeom>
          <a:effectLst>
            <a:reflection blurRad="6350" stA="50000" endA="300" endPos="90000" dir="5400000" sy="-100000" algn="bl" rotWithShape="0"/>
          </a:effectLst>
        </p:spPr>
      </p:pic>
      <p:pic>
        <p:nvPicPr>
          <p:cNvPr id="6" name="Picture 5"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TextBox 32"/>
          <p:cNvSpPr txBox="1"/>
          <p:nvPr/>
        </p:nvSpPr>
        <p:spPr>
          <a:xfrm>
            <a:off x="251520" y="3645024"/>
            <a:ext cx="7920880" cy="2308324"/>
          </a:xfrm>
          <a:prstGeom prst="rect">
            <a:avLst/>
          </a:prstGeom>
          <a:noFill/>
        </p:spPr>
        <p:txBody>
          <a:bodyPr wrap="square" rtlCol="0">
            <a:spAutoFit/>
          </a:bodyPr>
          <a:lstStyle/>
          <a:p>
            <a:pPr>
              <a:buFont typeface="Wingdings" pitchFamily="2" charset="2"/>
              <a:buChar char="§"/>
            </a:pPr>
            <a:r>
              <a:rPr lang="en-US" sz="1600" dirty="0">
                <a:solidFill>
                  <a:prstClr val="white"/>
                </a:solidFill>
                <a:latin typeface="Century Gothic" pitchFamily="34" charset="0"/>
              </a:rPr>
              <a:t> myMix Plug Computer with </a:t>
            </a:r>
            <a:r>
              <a:rPr lang="en-US" sz="1600" dirty="0" err="1">
                <a:solidFill>
                  <a:prstClr val="white"/>
                </a:solidFill>
                <a:latin typeface="Century Gothic" pitchFamily="34" charset="0"/>
              </a:rPr>
              <a:t>WiFi</a:t>
            </a:r>
            <a:r>
              <a:rPr lang="en-US" sz="1600" dirty="0">
                <a:solidFill>
                  <a:prstClr val="white"/>
                </a:solidFill>
                <a:latin typeface="Century Gothic" pitchFamily="34" charset="0"/>
              </a:rPr>
              <a:t> 802.11b/g  access point </a:t>
            </a:r>
          </a:p>
          <a:p>
            <a:pPr>
              <a:buFont typeface="Wingdings" pitchFamily="2" charset="2"/>
              <a:buChar char="§"/>
            </a:pPr>
            <a:r>
              <a:rPr lang="en-US" sz="1600" dirty="0">
                <a:solidFill>
                  <a:prstClr val="white"/>
                </a:solidFill>
                <a:latin typeface="Century Gothic" pitchFamily="34" charset="0"/>
              </a:rPr>
              <a:t> USB port for external data storage</a:t>
            </a:r>
          </a:p>
          <a:p>
            <a:pPr>
              <a:buFont typeface="Wingdings" pitchFamily="2" charset="2"/>
              <a:buChar char="§"/>
            </a:pPr>
            <a:r>
              <a:rPr lang="en-US" sz="1600" dirty="0">
                <a:solidFill>
                  <a:prstClr val="white"/>
                </a:solidFill>
                <a:latin typeface="Century Gothic" pitchFamily="34" charset="0"/>
              </a:rPr>
              <a:t> </a:t>
            </a:r>
            <a:r>
              <a:rPr lang="en-US" sz="1600" u="sng" dirty="0">
                <a:solidFill>
                  <a:prstClr val="white"/>
                </a:solidFill>
                <a:latin typeface="Century Gothic" pitchFamily="34" charset="0"/>
              </a:rPr>
              <a:t>Universal Web Browser Interface </a:t>
            </a:r>
            <a:r>
              <a:rPr lang="en-US" sz="1600" dirty="0">
                <a:solidFill>
                  <a:prstClr val="white"/>
                </a:solidFill>
                <a:latin typeface="Century Gothic" pitchFamily="34" charset="0"/>
              </a:rPr>
              <a:t>- No dedicated computer needed</a:t>
            </a:r>
          </a:p>
          <a:p>
            <a:pPr>
              <a:buFont typeface="Wingdings" pitchFamily="2" charset="2"/>
              <a:buChar char="§"/>
            </a:pPr>
            <a:r>
              <a:rPr lang="en-US" sz="1600" dirty="0">
                <a:solidFill>
                  <a:prstClr val="white"/>
                </a:solidFill>
                <a:latin typeface="Century Gothic" pitchFamily="34" charset="0"/>
              </a:rPr>
              <a:t> Backup/Download of complete system settings</a:t>
            </a:r>
          </a:p>
          <a:p>
            <a:pPr>
              <a:buFont typeface="Wingdings" pitchFamily="2" charset="2"/>
              <a:buChar char="§"/>
            </a:pPr>
            <a:r>
              <a:rPr lang="en-US" sz="1600" dirty="0">
                <a:solidFill>
                  <a:prstClr val="white"/>
                </a:solidFill>
                <a:latin typeface="Century Gothic" pitchFamily="34" charset="0"/>
              </a:rPr>
              <a:t> Individual Configuration and Editing  of myMix and IEX16</a:t>
            </a:r>
          </a:p>
          <a:p>
            <a:pPr>
              <a:buFont typeface="Wingdings" pitchFamily="2" charset="2"/>
              <a:buChar char="§"/>
            </a:pPr>
            <a:r>
              <a:rPr lang="en-US" sz="1600" dirty="0">
                <a:solidFill>
                  <a:prstClr val="white"/>
                </a:solidFill>
                <a:latin typeface="Century Gothic" pitchFamily="34" charset="0"/>
              </a:rPr>
              <a:t> Global Profile Change for myMix</a:t>
            </a:r>
          </a:p>
          <a:p>
            <a:pPr>
              <a:buFont typeface="Wingdings" pitchFamily="2" charset="2"/>
              <a:buChar char="§"/>
            </a:pPr>
            <a:r>
              <a:rPr lang="en-US" sz="1600" dirty="0">
                <a:solidFill>
                  <a:prstClr val="white"/>
                </a:solidFill>
                <a:latin typeface="Century Gothic" pitchFamily="34" charset="0"/>
              </a:rPr>
              <a:t> Locking Menu with individual parameter locking per myMix</a:t>
            </a:r>
          </a:p>
          <a:p>
            <a:pPr>
              <a:buFont typeface="Wingdings" pitchFamily="2" charset="2"/>
              <a:buChar char="§"/>
            </a:pPr>
            <a:r>
              <a:rPr lang="en-US" sz="1600" dirty="0">
                <a:solidFill>
                  <a:prstClr val="white"/>
                </a:solidFill>
                <a:latin typeface="Century Gothic" pitchFamily="34" charset="0"/>
              </a:rPr>
              <a:t> Offline Editing </a:t>
            </a:r>
          </a:p>
          <a:p>
            <a:pPr>
              <a:buFont typeface="Wingdings" pitchFamily="2" charset="2"/>
              <a:buChar char="§"/>
            </a:pPr>
            <a:r>
              <a:rPr lang="en-US" sz="1600" dirty="0">
                <a:solidFill>
                  <a:prstClr val="white"/>
                </a:solidFill>
                <a:latin typeface="Century Gothic" pitchFamily="34" charset="0"/>
              </a:rPr>
              <a:t> Remote access to individual parameters including mixing  </a:t>
            </a:r>
          </a:p>
        </p:txBody>
      </p:sp>
      <p:pic>
        <p:nvPicPr>
          <p:cNvPr id="15" name="Picture 14" descr="LogoEnhanced2 copy.png"/>
          <p:cNvPicPr>
            <a:picLocks noChangeAspect="1"/>
          </p:cNvPicPr>
          <p:nvPr/>
        </p:nvPicPr>
        <p:blipFill>
          <a:blip r:embed="rId3"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7" name="Picture 6" descr="system-myMix CONTROL-web.jpg"/>
          <p:cNvPicPr>
            <a:picLocks noChangeAspect="1"/>
          </p:cNvPicPr>
          <p:nvPr/>
        </p:nvPicPr>
        <p:blipFill>
          <a:blip r:embed="rId4" cstate="print"/>
          <a:stretch>
            <a:fillRect/>
          </a:stretch>
        </p:blipFill>
        <p:spPr>
          <a:xfrm>
            <a:off x="1475656" y="1556792"/>
            <a:ext cx="6267450" cy="1838325"/>
          </a:xfrm>
          <a:prstGeom prst="rect">
            <a:avLst/>
          </a:prstGeom>
        </p:spPr>
      </p:pic>
      <p:pic>
        <p:nvPicPr>
          <p:cNvPr id="9" name="Picture 8" descr="myMixControl_logo-oneColor copy.png"/>
          <p:cNvPicPr>
            <a:picLocks noChangeAspect="1"/>
          </p:cNvPicPr>
          <p:nvPr/>
        </p:nvPicPr>
        <p:blipFill>
          <a:blip r:embed="rId5" cstate="print"/>
          <a:stretch>
            <a:fillRect/>
          </a:stretch>
        </p:blipFill>
        <p:spPr>
          <a:xfrm>
            <a:off x="2627784" y="332656"/>
            <a:ext cx="3593651" cy="1079365"/>
          </a:xfrm>
          <a:prstGeom prst="rect">
            <a:avLst/>
          </a:prstGeom>
        </p:spPr>
      </p:pic>
    </p:spTree>
    <p:extLst>
      <p:ext uri="{BB962C8B-B14F-4D97-AF65-F5344CB8AC3E}">
        <p14:creationId xmlns="" xmlns:p14="http://schemas.microsoft.com/office/powerpoint/2010/main" val="1537958295"/>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myMixCONTROL_myMixSetting_prelim.png"/>
          <p:cNvPicPr>
            <a:picLocks noChangeAspect="1"/>
          </p:cNvPicPr>
          <p:nvPr/>
        </p:nvPicPr>
        <p:blipFill>
          <a:blip r:embed="rId3" cstate="print"/>
          <a:stretch>
            <a:fillRect/>
          </a:stretch>
        </p:blipFill>
        <p:spPr>
          <a:xfrm>
            <a:off x="0" y="-285748"/>
            <a:ext cx="9144000" cy="7143751"/>
          </a:xfrm>
          <a:prstGeom prst="rect">
            <a:avLst/>
          </a:prstGeom>
        </p:spPr>
      </p:pic>
      <p:sp>
        <p:nvSpPr>
          <p:cNvPr id="14" name="TextBox 13"/>
          <p:cNvSpPr txBox="1"/>
          <p:nvPr/>
        </p:nvSpPr>
        <p:spPr>
          <a:xfrm>
            <a:off x="251520" y="376208"/>
            <a:ext cx="8280920" cy="892552"/>
          </a:xfrm>
          <a:prstGeom prst="rect">
            <a:avLst/>
          </a:prstGeom>
          <a:noFill/>
        </p:spPr>
        <p:txBody>
          <a:bodyPr wrap="square" rtlCol="0">
            <a:spAutoFit/>
          </a:bodyPr>
          <a:lstStyle/>
          <a:p>
            <a:pPr algn="ctr"/>
            <a:r>
              <a:rPr lang="de-DE" sz="2800" b="1" dirty="0">
                <a:solidFill>
                  <a:srgbClr val="00B0F0"/>
                </a:solidFill>
                <a:latin typeface="Century Gothic" pitchFamily="34" charset="0"/>
              </a:rPr>
              <a:t>myMix CONTROL-</a:t>
            </a:r>
          </a:p>
          <a:p>
            <a:pPr algn="ctr"/>
            <a:r>
              <a:rPr lang="de-DE" sz="2400" b="1" dirty="0">
                <a:solidFill>
                  <a:prstClr val="white"/>
                </a:solidFill>
                <a:latin typeface="Century Gothic" pitchFamily="34" charset="0"/>
              </a:rPr>
              <a:t>Configure and edit </a:t>
            </a:r>
            <a:r>
              <a:rPr lang="de-DE" sz="2400" b="1" dirty="0" smtClean="0">
                <a:solidFill>
                  <a:prstClr val="white"/>
                </a:solidFill>
                <a:latin typeface="Century Gothic" pitchFamily="34" charset="0"/>
              </a:rPr>
              <a:t>any parameter in </a:t>
            </a:r>
            <a:r>
              <a:rPr lang="de-DE" sz="2400" b="1" dirty="0">
                <a:solidFill>
                  <a:prstClr val="white"/>
                </a:solidFill>
                <a:latin typeface="Century Gothic" pitchFamily="34" charset="0"/>
              </a:rPr>
              <a:t>the system</a:t>
            </a:r>
            <a:endParaRPr lang="en-US" sz="2400" b="1" dirty="0">
              <a:solidFill>
                <a:prstClr val="white"/>
              </a:solidFill>
              <a:latin typeface="Century Gothic" pitchFamily="34" charset="0"/>
            </a:endParaRPr>
          </a:p>
        </p:txBody>
      </p:sp>
      <p:pic>
        <p:nvPicPr>
          <p:cNvPr id="15" name="Picture 14" descr="LogoEnhanced2 copy.png"/>
          <p:cNvPicPr>
            <a:picLocks noChangeAspect="1"/>
          </p:cNvPicPr>
          <p:nvPr/>
        </p:nvPicPr>
        <p:blipFill>
          <a:blip r:embed="rId4"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7" name="Picture 6" descr="myMixCONTROL_IEXconfig_prelim.png"/>
          <p:cNvPicPr>
            <a:picLocks noChangeAspect="1"/>
          </p:cNvPicPr>
          <p:nvPr/>
        </p:nvPicPr>
        <p:blipFill>
          <a:blip r:embed="rId5" cstate="print"/>
          <a:srcRect r="8749"/>
          <a:stretch>
            <a:fillRect/>
          </a:stretch>
        </p:blipFill>
        <p:spPr>
          <a:xfrm>
            <a:off x="0" y="1"/>
            <a:ext cx="6444208" cy="5517232"/>
          </a:xfrm>
          <a:prstGeom prst="rect">
            <a:avLst/>
          </a:prstGeom>
        </p:spPr>
      </p:pic>
      <p:pic>
        <p:nvPicPr>
          <p:cNvPr id="9" name="Picture 8" descr="myMixCONTROL_LOCK_prelim.png"/>
          <p:cNvPicPr>
            <a:picLocks noChangeAspect="1"/>
          </p:cNvPicPr>
          <p:nvPr/>
        </p:nvPicPr>
        <p:blipFill>
          <a:blip r:embed="rId6" cstate="print"/>
          <a:srcRect r="72216" b="9138"/>
          <a:stretch>
            <a:fillRect/>
          </a:stretch>
        </p:blipFill>
        <p:spPr>
          <a:xfrm>
            <a:off x="2339752" y="0"/>
            <a:ext cx="1972858" cy="5040560"/>
          </a:xfrm>
          <a:prstGeom prst="rect">
            <a:avLst/>
          </a:prstGeom>
        </p:spPr>
      </p:pic>
      <p:pic>
        <p:nvPicPr>
          <p:cNvPr id="11" name="Picture 10" descr="myMixCONTROL_MixScreen_prelim.png"/>
          <p:cNvPicPr>
            <a:picLocks noChangeAspect="1"/>
          </p:cNvPicPr>
          <p:nvPr/>
        </p:nvPicPr>
        <p:blipFill>
          <a:blip r:embed="rId7" cstate="print"/>
          <a:srcRect r="67363" b="4374"/>
          <a:stretch>
            <a:fillRect/>
          </a:stretch>
        </p:blipFill>
        <p:spPr>
          <a:xfrm>
            <a:off x="4211960" y="25639"/>
            <a:ext cx="2232248" cy="5109656"/>
          </a:xfrm>
          <a:prstGeom prst="rect">
            <a:avLst/>
          </a:prstGeom>
        </p:spPr>
      </p:pic>
      <p:pic>
        <p:nvPicPr>
          <p:cNvPr id="12" name="Picture 11" descr="myMixCONTROL_myMixSetting_prelim.png"/>
          <p:cNvPicPr>
            <a:picLocks noChangeAspect="1"/>
          </p:cNvPicPr>
          <p:nvPr/>
        </p:nvPicPr>
        <p:blipFill>
          <a:blip r:embed="rId3" cstate="print"/>
          <a:srcRect r="67188" b="35562"/>
          <a:stretch>
            <a:fillRect/>
          </a:stretch>
        </p:blipFill>
        <p:spPr>
          <a:xfrm>
            <a:off x="6228184" y="56811"/>
            <a:ext cx="2016224" cy="3093412"/>
          </a:xfrm>
          <a:prstGeom prst="rect">
            <a:avLst/>
          </a:prstGeom>
        </p:spPr>
      </p:pic>
      <p:sp>
        <p:nvSpPr>
          <p:cNvPr id="16" name="TextBox 15"/>
          <p:cNvSpPr txBox="1"/>
          <p:nvPr/>
        </p:nvSpPr>
        <p:spPr>
          <a:xfrm>
            <a:off x="179512" y="5353476"/>
            <a:ext cx="2232248"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IEX16 Configuration</a:t>
            </a:r>
            <a:endParaRPr lang="en-US" sz="1400" dirty="0">
              <a:solidFill>
                <a:srgbClr val="00B0F0"/>
              </a:solidFill>
              <a:latin typeface="Century Gothic" pitchFamily="34" charset="0"/>
            </a:endParaRPr>
          </a:p>
        </p:txBody>
      </p:sp>
      <p:sp>
        <p:nvSpPr>
          <p:cNvPr id="17" name="TextBox 16"/>
          <p:cNvSpPr txBox="1"/>
          <p:nvPr/>
        </p:nvSpPr>
        <p:spPr>
          <a:xfrm>
            <a:off x="2699792" y="4941172"/>
            <a:ext cx="1440160"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Locking</a:t>
            </a:r>
            <a:endParaRPr lang="en-US" sz="1400" dirty="0">
              <a:solidFill>
                <a:srgbClr val="00B0F0"/>
              </a:solidFill>
              <a:latin typeface="Century Gothic" pitchFamily="34" charset="0"/>
            </a:endParaRPr>
          </a:p>
        </p:txBody>
      </p:sp>
      <p:sp>
        <p:nvSpPr>
          <p:cNvPr id="18" name="TextBox 17"/>
          <p:cNvSpPr txBox="1"/>
          <p:nvPr/>
        </p:nvSpPr>
        <p:spPr>
          <a:xfrm>
            <a:off x="4427984" y="4941172"/>
            <a:ext cx="1440160"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Config myMix</a:t>
            </a:r>
            <a:endParaRPr lang="en-US" sz="1400" dirty="0">
              <a:solidFill>
                <a:srgbClr val="00B0F0"/>
              </a:solidFill>
              <a:latin typeface="Century Gothic" pitchFamily="34" charset="0"/>
            </a:endParaRPr>
          </a:p>
        </p:txBody>
      </p:sp>
      <p:sp>
        <p:nvSpPr>
          <p:cNvPr id="19" name="TextBox 18"/>
          <p:cNvSpPr txBox="1"/>
          <p:nvPr/>
        </p:nvSpPr>
        <p:spPr>
          <a:xfrm>
            <a:off x="6444208" y="3068964"/>
            <a:ext cx="2160240" cy="307777"/>
          </a:xfrm>
          <a:prstGeom prst="rect">
            <a:avLst/>
          </a:prstGeom>
          <a:noFill/>
        </p:spPr>
        <p:txBody>
          <a:bodyPr wrap="square" rtlCol="0">
            <a:spAutoFit/>
          </a:bodyPr>
          <a:lstStyle/>
          <a:p>
            <a:pPr algn="ctr"/>
            <a:r>
              <a:rPr lang="de-DE" sz="1400" dirty="0" smtClean="0">
                <a:solidFill>
                  <a:srgbClr val="00B0F0"/>
                </a:solidFill>
                <a:latin typeface="Century Gothic" pitchFamily="34" charset="0"/>
              </a:rPr>
              <a:t>myMix in the System</a:t>
            </a:r>
            <a:endParaRPr lang="en-US" sz="1400" dirty="0">
              <a:solidFill>
                <a:srgbClr val="00B0F0"/>
              </a:solidFill>
              <a:latin typeface="Century Gothic" pitchFamily="34" charset="0"/>
            </a:endParaRPr>
          </a:p>
        </p:txBody>
      </p:sp>
      <p:sp>
        <p:nvSpPr>
          <p:cNvPr id="20" name="TextBox 19"/>
          <p:cNvSpPr txBox="1"/>
          <p:nvPr/>
        </p:nvSpPr>
        <p:spPr>
          <a:xfrm>
            <a:off x="395536" y="6093300"/>
            <a:ext cx="6552728" cy="461665"/>
          </a:xfrm>
          <a:prstGeom prst="rect">
            <a:avLst/>
          </a:prstGeom>
          <a:noFill/>
        </p:spPr>
        <p:txBody>
          <a:bodyPr wrap="square" rtlCol="0">
            <a:spAutoFit/>
          </a:bodyPr>
          <a:lstStyle/>
          <a:p>
            <a:pPr algn="ctr"/>
            <a:r>
              <a:rPr lang="de-DE" sz="2400" b="1" dirty="0" smtClean="0">
                <a:solidFill>
                  <a:prstClr val="white"/>
                </a:solidFill>
                <a:latin typeface="Century Gothic" pitchFamily="34" charset="0"/>
              </a:rPr>
              <a:t>Web Browser Interface - independent</a:t>
            </a:r>
            <a:endParaRPr lang="en-US" sz="2400" b="1" dirty="0">
              <a:solidFill>
                <a:prstClr val="white"/>
              </a:solidFill>
              <a:latin typeface="Century Gothic" pitchFamily="34" charset="0"/>
            </a:endParaRPr>
          </a:p>
        </p:txBody>
      </p:sp>
    </p:spTree>
    <p:extLst>
      <p:ext uri="{BB962C8B-B14F-4D97-AF65-F5344CB8AC3E}">
        <p14:creationId xmlns="" xmlns:p14="http://schemas.microsoft.com/office/powerpoint/2010/main" val="2721540684"/>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 xmlns:a14="http://schemas.microsoft.com/office/drawing/2010/main" val="0"/>
              </a:ext>
            </a:extLst>
          </a:blip>
          <a:srcRect l="1338" t="10679" r="5027" b="6319"/>
          <a:stretch/>
        </p:blipFill>
        <p:spPr>
          <a:xfrm>
            <a:off x="6" y="5"/>
            <a:ext cx="9036033" cy="6543303"/>
          </a:xfrm>
          <a:prstGeom prst="rect">
            <a:avLst/>
          </a:prstGeom>
        </p:spPr>
      </p:pic>
    </p:spTree>
    <p:extLst>
      <p:ext uri="{BB962C8B-B14F-4D97-AF65-F5344CB8AC3E}">
        <p14:creationId xmlns="" xmlns:p14="http://schemas.microsoft.com/office/powerpoint/2010/main" val="715994365"/>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1500" y="2060848"/>
            <a:ext cx="8001000" cy="3046988"/>
          </a:xfrm>
          <a:prstGeom prst="rect">
            <a:avLst/>
          </a:prstGeom>
          <a:noFill/>
        </p:spPr>
        <p:txBody>
          <a:bodyPr wrap="square" rtlCol="0">
            <a:spAutoFit/>
          </a:bodyPr>
          <a:lstStyle/>
          <a:p>
            <a:pPr algn="ctr"/>
            <a:r>
              <a:rPr lang="en-US" sz="4800" b="1" dirty="0" smtClean="0">
                <a:solidFill>
                  <a:srgbClr val="FF0000"/>
                </a:solidFill>
                <a:latin typeface="Century Gothic" pitchFamily="34" charset="0"/>
              </a:rPr>
              <a:t>myMix = outstanding audio quality!</a:t>
            </a:r>
          </a:p>
          <a:p>
            <a:pPr algn="ctr"/>
            <a:endParaRPr lang="en-US" sz="4800" b="1" dirty="0" smtClean="0">
              <a:solidFill>
                <a:srgbClr val="FF0000"/>
              </a:solidFill>
              <a:latin typeface="Century Gothic" pitchFamily="34" charset="0"/>
            </a:endParaRPr>
          </a:p>
          <a:p>
            <a:pPr algn="ctr"/>
            <a:r>
              <a:rPr lang="en-US" sz="4800" b="1" dirty="0" smtClean="0">
                <a:solidFill>
                  <a:srgbClr val="FF0000"/>
                </a:solidFill>
                <a:latin typeface="Century Gothic" pitchFamily="34" charset="0"/>
              </a:rPr>
              <a:t>Our #1 selling feature!</a:t>
            </a:r>
            <a:endParaRPr lang="en-US" sz="4800" b="1" dirty="0">
              <a:solidFill>
                <a:srgbClr val="FF0000"/>
              </a:solidFill>
              <a:latin typeface="Century Gothic" pitchFamily="34" charset="0"/>
            </a:endParaRPr>
          </a:p>
        </p:txBody>
      </p:sp>
      <p:pic>
        <p:nvPicPr>
          <p:cNvPr id="3" name="Picture 2" descr="LogoEnhanced2 copy.png"/>
          <p:cNvPicPr>
            <a:picLocks noChangeAspect="1"/>
          </p:cNvPicPr>
          <p:nvPr/>
        </p:nvPicPr>
        <p:blipFill>
          <a:blip r:embed="rId2"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5" name="Picture 4" descr="mymixisbetter-visual copy.jpg"/>
          <p:cNvPicPr>
            <a:picLocks noChangeAspect="1"/>
          </p:cNvPicPr>
          <p:nvPr/>
        </p:nvPicPr>
        <p:blipFill>
          <a:blip r:embed="rId3" cstate="print"/>
          <a:stretch>
            <a:fillRect/>
          </a:stretch>
        </p:blipFill>
        <p:spPr>
          <a:xfrm>
            <a:off x="251521" y="332656"/>
            <a:ext cx="2016224" cy="1461441"/>
          </a:xfrm>
          <a:prstGeom prst="rect">
            <a:avLst/>
          </a:prstGeom>
        </p:spPr>
      </p:pic>
    </p:spTree>
  </p:cSld>
  <p:clrMapOvr>
    <a:masterClrMapping/>
  </p:clrMapOvr>
  <p:transition spd="slow">
    <p:dissolv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30" descr="Villach_Atrio_Shopping_Center_11082007_11.jpg"/>
          <p:cNvPicPr>
            <a:picLocks noChangeAspect="1"/>
          </p:cNvPicPr>
          <p:nvPr/>
        </p:nvPicPr>
        <p:blipFill>
          <a:blip r:embed="rId3" cstate="print"/>
          <a:stretch>
            <a:fillRect/>
          </a:stretch>
        </p:blipFill>
        <p:spPr>
          <a:xfrm>
            <a:off x="2411760" y="2952328"/>
            <a:ext cx="3131840" cy="2348880"/>
          </a:xfrm>
          <a:prstGeom prst="rect">
            <a:avLst/>
          </a:prstGeom>
        </p:spPr>
      </p:pic>
      <p:pic>
        <p:nvPicPr>
          <p:cNvPr id="30" name="Picture 29" descr="Offshore-Wind-Farm6.jpg"/>
          <p:cNvPicPr>
            <a:picLocks noChangeAspect="1"/>
          </p:cNvPicPr>
          <p:nvPr/>
        </p:nvPicPr>
        <p:blipFill>
          <a:blip r:embed="rId4" cstate="print"/>
          <a:stretch>
            <a:fillRect/>
          </a:stretch>
        </p:blipFill>
        <p:spPr>
          <a:xfrm>
            <a:off x="5336097" y="989885"/>
            <a:ext cx="3844419" cy="2655139"/>
          </a:xfrm>
          <a:prstGeom prst="rect">
            <a:avLst/>
          </a:prstGeom>
        </p:spPr>
      </p:pic>
      <p:pic>
        <p:nvPicPr>
          <p:cNvPr id="35" name="Picture 34" descr="boardroom.jpg"/>
          <p:cNvPicPr>
            <a:picLocks noChangeAspect="1"/>
          </p:cNvPicPr>
          <p:nvPr/>
        </p:nvPicPr>
        <p:blipFill>
          <a:blip r:embed="rId5" cstate="print"/>
          <a:srcRect l="12074" r="7017" b="13301"/>
          <a:stretch>
            <a:fillRect/>
          </a:stretch>
        </p:blipFill>
        <p:spPr>
          <a:xfrm>
            <a:off x="0" y="4784717"/>
            <a:ext cx="2808312" cy="2073283"/>
          </a:xfrm>
          <a:prstGeom prst="rect">
            <a:avLst/>
          </a:prstGeom>
        </p:spPr>
      </p:pic>
      <p:pic>
        <p:nvPicPr>
          <p:cNvPr id="34" name="Picture 33" descr="Industrial in Qatar 22.JPG"/>
          <p:cNvPicPr>
            <a:picLocks noChangeAspect="1"/>
          </p:cNvPicPr>
          <p:nvPr/>
        </p:nvPicPr>
        <p:blipFill>
          <a:blip r:embed="rId6" cstate="print"/>
          <a:stretch>
            <a:fillRect/>
          </a:stretch>
        </p:blipFill>
        <p:spPr>
          <a:xfrm>
            <a:off x="6084168" y="3658709"/>
            <a:ext cx="3096344" cy="2074551"/>
          </a:xfrm>
          <a:prstGeom prst="rect">
            <a:avLst/>
          </a:prstGeom>
        </p:spPr>
      </p:pic>
      <p:sp>
        <p:nvSpPr>
          <p:cNvPr id="2" name="TextBox 1"/>
          <p:cNvSpPr txBox="1"/>
          <p:nvPr/>
        </p:nvSpPr>
        <p:spPr>
          <a:xfrm>
            <a:off x="1691680" y="188645"/>
            <a:ext cx="5791200" cy="584775"/>
          </a:xfrm>
          <a:prstGeom prst="rect">
            <a:avLst/>
          </a:prstGeom>
          <a:noFill/>
        </p:spPr>
        <p:txBody>
          <a:bodyPr wrap="square" rtlCol="0">
            <a:spAutoFit/>
          </a:bodyPr>
          <a:lstStyle/>
          <a:p>
            <a:pPr algn="ctr"/>
            <a:r>
              <a:rPr lang="en-US" sz="3200" b="1" dirty="0" smtClean="0">
                <a:solidFill>
                  <a:prstClr val="white"/>
                </a:solidFill>
                <a:latin typeface="Century Gothic" pitchFamily="34" charset="0"/>
                <a:ea typeface="Verdana" pitchFamily="34" charset="0"/>
                <a:cs typeface="Verdana" pitchFamily="34" charset="0"/>
              </a:rPr>
              <a:t>myMix Install  </a:t>
            </a:r>
            <a:endParaRPr lang="en-US" sz="3200" b="1" dirty="0">
              <a:solidFill>
                <a:prstClr val="white"/>
              </a:solidFill>
              <a:latin typeface="Century Gothic" pitchFamily="34" charset="0"/>
              <a:ea typeface="Verdana" pitchFamily="34" charset="0"/>
              <a:cs typeface="Verdana" pitchFamily="34" charset="0"/>
            </a:endParaRPr>
          </a:p>
        </p:txBody>
      </p:sp>
      <p:pic>
        <p:nvPicPr>
          <p:cNvPr id="3" name="Picture 2" descr="LogoEnhanced2 copy.png"/>
          <p:cNvPicPr>
            <a:picLocks noChangeAspect="1"/>
          </p:cNvPicPr>
          <p:nvPr/>
        </p:nvPicPr>
        <p:blipFill>
          <a:blip r:embed="rId7" cstate="email"/>
          <a:stretch>
            <a:fillRect/>
          </a:stretch>
        </p:blipFill>
        <p:spPr>
          <a:xfrm>
            <a:off x="6948264" y="5805268"/>
            <a:ext cx="1887988" cy="504425"/>
          </a:xfrm>
          <a:prstGeom prst="rect">
            <a:avLst/>
          </a:prstGeom>
          <a:effectLst>
            <a:reflection blurRad="6350" stA="50000" endA="300" endPos="90000" dir="5400000" sy="-100000" algn="bl" rotWithShape="0"/>
          </a:effectLst>
        </p:spPr>
      </p:pic>
      <p:pic>
        <p:nvPicPr>
          <p:cNvPr id="29" name="Picture 28" descr="almyra_design_hotels.jpg"/>
          <p:cNvPicPr>
            <a:picLocks noChangeAspect="1"/>
          </p:cNvPicPr>
          <p:nvPr/>
        </p:nvPicPr>
        <p:blipFill>
          <a:blip r:embed="rId8" cstate="print"/>
          <a:stretch>
            <a:fillRect/>
          </a:stretch>
        </p:blipFill>
        <p:spPr>
          <a:xfrm>
            <a:off x="3" y="980728"/>
            <a:ext cx="2724231" cy="1872208"/>
          </a:xfrm>
          <a:prstGeom prst="rect">
            <a:avLst/>
          </a:prstGeom>
        </p:spPr>
      </p:pic>
      <p:pic>
        <p:nvPicPr>
          <p:cNvPr id="33" name="Picture 32" descr="hotel09.jpg"/>
          <p:cNvPicPr>
            <a:picLocks noChangeAspect="1"/>
          </p:cNvPicPr>
          <p:nvPr/>
        </p:nvPicPr>
        <p:blipFill>
          <a:blip r:embed="rId9" cstate="print"/>
          <a:stretch>
            <a:fillRect/>
          </a:stretch>
        </p:blipFill>
        <p:spPr>
          <a:xfrm>
            <a:off x="3563888" y="5203332"/>
            <a:ext cx="2431157" cy="1826069"/>
          </a:xfrm>
          <a:prstGeom prst="rect">
            <a:avLst/>
          </a:prstGeom>
        </p:spPr>
      </p:pic>
      <p:pic>
        <p:nvPicPr>
          <p:cNvPr id="36" name="Picture 35" descr="boardroom_n1.jpg"/>
          <p:cNvPicPr>
            <a:picLocks noChangeAspect="1"/>
          </p:cNvPicPr>
          <p:nvPr/>
        </p:nvPicPr>
        <p:blipFill>
          <a:blip r:embed="rId10" cstate="print"/>
          <a:srcRect l="16226" r="13542"/>
          <a:stretch>
            <a:fillRect/>
          </a:stretch>
        </p:blipFill>
        <p:spPr>
          <a:xfrm>
            <a:off x="0" y="3068965"/>
            <a:ext cx="2456932" cy="1509799"/>
          </a:xfrm>
          <a:prstGeom prst="rect">
            <a:avLst/>
          </a:prstGeom>
        </p:spPr>
      </p:pic>
      <p:pic>
        <p:nvPicPr>
          <p:cNvPr id="4" name="Picture 3"/>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2411766" y="980728"/>
            <a:ext cx="2924333" cy="1872208"/>
          </a:xfrm>
          <a:prstGeom prst="rect">
            <a:avLst/>
          </a:prstGeom>
        </p:spPr>
      </p:pic>
    </p:spTree>
    <p:extLst>
      <p:ext uri="{BB962C8B-B14F-4D97-AF65-F5344CB8AC3E}">
        <p14:creationId xmlns:p14="http://schemas.microsoft.com/office/powerpoint/2010/main" xmlns="" val="3911708300"/>
      </p:ext>
    </p:extLst>
  </p:cSld>
  <p:clrMapOvr>
    <a:masterClrMapping/>
  </p:clrMapOvr>
  <p:transition spd="slow">
    <p:wheel spokes="8"/>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01011" y="260648"/>
            <a:ext cx="3120534" cy="1077218"/>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de-DE" sz="3200" b="1" dirty="0" smtClean="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latin typeface="Century Gothic" pitchFamily="34" charset="0"/>
              </a:rPr>
              <a:t>myMix INSTALL</a:t>
            </a:r>
            <a:endParaRPr lang="de-DE" sz="3200" b="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latin typeface="Century Gothic" pitchFamily="34" charset="0"/>
            </a:endParaRPr>
          </a:p>
          <a:p>
            <a:endParaRPr lang="de-DE" sz="32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entury Gothic" pitchFamily="34" charset="0"/>
            </a:endParaRPr>
          </a:p>
        </p:txBody>
      </p:sp>
      <p:pic>
        <p:nvPicPr>
          <p:cNvPr id="4" name="Picture 3" descr="LogoEnhanced2 copy.png"/>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7236296" y="5882222"/>
            <a:ext cx="1599956" cy="427471"/>
          </a:xfrm>
          <a:prstGeom prst="rect">
            <a:avLst/>
          </a:prstGeom>
          <a:effectLst>
            <a:reflection blurRad="6350" stA="50000" endA="300" endPos="90000" dir="5400000" sy="-100000" algn="bl" rotWithShape="0"/>
          </a:effectLst>
        </p:spPr>
      </p:pic>
      <p:sp>
        <p:nvSpPr>
          <p:cNvPr id="5" name="TextBox 4"/>
          <p:cNvSpPr txBox="1"/>
          <p:nvPr/>
        </p:nvSpPr>
        <p:spPr>
          <a:xfrm>
            <a:off x="4644008" y="1412776"/>
            <a:ext cx="3888432" cy="1477328"/>
          </a:xfrm>
          <a:prstGeom prst="rect">
            <a:avLst/>
          </a:prstGeom>
          <a:noFill/>
        </p:spPr>
        <p:txBody>
          <a:bodyPr wrap="square" rtlCol="0">
            <a:spAutoFit/>
          </a:bodyPr>
          <a:lstStyle/>
          <a:p>
            <a:pPr>
              <a:buFont typeface="Wingdings" pitchFamily="2" charset="2"/>
              <a:buChar char="§"/>
            </a:pPr>
            <a:r>
              <a:rPr lang="en-US" dirty="0" smtClean="0">
                <a:solidFill>
                  <a:prstClr val="white"/>
                </a:solidFill>
                <a:latin typeface="Century Gothic" pitchFamily="34" charset="0"/>
                <a:ea typeface="Verdana" pitchFamily="34" charset="0"/>
                <a:cs typeface="Verdana" pitchFamily="34" charset="0"/>
              </a:rPr>
              <a:t> Dedicated for Installation </a:t>
            </a:r>
          </a:p>
          <a:p>
            <a:pPr>
              <a:buFont typeface="Wingdings" pitchFamily="2" charset="2"/>
              <a:buChar char="§"/>
            </a:pPr>
            <a:r>
              <a:rPr lang="en-US" dirty="0" smtClean="0">
                <a:solidFill>
                  <a:prstClr val="white"/>
                </a:solidFill>
                <a:latin typeface="Century Gothic" pitchFamily="34" charset="0"/>
                <a:ea typeface="Verdana" pitchFamily="34" charset="0"/>
                <a:cs typeface="Verdana" pitchFamily="34" charset="0"/>
              </a:rPr>
              <a:t> In-Wall or Desk Top Mounting</a:t>
            </a:r>
          </a:p>
          <a:p>
            <a:pPr>
              <a:buFont typeface="Wingdings" pitchFamily="2" charset="2"/>
              <a:buChar char="§"/>
            </a:pPr>
            <a:r>
              <a:rPr lang="en-US" dirty="0" smtClean="0">
                <a:solidFill>
                  <a:prstClr val="white"/>
                </a:solidFill>
                <a:latin typeface="Century Gothic" pitchFamily="34" charset="0"/>
                <a:ea typeface="Verdana" pitchFamily="34" charset="0"/>
                <a:cs typeface="Verdana" pitchFamily="34" charset="0"/>
              </a:rPr>
              <a:t> Elegant Glass Front Panel </a:t>
            </a:r>
          </a:p>
          <a:p>
            <a:r>
              <a:rPr lang="en-US" dirty="0">
                <a:solidFill>
                  <a:prstClr val="white"/>
                </a:solidFill>
                <a:latin typeface="Century Gothic" pitchFamily="34" charset="0"/>
                <a:ea typeface="Verdana" pitchFamily="34" charset="0"/>
                <a:cs typeface="Verdana" pitchFamily="34" charset="0"/>
              </a:rPr>
              <a:t> </a:t>
            </a:r>
            <a:r>
              <a:rPr lang="en-US" dirty="0" smtClean="0">
                <a:solidFill>
                  <a:prstClr val="white"/>
                </a:solidFill>
                <a:latin typeface="Century Gothic" pitchFamily="34" charset="0"/>
                <a:ea typeface="Verdana" pitchFamily="34" charset="0"/>
                <a:cs typeface="Verdana" pitchFamily="34" charset="0"/>
              </a:rPr>
              <a:t>  (can  be customized in design)</a:t>
            </a:r>
          </a:p>
          <a:p>
            <a:pPr>
              <a:buFont typeface="Wingdings" pitchFamily="2" charset="2"/>
              <a:buChar char="§"/>
            </a:pPr>
            <a:r>
              <a:rPr lang="en-US" dirty="0" smtClean="0">
                <a:solidFill>
                  <a:prstClr val="white"/>
                </a:solidFill>
                <a:latin typeface="Century Gothic" pitchFamily="34" charset="0"/>
                <a:ea typeface="Verdana" pitchFamily="34" charset="0"/>
                <a:cs typeface="Verdana" pitchFamily="34" charset="0"/>
              </a:rPr>
              <a:t> Phoenix Connectors</a:t>
            </a:r>
            <a:endParaRPr lang="en-US" dirty="0">
              <a:solidFill>
                <a:prstClr val="white"/>
              </a:solidFill>
              <a:latin typeface="Century Gothic" pitchFamily="34" charset="0"/>
              <a:ea typeface="Verdana" pitchFamily="34" charset="0"/>
              <a:cs typeface="Verdana" pitchFamily="34" charset="0"/>
            </a:endParaRPr>
          </a:p>
        </p:txBody>
      </p:sp>
      <p:pic>
        <p:nvPicPr>
          <p:cNvPr id="7" name="Picture 6" descr="myMixINSTALL-rear-72dpi.png"/>
          <p:cNvPicPr>
            <a:picLocks noChangeAspect="1"/>
          </p:cNvPicPr>
          <p:nvPr/>
        </p:nvPicPr>
        <p:blipFill>
          <a:blip r:embed="rId3" cstate="print"/>
          <a:stretch>
            <a:fillRect/>
          </a:stretch>
        </p:blipFill>
        <p:spPr>
          <a:xfrm>
            <a:off x="4644008" y="4077073"/>
            <a:ext cx="4032048" cy="1244459"/>
          </a:xfrm>
          <a:prstGeom prst="rect">
            <a:avLst/>
          </a:prstGeom>
        </p:spPr>
      </p:pic>
      <p:pic>
        <p:nvPicPr>
          <p:cNvPr id="12" name="Picture 11" descr="Install Front Mix-72dpi larger.png"/>
          <p:cNvPicPr>
            <a:picLocks noChangeAspect="1"/>
          </p:cNvPicPr>
          <p:nvPr/>
        </p:nvPicPr>
        <p:blipFill>
          <a:blip r:embed="rId4" cstate="print"/>
          <a:stretch>
            <a:fillRect/>
          </a:stretch>
        </p:blipFill>
        <p:spPr>
          <a:xfrm>
            <a:off x="107504" y="908720"/>
            <a:ext cx="4228572" cy="5485715"/>
          </a:xfrm>
          <a:prstGeom prst="rect">
            <a:avLst/>
          </a:prstGeom>
        </p:spPr>
      </p:pic>
    </p:spTree>
    <p:extLst>
      <p:ext uri="{BB962C8B-B14F-4D97-AF65-F5344CB8AC3E}">
        <p14:creationId xmlns:p14="http://schemas.microsoft.com/office/powerpoint/2010/main" xmlns="" val="2146964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8000729" y="6131523"/>
            <a:ext cx="1023892" cy="273559"/>
          </a:xfrm>
          <a:prstGeom prst="rect">
            <a:avLst/>
          </a:prstGeom>
          <a:effectLst>
            <a:reflection blurRad="6350" stA="50000" endA="300" endPos="90000" dir="5400000" sy="-100000" algn="bl" rotWithShape="0"/>
          </a:effectLst>
        </p:spPr>
      </p:pic>
      <p:pic>
        <p:nvPicPr>
          <p:cNvPr id="5" name="Picture 4" descr="Room Combining-Install.jpg"/>
          <p:cNvPicPr>
            <a:picLocks noChangeAspect="1"/>
          </p:cNvPicPr>
          <p:nvPr/>
        </p:nvPicPr>
        <p:blipFill>
          <a:blip r:embed="rId3" cstate="print"/>
          <a:stretch>
            <a:fillRect/>
          </a:stretch>
        </p:blipFill>
        <p:spPr>
          <a:xfrm>
            <a:off x="0" y="90712"/>
            <a:ext cx="9144000" cy="6650656"/>
          </a:xfrm>
          <a:prstGeom prst="rect">
            <a:avLst/>
          </a:prstGeom>
        </p:spPr>
      </p:pic>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8000729" y="6131523"/>
            <a:ext cx="1023892" cy="273559"/>
          </a:xfrm>
          <a:prstGeom prst="rect">
            <a:avLst/>
          </a:prstGeom>
          <a:effectLst>
            <a:reflection blurRad="6350" stA="50000" endA="300" endPos="90000" dir="5400000" sy="-100000" algn="bl" rotWithShape="0"/>
          </a:effectLst>
        </p:spPr>
      </p:pic>
      <p:pic>
        <p:nvPicPr>
          <p:cNvPr id="4" name="Picture 3" descr="Sound Distribution Theatre.jpg"/>
          <p:cNvPicPr>
            <a:picLocks noChangeAspect="1"/>
          </p:cNvPicPr>
          <p:nvPr/>
        </p:nvPicPr>
        <p:blipFill>
          <a:blip r:embed="rId3" cstate="print"/>
          <a:stretch>
            <a:fillRect/>
          </a:stretch>
        </p:blipFill>
        <p:spPr>
          <a:xfrm>
            <a:off x="-142539" y="0"/>
            <a:ext cx="9429078" cy="6858000"/>
          </a:xfrm>
          <a:prstGeom prst="rect">
            <a:avLst/>
          </a:prstGeom>
        </p:spPr>
      </p:pic>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8000729" y="6131523"/>
            <a:ext cx="1023892" cy="273559"/>
          </a:xfrm>
          <a:prstGeom prst="rect">
            <a:avLst/>
          </a:prstGeom>
          <a:effectLst>
            <a:reflection blurRad="6350" stA="50000" endA="300" endPos="90000" dir="5400000" sy="-100000" algn="bl" rotWithShape="0"/>
          </a:effectLst>
        </p:spPr>
      </p:pic>
      <p:pic>
        <p:nvPicPr>
          <p:cNvPr id="5" name="Picture 4" descr="Intercom-Listening-LocalMix-Cultural-Venue.jpg"/>
          <p:cNvPicPr>
            <a:picLocks noChangeAspect="1"/>
          </p:cNvPicPr>
          <p:nvPr/>
        </p:nvPicPr>
        <p:blipFill>
          <a:blip r:embed="rId3" cstate="print"/>
          <a:stretch>
            <a:fillRect/>
          </a:stretch>
        </p:blipFill>
        <p:spPr>
          <a:xfrm>
            <a:off x="-142539" y="0"/>
            <a:ext cx="9467067" cy="6885630"/>
          </a:xfrm>
          <a:prstGeom prst="rect">
            <a:avLst/>
          </a:prstGeom>
        </p:spPr>
      </p:pic>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LogoEnhanced2 copy.png"/>
          <p:cNvPicPr>
            <a:picLocks noChangeAspect="1"/>
          </p:cNvPicPr>
          <p:nvPr/>
        </p:nvPicPr>
        <p:blipFill>
          <a:blip r:embed="rId2" cstate="email"/>
          <a:stretch>
            <a:fillRect/>
          </a:stretch>
        </p:blipFill>
        <p:spPr>
          <a:xfrm>
            <a:off x="8000729" y="6131523"/>
            <a:ext cx="1023892" cy="273559"/>
          </a:xfrm>
          <a:prstGeom prst="rect">
            <a:avLst/>
          </a:prstGeom>
          <a:effectLst>
            <a:reflection blurRad="6350" stA="50000" endA="300" endPos="90000" dir="5400000" sy="-100000" algn="bl" rotWithShape="0"/>
          </a:effectLst>
        </p:spPr>
      </p:pic>
      <p:pic>
        <p:nvPicPr>
          <p:cNvPr id="4" name="Picture 3" descr="myMix in medium size HOW.jpg"/>
          <p:cNvPicPr>
            <a:picLocks noChangeAspect="1"/>
          </p:cNvPicPr>
          <p:nvPr/>
        </p:nvPicPr>
        <p:blipFill>
          <a:blip r:embed="rId3" cstate="print"/>
          <a:stretch>
            <a:fillRect/>
          </a:stretch>
        </p:blipFill>
        <p:spPr>
          <a:xfrm>
            <a:off x="-147917" y="0"/>
            <a:ext cx="9439834" cy="6857999"/>
          </a:xfrm>
          <a:prstGeom prst="rect">
            <a:avLst/>
          </a:prstGeom>
        </p:spPr>
      </p:pic>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5404" y="260648"/>
            <a:ext cx="511743" cy="1077218"/>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endParaRPr lang="de-DE" sz="3200" b="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latin typeface="Century Gothic" pitchFamily="34" charset="0"/>
            </a:endParaRPr>
          </a:p>
          <a:p>
            <a:endParaRPr lang="de-DE" sz="32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entury Gothic" pitchFamily="34" charset="0"/>
            </a:endParaRPr>
          </a:p>
        </p:txBody>
      </p:sp>
      <p:pic>
        <p:nvPicPr>
          <p:cNvPr id="4" name="Picture 3" descr="LogoEnhanced2 copy.png"/>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7236296" y="5882222"/>
            <a:ext cx="1599956" cy="427471"/>
          </a:xfrm>
          <a:prstGeom prst="rect">
            <a:avLst/>
          </a:prstGeom>
          <a:effectLst>
            <a:reflection blurRad="6350" stA="50000" endA="300" endPos="90000" dir="5400000" sy="-100000" algn="bl" rotWithShape="0"/>
          </a:effectLst>
        </p:spPr>
      </p:pic>
      <p:sp>
        <p:nvSpPr>
          <p:cNvPr id="5" name="TextBox 4"/>
          <p:cNvSpPr txBox="1"/>
          <p:nvPr/>
        </p:nvSpPr>
        <p:spPr>
          <a:xfrm>
            <a:off x="3275856" y="1340768"/>
            <a:ext cx="5112568" cy="1815882"/>
          </a:xfrm>
          <a:prstGeom prst="rect">
            <a:avLst/>
          </a:prstGeom>
          <a:noFill/>
        </p:spPr>
        <p:txBody>
          <a:bodyPr wrap="square" rtlCol="0">
            <a:spAutoFit/>
          </a:bodyPr>
          <a:lstStyle/>
          <a:p>
            <a:r>
              <a:rPr lang="en-US" sz="1600" dirty="0" smtClean="0">
                <a:solidFill>
                  <a:prstClr val="white"/>
                </a:solidFill>
                <a:latin typeface="Century Gothic" pitchFamily="34" charset="0"/>
                <a:ea typeface="Verdana" pitchFamily="34" charset="0"/>
                <a:cs typeface="Verdana" pitchFamily="34" charset="0"/>
              </a:rPr>
              <a:t> myMix Network Mixer </a:t>
            </a:r>
          </a:p>
          <a:p>
            <a:r>
              <a:rPr lang="en-US" sz="1600" dirty="0" smtClean="0">
                <a:solidFill>
                  <a:prstClr val="white"/>
                </a:solidFill>
                <a:latin typeface="Century Gothic" pitchFamily="34" charset="0"/>
                <a:ea typeface="Verdana" pitchFamily="34" charset="0"/>
                <a:cs typeface="Verdana" pitchFamily="34" charset="0"/>
              </a:rPr>
              <a:t>Without local inputs and SD card reader</a:t>
            </a:r>
          </a:p>
          <a:p>
            <a:endParaRPr lang="en-US" sz="1600" dirty="0" smtClean="0">
              <a:solidFill>
                <a:prstClr val="white"/>
              </a:solidFill>
              <a:latin typeface="Century Gothic" pitchFamily="34" charset="0"/>
              <a:ea typeface="Verdana" pitchFamily="34" charset="0"/>
              <a:cs typeface="Verdana" pitchFamily="34" charset="0"/>
            </a:endParaRPr>
          </a:p>
          <a:p>
            <a:pPr>
              <a:buFontTx/>
              <a:buChar char="-"/>
            </a:pPr>
            <a:r>
              <a:rPr lang="en-US" sz="1600" dirty="0" smtClean="0">
                <a:solidFill>
                  <a:prstClr val="white"/>
                </a:solidFill>
                <a:latin typeface="Century Gothic" pitchFamily="34" charset="0"/>
                <a:ea typeface="Verdana" pitchFamily="34" charset="0"/>
                <a:cs typeface="Verdana" pitchFamily="34" charset="0"/>
              </a:rPr>
              <a:t> Cost saving alternative, fully compatible</a:t>
            </a:r>
          </a:p>
          <a:p>
            <a:pPr>
              <a:buFontTx/>
              <a:buChar char="-"/>
            </a:pPr>
            <a:r>
              <a:rPr lang="en-US" sz="1600" dirty="0" smtClean="0">
                <a:solidFill>
                  <a:prstClr val="white"/>
                </a:solidFill>
                <a:latin typeface="Century Gothic" pitchFamily="34" charset="0"/>
                <a:ea typeface="Verdana" pitchFamily="34" charset="0"/>
                <a:cs typeface="Verdana" pitchFamily="34" charset="0"/>
              </a:rPr>
              <a:t> Clear Positioning</a:t>
            </a:r>
          </a:p>
          <a:p>
            <a:pPr>
              <a:buFontTx/>
              <a:buChar char="-"/>
            </a:pPr>
            <a:endParaRPr lang="en-US" sz="1600" dirty="0" smtClean="0">
              <a:solidFill>
                <a:prstClr val="white"/>
              </a:solidFill>
              <a:latin typeface="Century Gothic" pitchFamily="34" charset="0"/>
              <a:ea typeface="Verdana" pitchFamily="34" charset="0"/>
              <a:cs typeface="Verdana" pitchFamily="34" charset="0"/>
            </a:endParaRPr>
          </a:p>
          <a:p>
            <a:endParaRPr lang="en-US" sz="1600" dirty="0" smtClean="0">
              <a:solidFill>
                <a:prstClr val="white"/>
              </a:solidFill>
              <a:latin typeface="Century Gothic" pitchFamily="34" charset="0"/>
              <a:ea typeface="Verdana" pitchFamily="34" charset="0"/>
              <a:cs typeface="Verdana" pitchFamily="34" charset="0"/>
            </a:endParaRPr>
          </a:p>
        </p:txBody>
      </p:sp>
      <p:sp>
        <p:nvSpPr>
          <p:cNvPr id="8" name="TextBox 7"/>
          <p:cNvSpPr txBox="1"/>
          <p:nvPr/>
        </p:nvSpPr>
        <p:spPr>
          <a:xfrm>
            <a:off x="3203848" y="476672"/>
            <a:ext cx="3672408" cy="584775"/>
          </a:xfrm>
          <a:prstGeom prst="rect">
            <a:avLst/>
          </a:prstGeom>
          <a:noFill/>
        </p:spPr>
        <p:txBody>
          <a:bodyPr wrap="square" rtlCol="0">
            <a:spAutoFit/>
          </a:bodyPr>
          <a:lstStyle/>
          <a:p>
            <a:r>
              <a:rPr lang="de-DE" sz="3200" dirty="0" smtClean="0">
                <a:effectLst>
                  <a:glow rad="139700">
                    <a:schemeClr val="accent1">
                      <a:satMod val="175000"/>
                      <a:alpha val="40000"/>
                    </a:schemeClr>
                  </a:glow>
                </a:effectLst>
                <a:latin typeface="Univers Extended" pitchFamily="34" charset="0"/>
              </a:rPr>
              <a:t>myMix ZERO</a:t>
            </a:r>
            <a:endParaRPr lang="de-DE" sz="3200" dirty="0">
              <a:effectLst>
                <a:glow rad="139700">
                  <a:schemeClr val="accent1">
                    <a:satMod val="175000"/>
                    <a:alpha val="40000"/>
                  </a:schemeClr>
                </a:glow>
              </a:effectLst>
              <a:latin typeface="Univers Extended" pitchFamily="34" charset="0"/>
            </a:endParaRPr>
          </a:p>
        </p:txBody>
      </p:sp>
      <p:pic>
        <p:nvPicPr>
          <p:cNvPr id="9" name="Picture 8" descr="Zero-Splash-sm.png"/>
          <p:cNvPicPr>
            <a:picLocks noChangeAspect="1"/>
          </p:cNvPicPr>
          <p:nvPr/>
        </p:nvPicPr>
        <p:blipFill>
          <a:blip r:embed="rId3" cstate="print"/>
          <a:stretch>
            <a:fillRect/>
          </a:stretch>
        </p:blipFill>
        <p:spPr>
          <a:xfrm>
            <a:off x="827584" y="1340768"/>
            <a:ext cx="1547454" cy="2194189"/>
          </a:xfrm>
          <a:prstGeom prst="rect">
            <a:avLst/>
          </a:prstGeom>
        </p:spPr>
      </p:pic>
      <p:pic>
        <p:nvPicPr>
          <p:cNvPr id="10" name="Picture 9" descr="Left Side no gain pots no scale.jpg"/>
          <p:cNvPicPr>
            <a:picLocks noChangeAspect="1"/>
          </p:cNvPicPr>
          <p:nvPr/>
        </p:nvPicPr>
        <p:blipFill>
          <a:blip r:embed="rId4" cstate="print">
            <a:clrChange>
              <a:clrFrom>
                <a:srgbClr val="FFFFFF"/>
              </a:clrFrom>
              <a:clrTo>
                <a:srgbClr val="FFFFFF">
                  <a:alpha val="0"/>
                </a:srgbClr>
              </a:clrTo>
            </a:clrChange>
          </a:blip>
          <a:stretch>
            <a:fillRect/>
          </a:stretch>
        </p:blipFill>
        <p:spPr>
          <a:xfrm>
            <a:off x="683568" y="3501008"/>
            <a:ext cx="2736304" cy="1037708"/>
          </a:xfrm>
          <a:prstGeom prst="rect">
            <a:avLst/>
          </a:prstGeom>
        </p:spPr>
      </p:pic>
      <p:pic>
        <p:nvPicPr>
          <p:cNvPr id="11" name="Picture 10" descr="Zero-rear panel.png"/>
          <p:cNvPicPr>
            <a:picLocks noChangeAspect="1"/>
          </p:cNvPicPr>
          <p:nvPr/>
        </p:nvPicPr>
        <p:blipFill>
          <a:blip r:embed="rId5" cstate="print"/>
          <a:stretch>
            <a:fillRect/>
          </a:stretch>
        </p:blipFill>
        <p:spPr>
          <a:xfrm>
            <a:off x="467544" y="4725144"/>
            <a:ext cx="2952328" cy="1351066"/>
          </a:xfrm>
          <a:prstGeom prst="rect">
            <a:avLst/>
          </a:prstGeom>
        </p:spPr>
      </p:pic>
      <p:graphicFrame>
        <p:nvGraphicFramePr>
          <p:cNvPr id="13" name="Table 12"/>
          <p:cNvGraphicFramePr>
            <a:graphicFrameLocks noGrp="1"/>
          </p:cNvGraphicFramePr>
          <p:nvPr/>
        </p:nvGraphicFramePr>
        <p:xfrm>
          <a:off x="4139952" y="3140968"/>
          <a:ext cx="4176464" cy="1854200"/>
        </p:xfrm>
        <a:graphic>
          <a:graphicData uri="http://schemas.openxmlformats.org/drawingml/2006/table">
            <a:tbl>
              <a:tblPr firstRow="1" bandRow="1">
                <a:tableStyleId>{5C22544A-7EE6-4342-B048-85BDC9FD1C3A}</a:tableStyleId>
              </a:tblPr>
              <a:tblGrid>
                <a:gridCol w="3125894"/>
                <a:gridCol w="1050570"/>
              </a:tblGrid>
              <a:tr h="370840">
                <a:tc>
                  <a:txBody>
                    <a:bodyPr/>
                    <a:lstStyle/>
                    <a:p>
                      <a:endParaRPr lang="de-DE" dirty="0"/>
                    </a:p>
                  </a:txBody>
                  <a:tcPr/>
                </a:tc>
                <a:tc>
                  <a:txBody>
                    <a:bodyPr/>
                    <a:lstStyle/>
                    <a:p>
                      <a:r>
                        <a:rPr lang="de-DE" dirty="0" smtClean="0"/>
                        <a:t>List</a:t>
                      </a:r>
                      <a:endParaRPr lang="de-DE" dirty="0"/>
                    </a:p>
                  </a:txBody>
                  <a:tcPr/>
                </a:tc>
              </a:tr>
              <a:tr h="370840">
                <a:tc>
                  <a:txBody>
                    <a:bodyPr/>
                    <a:lstStyle/>
                    <a:p>
                      <a:r>
                        <a:rPr lang="de-DE" dirty="0" smtClean="0"/>
                        <a:t>myMix</a:t>
                      </a:r>
                      <a:endParaRPr lang="de-DE" dirty="0"/>
                    </a:p>
                  </a:txBody>
                  <a:tcPr/>
                </a:tc>
                <a:tc>
                  <a:txBody>
                    <a:bodyPr/>
                    <a:lstStyle/>
                    <a:p>
                      <a:r>
                        <a:rPr lang="de-DE" dirty="0" smtClean="0"/>
                        <a:t>$ 679</a:t>
                      </a:r>
                      <a:endParaRPr lang="de-DE" dirty="0"/>
                    </a:p>
                  </a:txBody>
                  <a:tcPr/>
                </a:tc>
              </a:tr>
              <a:tr h="370840">
                <a:tc>
                  <a:txBody>
                    <a:bodyPr/>
                    <a:lstStyle/>
                    <a:p>
                      <a:r>
                        <a:rPr lang="de-DE" dirty="0" smtClean="0"/>
                        <a:t>myMix-ZERO</a:t>
                      </a:r>
                    </a:p>
                  </a:txBody>
                  <a:tcPr/>
                </a:tc>
                <a:tc>
                  <a:txBody>
                    <a:bodyPr/>
                    <a:lstStyle/>
                    <a:p>
                      <a:r>
                        <a:rPr lang="de-DE" dirty="0" smtClean="0"/>
                        <a:t>$ 459</a:t>
                      </a:r>
                      <a:endParaRPr lang="de-DE" dirty="0"/>
                    </a:p>
                  </a:txBody>
                  <a:tcPr/>
                </a:tc>
              </a:tr>
              <a:tr h="370840">
                <a:tc>
                  <a:txBody>
                    <a:bodyPr/>
                    <a:lstStyle/>
                    <a:p>
                      <a:r>
                        <a:rPr lang="de-DE" dirty="0" smtClean="0"/>
                        <a:t>8</a:t>
                      </a:r>
                      <a:r>
                        <a:rPr lang="de-DE" baseline="0" dirty="0" smtClean="0"/>
                        <a:t> myMix System</a:t>
                      </a:r>
                      <a:endParaRPr lang="de-DE" dirty="0" smtClean="0"/>
                    </a:p>
                  </a:txBody>
                  <a:tcPr/>
                </a:tc>
                <a:tc>
                  <a:txBody>
                    <a:bodyPr/>
                    <a:lstStyle/>
                    <a:p>
                      <a:r>
                        <a:rPr lang="de-DE" dirty="0" smtClean="0"/>
                        <a:t>$7,081</a:t>
                      </a:r>
                      <a:endParaRPr lang="de-DE" dirty="0"/>
                    </a:p>
                  </a:txBody>
                  <a:tcPr/>
                </a:tc>
              </a:tr>
              <a:tr h="370840">
                <a:tc>
                  <a:txBody>
                    <a:bodyPr/>
                    <a:lstStyle/>
                    <a:p>
                      <a:r>
                        <a:rPr lang="de-DE" dirty="0" smtClean="0"/>
                        <a:t>8 myMix-ZERO System</a:t>
                      </a:r>
                    </a:p>
                  </a:txBody>
                  <a:tcPr/>
                </a:tc>
                <a:tc>
                  <a:txBody>
                    <a:bodyPr/>
                    <a:lstStyle/>
                    <a:p>
                      <a:r>
                        <a:rPr lang="de-DE" dirty="0" smtClean="0"/>
                        <a:t>$5,321</a:t>
                      </a:r>
                      <a:endParaRPr lang="de-DE" dirty="0"/>
                    </a:p>
                  </a:txBody>
                  <a:tcPr/>
                </a:tc>
              </a:tr>
            </a:tbl>
          </a:graphicData>
        </a:graphic>
      </p:graphicFrame>
      <p:sp>
        <p:nvSpPr>
          <p:cNvPr id="14" name="TextBox 13"/>
          <p:cNvSpPr txBox="1"/>
          <p:nvPr/>
        </p:nvSpPr>
        <p:spPr>
          <a:xfrm>
            <a:off x="4932040" y="3068960"/>
            <a:ext cx="2448272" cy="523220"/>
          </a:xfrm>
          <a:prstGeom prst="rect">
            <a:avLst/>
          </a:prstGeom>
          <a:noFill/>
        </p:spPr>
        <p:txBody>
          <a:bodyPr wrap="square" rtlCol="0">
            <a:spAutoFit/>
          </a:bodyPr>
          <a:lstStyle/>
          <a:p>
            <a:r>
              <a:rPr lang="de-DE" sz="2800" b="1" dirty="0" smtClean="0">
                <a:solidFill>
                  <a:srgbClr val="FF0000"/>
                </a:solidFill>
              </a:rPr>
              <a:t> 25% savings</a:t>
            </a:r>
            <a:endParaRPr lang="de-DE" sz="2800" b="1" dirty="0">
              <a:solidFill>
                <a:srgbClr val="FF0000"/>
              </a:solidFill>
            </a:endParaRPr>
          </a:p>
        </p:txBody>
      </p:sp>
    </p:spTree>
    <p:extLst>
      <p:ext uri="{BB962C8B-B14F-4D97-AF65-F5344CB8AC3E}">
        <p14:creationId xmlns:p14="http://schemas.microsoft.com/office/powerpoint/2010/main" xmlns="" val="2146964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par>
                                <p:cTn id="10" presetID="55"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strVal val="#ppt_w*0.70"/>
                                          </p:val>
                                        </p:tav>
                                        <p:tav tm="100000">
                                          <p:val>
                                            <p:strVal val="#ppt_w"/>
                                          </p:val>
                                        </p:tav>
                                      </p:tavLst>
                                    </p:anim>
                                    <p:anim calcmode="lin" valueType="num">
                                      <p:cBhvr>
                                        <p:cTn id="13" dur="1000" fill="hold"/>
                                        <p:tgtEl>
                                          <p:spTgt spid="10"/>
                                        </p:tgtEl>
                                        <p:attrNameLst>
                                          <p:attrName>ppt_h</p:attrName>
                                        </p:attrNameLst>
                                      </p:cBhvr>
                                      <p:tavLst>
                                        <p:tav tm="0">
                                          <p:val>
                                            <p:strVal val="#ppt_h"/>
                                          </p:val>
                                        </p:tav>
                                        <p:tav tm="100000">
                                          <p:val>
                                            <p:strVal val="#ppt_h"/>
                                          </p:val>
                                        </p:tav>
                                      </p:tavLst>
                                    </p:anim>
                                    <p:animEffect transition="in" filter="fade">
                                      <p:cBhvr>
                                        <p:cTn id="14" dur="1000"/>
                                        <p:tgtEl>
                                          <p:spTgt spid="10"/>
                                        </p:tgtEl>
                                      </p:cBhvr>
                                    </p:animEffect>
                                  </p:childTnLst>
                                </p:cTn>
                              </p:par>
                              <p:par>
                                <p:cTn id="15" presetID="55"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1000" fill="hold"/>
                                        <p:tgtEl>
                                          <p:spTgt spid="11"/>
                                        </p:tgtEl>
                                        <p:attrNameLst>
                                          <p:attrName>ppt_w</p:attrName>
                                        </p:attrNameLst>
                                      </p:cBhvr>
                                      <p:tavLst>
                                        <p:tav tm="0">
                                          <p:val>
                                            <p:strVal val="#ppt_w*0.70"/>
                                          </p:val>
                                        </p:tav>
                                        <p:tav tm="100000">
                                          <p:val>
                                            <p:strVal val="#ppt_w"/>
                                          </p:val>
                                        </p:tav>
                                      </p:tavLst>
                                    </p:anim>
                                    <p:anim calcmode="lin" valueType="num">
                                      <p:cBhvr>
                                        <p:cTn id="18" dur="1000" fill="hold"/>
                                        <p:tgtEl>
                                          <p:spTgt spid="11"/>
                                        </p:tgtEl>
                                        <p:attrNameLst>
                                          <p:attrName>ppt_h</p:attrName>
                                        </p:attrNameLst>
                                      </p:cBhvr>
                                      <p:tavLst>
                                        <p:tav tm="0">
                                          <p:val>
                                            <p:strVal val="#ppt_h"/>
                                          </p:val>
                                        </p:tav>
                                        <p:tav tm="100000">
                                          <p:val>
                                            <p:strVal val="#ppt_h"/>
                                          </p:val>
                                        </p:tav>
                                      </p:tavLst>
                                    </p:anim>
                                    <p:animEffect transition="in" filter="fade">
                                      <p:cBhvr>
                                        <p:cTn id="19" dur="1000"/>
                                        <p:tgtEl>
                                          <p:spTgt spid="11"/>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fade">
                                      <p:cBhvr>
                                        <p:cTn id="24" dur="2000"/>
                                        <p:tgtEl>
                                          <p:spTgt spid="13"/>
                                        </p:tgtEl>
                                      </p:cBhvr>
                                    </p:animEffect>
                                  </p:childTnLst>
                                </p:cTn>
                              </p:par>
                              <p:par>
                                <p:cTn id="25" presetID="1" presetClass="entr" presetSubtype="0" fill="hold" grpId="0" nodeType="withEffect">
                                  <p:stCondLst>
                                    <p:cond delay="1000"/>
                                  </p:stCondLst>
                                  <p:childTnLst>
                                    <p:set>
                                      <p:cBhvr>
                                        <p:cTn id="2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5404" y="260648"/>
            <a:ext cx="511743" cy="1077218"/>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endParaRPr lang="de-DE" sz="3200" b="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latin typeface="Century Gothic" pitchFamily="34" charset="0"/>
            </a:endParaRPr>
          </a:p>
          <a:p>
            <a:endParaRPr lang="de-DE" sz="32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entury Gothic" pitchFamily="34" charset="0"/>
            </a:endParaRPr>
          </a:p>
        </p:txBody>
      </p:sp>
      <p:pic>
        <p:nvPicPr>
          <p:cNvPr id="4" name="Picture 3" descr="LogoEnhanced2 copy.png"/>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7236296" y="5882222"/>
            <a:ext cx="1599956" cy="427471"/>
          </a:xfrm>
          <a:prstGeom prst="rect">
            <a:avLst/>
          </a:prstGeom>
          <a:effectLst>
            <a:reflection blurRad="6350" stA="50000" endA="300" endPos="90000" dir="5400000" sy="-100000" algn="bl" rotWithShape="0"/>
          </a:effectLst>
        </p:spPr>
      </p:pic>
      <p:sp>
        <p:nvSpPr>
          <p:cNvPr id="5" name="TextBox 4"/>
          <p:cNvSpPr txBox="1"/>
          <p:nvPr/>
        </p:nvSpPr>
        <p:spPr>
          <a:xfrm>
            <a:off x="683568" y="1340768"/>
            <a:ext cx="7704856" cy="2308324"/>
          </a:xfrm>
          <a:prstGeom prst="rect">
            <a:avLst/>
          </a:prstGeom>
          <a:noFill/>
        </p:spPr>
        <p:txBody>
          <a:bodyPr wrap="square" rtlCol="0">
            <a:spAutoFit/>
          </a:bodyPr>
          <a:lstStyle/>
          <a:p>
            <a:r>
              <a:rPr lang="en-US" sz="1600" dirty="0" smtClean="0">
                <a:solidFill>
                  <a:prstClr val="white"/>
                </a:solidFill>
                <a:latin typeface="Century Gothic" pitchFamily="34" charset="0"/>
                <a:ea typeface="Verdana" pitchFamily="34" charset="0"/>
                <a:cs typeface="Verdana" pitchFamily="34" charset="0"/>
              </a:rPr>
              <a:t> myMix Network Mixer for </a:t>
            </a:r>
            <a:r>
              <a:rPr lang="en-US" sz="1600" dirty="0" err="1" smtClean="0">
                <a:solidFill>
                  <a:prstClr val="white"/>
                </a:solidFill>
                <a:latin typeface="Century Gothic" pitchFamily="34" charset="0"/>
                <a:ea typeface="Verdana" pitchFamily="34" charset="0"/>
                <a:cs typeface="Verdana" pitchFamily="34" charset="0"/>
              </a:rPr>
              <a:t>Rackmount</a:t>
            </a:r>
            <a:r>
              <a:rPr lang="en-US" sz="1600" dirty="0" smtClean="0">
                <a:solidFill>
                  <a:prstClr val="white"/>
                </a:solidFill>
                <a:latin typeface="Century Gothic" pitchFamily="34" charset="0"/>
                <a:ea typeface="Verdana" pitchFamily="34" charset="0"/>
                <a:cs typeface="Verdana" pitchFamily="34" charset="0"/>
              </a:rPr>
              <a:t> applications:</a:t>
            </a:r>
          </a:p>
          <a:p>
            <a:r>
              <a:rPr lang="en-US" sz="1600" dirty="0" smtClean="0">
                <a:solidFill>
                  <a:prstClr val="white"/>
                </a:solidFill>
                <a:latin typeface="Century Gothic" pitchFamily="34" charset="0"/>
                <a:ea typeface="Verdana" pitchFamily="34" charset="0"/>
                <a:cs typeface="Verdana" pitchFamily="34" charset="0"/>
              </a:rPr>
              <a:t>-- Stereo signal for wireless IEM transmitters that are away from the mixer</a:t>
            </a:r>
          </a:p>
          <a:p>
            <a:pPr>
              <a:buFontTx/>
              <a:buChar char="-"/>
            </a:pPr>
            <a:r>
              <a:rPr lang="en-US" sz="1600" dirty="0" smtClean="0">
                <a:solidFill>
                  <a:prstClr val="white"/>
                </a:solidFill>
                <a:latin typeface="Century Gothic" pitchFamily="34" charset="0"/>
                <a:ea typeface="Verdana" pitchFamily="34" charset="0"/>
                <a:cs typeface="Verdana" pitchFamily="34" charset="0"/>
              </a:rPr>
              <a:t>- Signal distribution for production companies and installations</a:t>
            </a:r>
          </a:p>
          <a:p>
            <a:pPr>
              <a:buFontTx/>
              <a:buChar char="-"/>
            </a:pPr>
            <a:endParaRPr lang="en-US" sz="1600" dirty="0" smtClean="0">
              <a:solidFill>
                <a:prstClr val="white"/>
              </a:solidFill>
              <a:latin typeface="Century Gothic" pitchFamily="34" charset="0"/>
              <a:ea typeface="Verdana" pitchFamily="34" charset="0"/>
              <a:cs typeface="Verdana" pitchFamily="34" charset="0"/>
            </a:endParaRPr>
          </a:p>
          <a:p>
            <a:r>
              <a:rPr lang="en-US" sz="1600" dirty="0" smtClean="0">
                <a:solidFill>
                  <a:prstClr val="white"/>
                </a:solidFill>
                <a:latin typeface="Century Gothic" pitchFamily="34" charset="0"/>
                <a:ea typeface="Verdana" pitchFamily="34" charset="0"/>
                <a:cs typeface="Verdana" pitchFamily="34" charset="0"/>
              </a:rPr>
              <a:t>A myMix in a metal housing – without display and buttons, 2 balanced XLR outputs,  configuration with myMix Control. 3 Units fit in 1U 19”!</a:t>
            </a:r>
          </a:p>
          <a:p>
            <a:endParaRPr lang="en-US" sz="1600" dirty="0" smtClean="0">
              <a:solidFill>
                <a:prstClr val="white"/>
              </a:solidFill>
              <a:latin typeface="Century Gothic" pitchFamily="34" charset="0"/>
              <a:ea typeface="Verdana" pitchFamily="34" charset="0"/>
              <a:cs typeface="Verdana" pitchFamily="34" charset="0"/>
            </a:endParaRPr>
          </a:p>
          <a:p>
            <a:pPr>
              <a:buFontTx/>
              <a:buChar char="-"/>
            </a:pPr>
            <a:endParaRPr lang="en-US" sz="1600" dirty="0" smtClean="0">
              <a:solidFill>
                <a:prstClr val="white"/>
              </a:solidFill>
              <a:latin typeface="Century Gothic" pitchFamily="34" charset="0"/>
              <a:ea typeface="Verdana" pitchFamily="34" charset="0"/>
              <a:cs typeface="Verdana" pitchFamily="34" charset="0"/>
            </a:endParaRPr>
          </a:p>
          <a:p>
            <a:endParaRPr lang="en-US" sz="1600" dirty="0" smtClean="0">
              <a:solidFill>
                <a:prstClr val="white"/>
              </a:solidFill>
              <a:latin typeface="Century Gothic" pitchFamily="34" charset="0"/>
              <a:ea typeface="Verdana" pitchFamily="34" charset="0"/>
              <a:cs typeface="Verdana" pitchFamily="34" charset="0"/>
            </a:endParaRPr>
          </a:p>
        </p:txBody>
      </p:sp>
      <p:sp>
        <p:nvSpPr>
          <p:cNvPr id="8" name="TextBox 7"/>
          <p:cNvSpPr txBox="1"/>
          <p:nvPr/>
        </p:nvSpPr>
        <p:spPr>
          <a:xfrm>
            <a:off x="1691680" y="476672"/>
            <a:ext cx="6336704" cy="584775"/>
          </a:xfrm>
          <a:prstGeom prst="rect">
            <a:avLst/>
          </a:prstGeom>
          <a:noFill/>
        </p:spPr>
        <p:txBody>
          <a:bodyPr wrap="square" rtlCol="0">
            <a:spAutoFit/>
          </a:bodyPr>
          <a:lstStyle/>
          <a:p>
            <a:r>
              <a:rPr lang="de-DE" sz="3200" dirty="0" smtClean="0">
                <a:effectLst>
                  <a:glow rad="139700">
                    <a:schemeClr val="accent1">
                      <a:satMod val="175000"/>
                      <a:alpha val="40000"/>
                    </a:schemeClr>
                  </a:glow>
                </a:effectLst>
                <a:latin typeface="Univers Extended" pitchFamily="34" charset="0"/>
              </a:rPr>
              <a:t>myMix RX-2 [Black Box]</a:t>
            </a:r>
            <a:endParaRPr lang="de-DE" sz="3200" dirty="0">
              <a:effectLst>
                <a:glow rad="139700">
                  <a:schemeClr val="accent1">
                    <a:satMod val="175000"/>
                    <a:alpha val="40000"/>
                  </a:schemeClr>
                </a:glow>
              </a:effectLst>
              <a:latin typeface="Univers Extended"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pic>
        <p:nvPicPr>
          <p:cNvPr id="2049" name="Picture 1"/>
          <p:cNvPicPr>
            <a:picLocks noChangeAspect="1" noChangeArrowheads="1"/>
          </p:cNvPicPr>
          <p:nvPr/>
        </p:nvPicPr>
        <p:blipFill>
          <a:blip r:embed="rId3" cstate="print"/>
          <a:srcRect/>
          <a:stretch>
            <a:fillRect/>
          </a:stretch>
        </p:blipFill>
        <p:spPr bwMode="auto">
          <a:xfrm>
            <a:off x="539552" y="3573016"/>
            <a:ext cx="2609850" cy="2266950"/>
          </a:xfrm>
          <a:prstGeom prst="rect">
            <a:avLst/>
          </a:prstGeom>
          <a:noFill/>
        </p:spPr>
      </p:pic>
      <p:pic>
        <p:nvPicPr>
          <p:cNvPr id="2051" name="Picture 3"/>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3275856" y="3573016"/>
            <a:ext cx="2736304" cy="1248139"/>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clrChange>
              <a:clrFrom>
                <a:srgbClr val="FFFFFF"/>
              </a:clrFrom>
              <a:clrTo>
                <a:srgbClr val="FFFFFF">
                  <a:alpha val="0"/>
                </a:srgbClr>
              </a:clrTo>
            </a:clrChange>
          </a:blip>
          <a:srcRect b="47884"/>
          <a:stretch>
            <a:fillRect/>
          </a:stretch>
        </p:blipFill>
        <p:spPr bwMode="auto">
          <a:xfrm>
            <a:off x="3246379" y="4869160"/>
            <a:ext cx="2870445" cy="1080120"/>
          </a:xfrm>
          <a:prstGeom prst="rect">
            <a:avLst/>
          </a:prstGeom>
          <a:noFill/>
          <a:ln w="9525">
            <a:noFill/>
            <a:miter lim="800000"/>
            <a:headEnd/>
            <a:tailEnd/>
          </a:ln>
        </p:spPr>
      </p:pic>
      <p:pic>
        <p:nvPicPr>
          <p:cNvPr id="2053" name="Picture 5"/>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6300192" y="3645024"/>
            <a:ext cx="2476053" cy="2037664"/>
          </a:xfrm>
          <a:prstGeom prst="rect">
            <a:avLst/>
          </a:prstGeom>
          <a:noFill/>
          <a:ln w="9525">
            <a:noFill/>
            <a:miter lim="800000"/>
            <a:headEnd/>
            <a:tailEnd/>
          </a:ln>
        </p:spPr>
      </p:pic>
    </p:spTree>
    <p:extLst>
      <p:ext uri="{BB962C8B-B14F-4D97-AF65-F5344CB8AC3E}">
        <p14:creationId xmlns:p14="http://schemas.microsoft.com/office/powerpoint/2010/main" xmlns="" val="2146964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5404" y="260648"/>
            <a:ext cx="511743" cy="1077218"/>
          </a:xfrm>
          <a:prstGeom prst="rect">
            <a:avLst/>
          </a:prstGeom>
          <a:noFill/>
        </p:spPr>
        <p:txBody>
          <a:bodyPr wrap="none"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endParaRPr lang="de-DE" sz="3200" b="1" dirty="0">
              <a:ln w="12700">
                <a:solidFill>
                  <a:srgbClr val="EEECE1">
                    <a:satMod val="155000"/>
                  </a:srgbClr>
                </a:solidFill>
                <a:prstDash val="solid"/>
              </a:ln>
              <a:solidFill>
                <a:srgbClr val="1F497D">
                  <a:tint val="85000"/>
                  <a:satMod val="155000"/>
                </a:srgbClr>
              </a:solidFill>
              <a:effectLst>
                <a:outerShdw blurRad="41275" dist="20320" dir="1800000" algn="tl" rotWithShape="0">
                  <a:srgbClr val="000000">
                    <a:alpha val="40000"/>
                  </a:srgbClr>
                </a:outerShdw>
              </a:effectLst>
              <a:latin typeface="Century Gothic" pitchFamily="34" charset="0"/>
            </a:endParaRPr>
          </a:p>
          <a:p>
            <a:endParaRPr lang="de-DE" sz="3200" b="1" cap="all" dirty="0">
              <a:ln/>
              <a:solidFill>
                <a:srgbClr val="4F81BD"/>
              </a:solidFill>
              <a:effectLst>
                <a:outerShdw blurRad="19685" dist="12700" dir="5400000" algn="tl" rotWithShape="0">
                  <a:srgbClr val="4F81BD">
                    <a:satMod val="130000"/>
                    <a:alpha val="60000"/>
                  </a:srgbClr>
                </a:outerShdw>
                <a:reflection blurRad="10000" stA="55000" endPos="48000" dist="500" dir="5400000" sy="-100000" algn="bl" rotWithShape="0"/>
              </a:effectLst>
              <a:latin typeface="Century Gothic" pitchFamily="34" charset="0"/>
            </a:endParaRPr>
          </a:p>
        </p:txBody>
      </p:sp>
      <p:pic>
        <p:nvPicPr>
          <p:cNvPr id="4" name="Picture 3" descr="LogoEnhanced2 copy.png"/>
          <p:cNvPicPr>
            <a:picLocks noChangeAspect="1"/>
          </p:cNvPicPr>
          <p:nvPr/>
        </p:nvPicPr>
        <p:blipFill>
          <a:blip r:embed="rId2" cstate="email">
            <a:extLst>
              <a:ext uri="{28A0092B-C50C-407E-A947-70E740481C1C}">
                <a14:useLocalDpi xmlns:a14="http://schemas.microsoft.com/office/drawing/2010/main" xmlns=""/>
              </a:ext>
            </a:extLst>
          </a:blip>
          <a:stretch>
            <a:fillRect/>
          </a:stretch>
        </p:blipFill>
        <p:spPr>
          <a:xfrm>
            <a:off x="7236296" y="5882222"/>
            <a:ext cx="1599956" cy="427471"/>
          </a:xfrm>
          <a:prstGeom prst="rect">
            <a:avLst/>
          </a:prstGeom>
          <a:effectLst>
            <a:reflection blurRad="6350" stA="50000" endA="300" endPos="90000" dir="5400000" sy="-100000" algn="bl" rotWithShape="0"/>
          </a:effectLst>
        </p:spPr>
      </p:pic>
      <p:sp>
        <p:nvSpPr>
          <p:cNvPr id="5" name="TextBox 4"/>
          <p:cNvSpPr txBox="1"/>
          <p:nvPr/>
        </p:nvSpPr>
        <p:spPr>
          <a:xfrm>
            <a:off x="683568" y="1340769"/>
            <a:ext cx="7704856" cy="830997"/>
          </a:xfrm>
          <a:prstGeom prst="rect">
            <a:avLst/>
          </a:prstGeom>
          <a:noFill/>
        </p:spPr>
        <p:txBody>
          <a:bodyPr wrap="square" rtlCol="0">
            <a:spAutoFit/>
          </a:bodyPr>
          <a:lstStyle/>
          <a:p>
            <a:pPr algn="ctr"/>
            <a:r>
              <a:rPr lang="en-US" sz="1600" dirty="0" smtClean="0">
                <a:solidFill>
                  <a:prstClr val="white"/>
                </a:solidFill>
                <a:latin typeface="Century Gothic" pitchFamily="34" charset="0"/>
                <a:ea typeface="Verdana" pitchFamily="34" charset="0"/>
                <a:cs typeface="Verdana" pitchFamily="34" charset="0"/>
              </a:rPr>
              <a:t> IEX16 Input Expander with inputs for DANTE network </a:t>
            </a:r>
          </a:p>
          <a:p>
            <a:pPr>
              <a:buFontTx/>
              <a:buChar char="-"/>
            </a:pPr>
            <a:endParaRPr lang="en-US" sz="1600" dirty="0" smtClean="0">
              <a:solidFill>
                <a:prstClr val="white"/>
              </a:solidFill>
              <a:latin typeface="Century Gothic" pitchFamily="34" charset="0"/>
              <a:ea typeface="Verdana" pitchFamily="34" charset="0"/>
              <a:cs typeface="Verdana" pitchFamily="34" charset="0"/>
            </a:endParaRPr>
          </a:p>
          <a:p>
            <a:endParaRPr lang="en-US" sz="1600" dirty="0" smtClean="0">
              <a:solidFill>
                <a:prstClr val="white"/>
              </a:solidFill>
              <a:latin typeface="Century Gothic" pitchFamily="34" charset="0"/>
              <a:ea typeface="Verdana" pitchFamily="34" charset="0"/>
              <a:cs typeface="Verdana" pitchFamily="34" charset="0"/>
            </a:endParaRPr>
          </a:p>
        </p:txBody>
      </p:sp>
      <p:sp>
        <p:nvSpPr>
          <p:cNvPr id="8" name="TextBox 7"/>
          <p:cNvSpPr txBox="1"/>
          <p:nvPr/>
        </p:nvSpPr>
        <p:spPr>
          <a:xfrm>
            <a:off x="2195736" y="548680"/>
            <a:ext cx="5256584" cy="584775"/>
          </a:xfrm>
          <a:prstGeom prst="rect">
            <a:avLst/>
          </a:prstGeom>
          <a:noFill/>
        </p:spPr>
        <p:txBody>
          <a:bodyPr wrap="square" rtlCol="0">
            <a:spAutoFit/>
          </a:bodyPr>
          <a:lstStyle/>
          <a:p>
            <a:r>
              <a:rPr lang="de-DE" sz="3200" dirty="0" smtClean="0">
                <a:effectLst>
                  <a:glow rad="139700">
                    <a:schemeClr val="accent1">
                      <a:satMod val="175000"/>
                      <a:alpha val="40000"/>
                    </a:schemeClr>
                  </a:glow>
                </a:effectLst>
                <a:latin typeface="Univers Extended" pitchFamily="34" charset="0"/>
              </a:rPr>
              <a:t>IEX16L-DANTE</a:t>
            </a:r>
            <a:endParaRPr lang="de-DE" sz="3200" dirty="0">
              <a:effectLst>
                <a:glow rad="139700">
                  <a:schemeClr val="accent1">
                    <a:satMod val="175000"/>
                    <a:alpha val="40000"/>
                  </a:schemeClr>
                </a:glow>
              </a:effectLst>
              <a:latin typeface="Univers Extended" pitchFamily="34" charset="0"/>
            </a:endParaRPr>
          </a:p>
        </p:txBody>
      </p:sp>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de-DE"/>
          </a:p>
        </p:txBody>
      </p:sp>
      <p:pic>
        <p:nvPicPr>
          <p:cNvPr id="11" name="Picture 10" descr="IEX16L-Dante-Rear copy.png"/>
          <p:cNvPicPr>
            <a:picLocks noChangeAspect="1"/>
          </p:cNvPicPr>
          <p:nvPr/>
        </p:nvPicPr>
        <p:blipFill>
          <a:blip r:embed="rId3" cstate="print"/>
          <a:stretch>
            <a:fillRect/>
          </a:stretch>
        </p:blipFill>
        <p:spPr>
          <a:xfrm>
            <a:off x="1187624" y="3218137"/>
            <a:ext cx="6768752" cy="642911"/>
          </a:xfrm>
          <a:prstGeom prst="rect">
            <a:avLst/>
          </a:prstGeom>
        </p:spPr>
      </p:pic>
      <p:pic>
        <p:nvPicPr>
          <p:cNvPr id="12" name="Picture 11" descr="IEX-16L Front w Lights-small.png"/>
          <p:cNvPicPr>
            <a:picLocks noChangeAspect="1"/>
          </p:cNvPicPr>
          <p:nvPr/>
        </p:nvPicPr>
        <p:blipFill>
          <a:blip r:embed="rId4" cstate="print"/>
          <a:stretch>
            <a:fillRect/>
          </a:stretch>
        </p:blipFill>
        <p:spPr>
          <a:xfrm>
            <a:off x="827584" y="2228863"/>
            <a:ext cx="7380843" cy="984113"/>
          </a:xfrm>
          <a:prstGeom prst="rect">
            <a:avLst/>
          </a:prstGeom>
        </p:spPr>
      </p:pic>
      <p:pic>
        <p:nvPicPr>
          <p:cNvPr id="96258" name="Picture 2" descr="C:\Users\Chris\Documents\_myMix\Marketing\NEW PRODUCT IDEAS\IEX16L-Dante-Rear copy2.png"/>
          <p:cNvPicPr>
            <a:picLocks noChangeAspect="1" noChangeArrowheads="1"/>
          </p:cNvPicPr>
          <p:nvPr/>
        </p:nvPicPr>
        <p:blipFill>
          <a:blip r:embed="rId5" cstate="print"/>
          <a:srcRect/>
          <a:stretch>
            <a:fillRect/>
          </a:stretch>
        </p:blipFill>
        <p:spPr bwMode="auto">
          <a:xfrm>
            <a:off x="1239255" y="4725144"/>
            <a:ext cx="6645113" cy="631949"/>
          </a:xfrm>
          <a:prstGeom prst="rect">
            <a:avLst/>
          </a:prstGeom>
          <a:noFill/>
        </p:spPr>
      </p:pic>
      <p:sp>
        <p:nvSpPr>
          <p:cNvPr id="14" name="TextBox 13"/>
          <p:cNvSpPr txBox="1"/>
          <p:nvPr/>
        </p:nvSpPr>
        <p:spPr>
          <a:xfrm>
            <a:off x="971600" y="4149080"/>
            <a:ext cx="7704856" cy="338554"/>
          </a:xfrm>
          <a:prstGeom prst="rect">
            <a:avLst/>
          </a:prstGeom>
          <a:noFill/>
        </p:spPr>
        <p:txBody>
          <a:bodyPr wrap="square" rtlCol="0">
            <a:spAutoFit/>
          </a:bodyPr>
          <a:lstStyle/>
          <a:p>
            <a:pPr algn="ctr"/>
            <a:r>
              <a:rPr lang="en-US" sz="1600" dirty="0" smtClean="0">
                <a:solidFill>
                  <a:prstClr val="white"/>
                </a:solidFill>
                <a:latin typeface="Century Gothic" pitchFamily="34" charset="0"/>
                <a:ea typeface="Verdana" pitchFamily="34" charset="0"/>
                <a:cs typeface="Verdana" pitchFamily="34" charset="0"/>
              </a:rPr>
              <a:t> with or without 16 line level inputs</a:t>
            </a:r>
          </a:p>
        </p:txBody>
      </p:sp>
    </p:spTree>
    <p:extLst>
      <p:ext uri="{BB962C8B-B14F-4D97-AF65-F5344CB8AC3E}">
        <p14:creationId xmlns:p14="http://schemas.microsoft.com/office/powerpoint/2010/main" xmlns="" val="214696418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5"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strVal val="#ppt_w*0.70"/>
                                          </p:val>
                                        </p:tav>
                                        <p:tav tm="100000">
                                          <p:val>
                                            <p:strVal val="#ppt_w"/>
                                          </p:val>
                                        </p:tav>
                                      </p:tavLst>
                                    </p:anim>
                                    <p:anim calcmode="lin" valueType="num">
                                      <p:cBhvr>
                                        <p:cTn id="8" dur="1000" fill="hold"/>
                                        <p:tgtEl>
                                          <p:spTgt spid="5"/>
                                        </p:tgtEl>
                                        <p:attrNameLst>
                                          <p:attrName>ppt_h</p:attrName>
                                        </p:attrNameLst>
                                      </p:cBhvr>
                                      <p:tavLst>
                                        <p:tav tm="0">
                                          <p:val>
                                            <p:strVal val="#ppt_h"/>
                                          </p:val>
                                        </p:tav>
                                        <p:tav tm="100000">
                                          <p:val>
                                            <p:strVal val="#ppt_h"/>
                                          </p:val>
                                        </p:tav>
                                      </p:tavLst>
                                    </p:anim>
                                    <p:animEffect transition="in" filter="fade">
                                      <p:cBhvr>
                                        <p:cTn id="9" dur="10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p:cTn id="14" dur="1000" fill="hold"/>
                                        <p:tgtEl>
                                          <p:spTgt spid="14"/>
                                        </p:tgtEl>
                                        <p:attrNameLst>
                                          <p:attrName>ppt_w</p:attrName>
                                        </p:attrNameLst>
                                      </p:cBhvr>
                                      <p:tavLst>
                                        <p:tav tm="0">
                                          <p:val>
                                            <p:strVal val="#ppt_w*0.70"/>
                                          </p:val>
                                        </p:tav>
                                        <p:tav tm="100000">
                                          <p:val>
                                            <p:strVal val="#ppt_w"/>
                                          </p:val>
                                        </p:tav>
                                      </p:tavLst>
                                    </p:anim>
                                    <p:anim calcmode="lin" valueType="num">
                                      <p:cBhvr>
                                        <p:cTn id="15" dur="1000" fill="hold"/>
                                        <p:tgtEl>
                                          <p:spTgt spid="14"/>
                                        </p:tgtEl>
                                        <p:attrNameLst>
                                          <p:attrName>ppt_h</p:attrName>
                                        </p:attrNameLst>
                                      </p:cBhvr>
                                      <p:tavLst>
                                        <p:tav tm="0">
                                          <p:val>
                                            <p:strVal val="#ppt_h"/>
                                          </p:val>
                                        </p:tav>
                                        <p:tav tm="100000">
                                          <p:val>
                                            <p:strVal val="#ppt_h"/>
                                          </p:val>
                                        </p:tav>
                                      </p:tavLst>
                                    </p:anim>
                                    <p:animEffect transition="in" filter="fade">
                                      <p:cBhvr>
                                        <p:cTn id="16"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7" name="TextBox 6"/>
          <p:cNvSpPr txBox="1"/>
          <p:nvPr/>
        </p:nvSpPr>
        <p:spPr>
          <a:xfrm>
            <a:off x="-22515" y="28514"/>
            <a:ext cx="2664296" cy="261610"/>
          </a:xfrm>
          <a:prstGeom prst="rect">
            <a:avLst/>
          </a:prstGeom>
          <a:noFill/>
        </p:spPr>
        <p:txBody>
          <a:bodyPr wrap="square" rtlCol="0">
            <a:spAutoFit/>
          </a:bodyPr>
          <a:lstStyle/>
          <a:p>
            <a:r>
              <a:rPr lang="de-DE" sz="1050" dirty="0" smtClean="0">
                <a:solidFill>
                  <a:schemeClr val="bg1"/>
                </a:solidFill>
                <a:latin typeface="Arial" pitchFamily="34" charset="0"/>
                <a:cs typeface="Arial" pitchFamily="34" charset="0"/>
              </a:rPr>
              <a:t>www.mymixaudio.com</a:t>
            </a:r>
            <a:endParaRPr lang="de-DE" sz="1050" dirty="0">
              <a:solidFill>
                <a:schemeClr val="bg1"/>
              </a:solidFill>
              <a:latin typeface="Arial" pitchFamily="34" charset="0"/>
              <a:cs typeface="Arial" pitchFamily="34" charset="0"/>
            </a:endParaRPr>
          </a:p>
        </p:txBody>
      </p:sp>
      <p:pic>
        <p:nvPicPr>
          <p:cNvPr id="1026" name="Picture 2">
            <a:hlinkClick r:id="rId2"/>
          </p:cNvPr>
          <p:cNvPicPr>
            <a:picLocks noChangeAspect="1" noChangeArrowheads="1"/>
          </p:cNvPicPr>
          <p:nvPr/>
        </p:nvPicPr>
        <p:blipFill>
          <a:blip r:embed="rId3" cstate="print"/>
          <a:srcRect l="22628" t="2612" r="23453" b="12254"/>
          <a:stretch>
            <a:fillRect/>
          </a:stretch>
        </p:blipFill>
        <p:spPr bwMode="auto">
          <a:xfrm>
            <a:off x="360040" y="0"/>
            <a:ext cx="8676456" cy="7473152"/>
          </a:xfrm>
          <a:prstGeom prst="rect">
            <a:avLst/>
          </a:prstGeom>
          <a:noFill/>
          <a:ln w="9525">
            <a:noFill/>
            <a:miter lim="800000"/>
            <a:headEnd/>
            <a:tailEnd/>
          </a:ln>
        </p:spPr>
      </p:pic>
      <p:sp>
        <p:nvSpPr>
          <p:cNvPr id="8" name="TextBox 7"/>
          <p:cNvSpPr txBox="1"/>
          <p:nvPr/>
        </p:nvSpPr>
        <p:spPr>
          <a:xfrm>
            <a:off x="395536" y="-27384"/>
            <a:ext cx="3923928" cy="307777"/>
          </a:xfrm>
          <a:prstGeom prst="rect">
            <a:avLst/>
          </a:prstGeom>
          <a:noFill/>
        </p:spPr>
        <p:txBody>
          <a:bodyPr wrap="square" rtlCol="0">
            <a:spAutoFit/>
          </a:bodyPr>
          <a:lstStyle/>
          <a:p>
            <a:r>
              <a:rPr lang="de-DE" sz="1400" dirty="0" smtClean="0">
                <a:solidFill>
                  <a:schemeClr val="bg1"/>
                </a:solidFill>
                <a:latin typeface="Arial" pitchFamily="34" charset="0"/>
                <a:cs typeface="Arial" pitchFamily="34" charset="0"/>
              </a:rPr>
              <a:t>http://www.mymixaudio.com</a:t>
            </a:r>
            <a:endParaRPr lang="de-DE" sz="1400" dirty="0">
              <a:solidFill>
                <a:schemeClr val="bg1"/>
              </a:solidFill>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
        <p:nvSpPr>
          <p:cNvPr id="7" name="TextBox 6"/>
          <p:cNvSpPr txBox="1"/>
          <p:nvPr/>
        </p:nvSpPr>
        <p:spPr>
          <a:xfrm>
            <a:off x="-22515" y="28514"/>
            <a:ext cx="2664296" cy="261610"/>
          </a:xfrm>
          <a:prstGeom prst="rect">
            <a:avLst/>
          </a:prstGeom>
          <a:noFill/>
        </p:spPr>
        <p:txBody>
          <a:bodyPr wrap="square" rtlCol="0">
            <a:spAutoFit/>
          </a:bodyPr>
          <a:lstStyle/>
          <a:p>
            <a:r>
              <a:rPr lang="de-DE" sz="1050" dirty="0" smtClean="0">
                <a:solidFill>
                  <a:schemeClr val="bg1"/>
                </a:solidFill>
                <a:latin typeface="Arial" pitchFamily="34" charset="0"/>
                <a:cs typeface="Arial" pitchFamily="34" charset="0"/>
              </a:rPr>
              <a:t>www.mymixaudio.com</a:t>
            </a:r>
            <a:endParaRPr lang="de-DE" sz="1050" dirty="0">
              <a:solidFill>
                <a:schemeClr val="bg1"/>
              </a:solidFill>
              <a:latin typeface="Arial" pitchFamily="34" charset="0"/>
              <a:cs typeface="Arial" pitchFamily="34" charset="0"/>
            </a:endParaRPr>
          </a:p>
        </p:txBody>
      </p:sp>
      <p:sp>
        <p:nvSpPr>
          <p:cNvPr id="8" name="TextBox 7"/>
          <p:cNvSpPr txBox="1"/>
          <p:nvPr/>
        </p:nvSpPr>
        <p:spPr>
          <a:xfrm>
            <a:off x="395536" y="-27384"/>
            <a:ext cx="3923928" cy="307777"/>
          </a:xfrm>
          <a:prstGeom prst="rect">
            <a:avLst/>
          </a:prstGeom>
          <a:noFill/>
        </p:spPr>
        <p:txBody>
          <a:bodyPr wrap="square" rtlCol="0">
            <a:spAutoFit/>
          </a:bodyPr>
          <a:lstStyle/>
          <a:p>
            <a:r>
              <a:rPr lang="de-DE" sz="1400" dirty="0" smtClean="0">
                <a:solidFill>
                  <a:schemeClr val="bg1"/>
                </a:solidFill>
                <a:latin typeface="Arial" pitchFamily="34" charset="0"/>
                <a:cs typeface="Arial" pitchFamily="34" charset="0"/>
              </a:rPr>
              <a:t>http://www.mymixaudio.com</a:t>
            </a:r>
            <a:endParaRPr lang="de-DE" sz="1400" dirty="0">
              <a:solidFill>
                <a:schemeClr val="bg1"/>
              </a:solidFill>
              <a:latin typeface="Arial" pitchFamily="34" charset="0"/>
              <a:cs typeface="Arial" pitchFamily="34" charset="0"/>
            </a:endParaRPr>
          </a:p>
        </p:txBody>
      </p:sp>
      <p:pic>
        <p:nvPicPr>
          <p:cNvPr id="97282" name="Picture 2"/>
          <p:cNvPicPr>
            <a:picLocks noChangeAspect="1" noChangeArrowheads="1"/>
          </p:cNvPicPr>
          <p:nvPr/>
        </p:nvPicPr>
        <p:blipFill>
          <a:blip r:embed="rId2" cstate="print"/>
          <a:srcRect b="29842"/>
          <a:stretch>
            <a:fillRect/>
          </a:stretch>
        </p:blipFill>
        <p:spPr bwMode="auto">
          <a:xfrm>
            <a:off x="827584" y="980728"/>
            <a:ext cx="7453365" cy="5674721"/>
          </a:xfrm>
          <a:prstGeom prst="rect">
            <a:avLst/>
          </a:prstGeom>
          <a:noFill/>
          <a:ln w="9525">
            <a:noFill/>
            <a:miter lim="800000"/>
            <a:headEnd/>
            <a:tailEnd/>
          </a:ln>
        </p:spPr>
      </p:pic>
      <p:sp>
        <p:nvSpPr>
          <p:cNvPr id="9" name="TextBox 8"/>
          <p:cNvSpPr txBox="1"/>
          <p:nvPr/>
        </p:nvSpPr>
        <p:spPr>
          <a:xfrm>
            <a:off x="611560" y="476672"/>
            <a:ext cx="7992888" cy="400110"/>
          </a:xfrm>
          <a:prstGeom prst="rect">
            <a:avLst/>
          </a:prstGeom>
          <a:noFill/>
        </p:spPr>
        <p:txBody>
          <a:bodyPr wrap="square" rtlCol="0">
            <a:spAutoFit/>
          </a:bodyPr>
          <a:lstStyle/>
          <a:p>
            <a:r>
              <a:rPr lang="de-DE" sz="2000" dirty="0" smtClean="0"/>
              <a:t>Server: ftp.movekcorp.com     User:  myMix_distributors@movekcorp.com</a:t>
            </a:r>
            <a:endParaRPr lang="de-DE" sz="20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1533</Words>
  <Application>Microsoft Office PowerPoint</Application>
  <PresentationFormat>On-screen Show (4:3)</PresentationFormat>
  <Paragraphs>236</Paragraphs>
  <Slides>46</Slides>
  <Notes>16</Notes>
  <HiddenSlides>0</HiddenSlides>
  <MMClips>0</MMClips>
  <ScaleCrop>false</ScaleCrop>
  <HeadingPairs>
    <vt:vector size="4" baseType="variant">
      <vt:variant>
        <vt:lpstr>Theme</vt:lpstr>
      </vt:variant>
      <vt:variant>
        <vt:i4>3</vt:i4>
      </vt:variant>
      <vt:variant>
        <vt:lpstr>Slide Titles</vt:lpstr>
      </vt:variant>
      <vt:variant>
        <vt:i4>46</vt:i4>
      </vt:variant>
    </vt:vector>
  </HeadingPairs>
  <TitlesOfParts>
    <vt:vector size="49" baseType="lpstr">
      <vt:lpstr>Office Theme</vt:lpstr>
      <vt:lpstr>1_Office Theme</vt:lpstr>
      <vt:lpstr>2_Office Theme</vt:lpstr>
      <vt:lpstr>Slide 1</vt:lpstr>
      <vt:lpstr>Slide 2</vt:lpstr>
      <vt:lpstr>Slide 3</vt:lpstr>
      <vt:lpstr>Slide 4</vt:lpstr>
      <vt:lpstr>Slide 5</vt:lpstr>
      <vt:lpstr>Adding stereo effects per channel = 3D</vt:lpstr>
      <vt:lpstr>Slide 7</vt:lpstr>
      <vt:lpstr>Slide 8</vt:lpstr>
      <vt:lpstr>Slide 9</vt:lpstr>
      <vt:lpstr>Slide 10</vt:lpstr>
      <vt:lpstr>Slide 11</vt:lpstr>
      <vt:lpstr>Slide 12</vt:lpstr>
      <vt:lpstr>Slide 13</vt:lpstr>
      <vt:lpstr>Slide 14</vt:lpstr>
      <vt:lpstr>Too many channels to create a mix can easily overwhelm  the musicians </vt:lpstr>
      <vt:lpstr>See our webinar:  http://www.mymixaudio.com/webinars/what-signals-to-send    Video – Handout   </vt:lpstr>
      <vt:lpstr>Slide 17</vt:lpstr>
      <vt:lpstr>Slide 18</vt:lpstr>
      <vt:lpstr>Slide 19</vt:lpstr>
      <vt:lpstr>Slide 20</vt:lpstr>
      <vt:lpstr>Slide 21</vt:lpstr>
      <vt:lpstr>Slide 22</vt:lpstr>
      <vt:lpstr>Slide 23</vt:lpstr>
      <vt:lpstr>Slide 24</vt:lpstr>
      <vt:lpstr>The drummer wants to create the drum submix himself? </vt:lpstr>
      <vt:lpstr>The drummer wants to create the drum submix himself? </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vector>
  </TitlesOfParts>
  <Company>Toshiba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CG</dc:creator>
  <cp:lastModifiedBy>Chris</cp:lastModifiedBy>
  <cp:revision>240</cp:revision>
  <dcterms:created xsi:type="dcterms:W3CDTF">2011-02-25T11:32:41Z</dcterms:created>
  <dcterms:modified xsi:type="dcterms:W3CDTF">2013-09-13T12:44:30Z</dcterms:modified>
</cp:coreProperties>
</file>